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7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83" r:id="rId10"/>
    <p:sldId id="279" r:id="rId11"/>
    <p:sldId id="284" r:id="rId12"/>
    <p:sldId id="280" r:id="rId13"/>
    <p:sldId id="257" r:id="rId14"/>
    <p:sldId id="258" r:id="rId15"/>
    <p:sldId id="265" r:id="rId16"/>
    <p:sldId id="264" r:id="rId17"/>
    <p:sldId id="266" r:id="rId18"/>
    <p:sldId id="263" r:id="rId19"/>
    <p:sldId id="267" r:id="rId20"/>
    <p:sldId id="271" r:id="rId21"/>
    <p:sldId id="282" r:id="rId22"/>
    <p:sldId id="261" r:id="rId23"/>
    <p:sldId id="268" r:id="rId24"/>
    <p:sldId id="281" r:id="rId25"/>
    <p:sldId id="270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03447BB-5D67-496B-8E87-E561075AD55C}" styleName="Tmavý styl 1 – zvýraznění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EDCAB-2969-4DEA-80B5-9AA3E8255299}" type="datetimeFigureOut">
              <a:rPr lang="cs-CZ" smtClean="0"/>
              <a:t>29.11.2024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FED3D-AA26-4B9F-A47B-58A3D66338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02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ED3D-AA26-4B9F-A47B-58A3D66338D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54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2504-69F1-42D3-8CDF-078D5F1A5557}" type="datetimeFigureOut">
              <a:rPr lang="cs-CZ" smtClean="0"/>
              <a:t>29.11.2024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FBD7-BD2C-462F-A186-1579C43BBA7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2504-69F1-42D3-8CDF-078D5F1A5557}" type="datetimeFigureOut">
              <a:rPr lang="cs-CZ" smtClean="0"/>
              <a:t>29.11.2024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FBD7-BD2C-462F-A186-1579C43BBA7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2504-69F1-42D3-8CDF-078D5F1A5557}" type="datetimeFigureOut">
              <a:rPr lang="cs-CZ" smtClean="0"/>
              <a:t>29.11.2024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FBD7-BD2C-462F-A186-1579C43BBA7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2504-69F1-42D3-8CDF-078D5F1A5557}" type="datetimeFigureOut">
              <a:rPr lang="cs-CZ" smtClean="0"/>
              <a:t>29.11.2024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FBD7-BD2C-462F-A186-1579C43BBA7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2504-69F1-42D3-8CDF-078D5F1A5557}" type="datetimeFigureOut">
              <a:rPr lang="cs-CZ" smtClean="0"/>
              <a:t>29.11.2024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FBD7-BD2C-462F-A186-1579C43BBA7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2504-69F1-42D3-8CDF-078D5F1A5557}" type="datetimeFigureOut">
              <a:rPr lang="cs-CZ" smtClean="0"/>
              <a:t>29.11.2024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FBD7-BD2C-462F-A186-1579C43BBA7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2504-69F1-42D3-8CDF-078D5F1A5557}" type="datetimeFigureOut">
              <a:rPr lang="cs-CZ" smtClean="0"/>
              <a:t>29.11.2024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FBD7-BD2C-462F-A186-1579C43BBA7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2504-69F1-42D3-8CDF-078D5F1A5557}" type="datetimeFigureOut">
              <a:rPr lang="cs-CZ" smtClean="0"/>
              <a:t>29.11.2024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FBD7-BD2C-462F-A186-1579C43BBA7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2504-69F1-42D3-8CDF-078D5F1A5557}" type="datetimeFigureOut">
              <a:rPr lang="cs-CZ" smtClean="0"/>
              <a:t>29.11.2024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FBD7-BD2C-462F-A186-1579C43BBA7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2504-69F1-42D3-8CDF-078D5F1A5557}" type="datetimeFigureOut">
              <a:rPr lang="cs-CZ" smtClean="0"/>
              <a:t>29.11.2024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FBD7-BD2C-462F-A186-1579C43BBA7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2504-69F1-42D3-8CDF-078D5F1A5557}" type="datetimeFigureOut">
              <a:rPr lang="cs-CZ" smtClean="0"/>
              <a:t>29.11.2024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3FFBD7-BD2C-462F-A186-1579C43BBA73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982504-69F1-42D3-8CDF-078D5F1A5557}" type="datetimeFigureOut">
              <a:rPr lang="cs-CZ" smtClean="0"/>
              <a:t>29.11.2024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3FFBD7-BD2C-462F-A186-1579C43BBA73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EKOŠKOLA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ZŠ Praha 10</a:t>
            </a:r>
          </a:p>
          <a:p>
            <a:r>
              <a:rPr lang="cs-CZ" dirty="0"/>
              <a:t>Nad Vodovodem 460/81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78465"/>
            <a:ext cx="21415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ekoskola.cz/_files/userfiles/final_nahledy/final_verze_publikaci/ekoskola-2020-rgb-ba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6" t="13231" r="16623" b="9838"/>
          <a:stretch/>
        </p:blipFill>
        <p:spPr bwMode="auto">
          <a:xfrm>
            <a:off x="1872197" y="2348880"/>
            <a:ext cx="2383227" cy="286778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599924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akce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stojany na kola a koloběžky před školou</a:t>
            </a:r>
          </a:p>
          <a:p>
            <a:r>
              <a:rPr lang="cs-CZ" dirty="0"/>
              <a:t>zrušení automatu na nápoje ve 3. patře</a:t>
            </a:r>
          </a:p>
          <a:p>
            <a:r>
              <a:rPr lang="cs-CZ" dirty="0"/>
              <a:t>jsme zapojeni do </a:t>
            </a:r>
            <a:r>
              <a:rPr lang="cs-CZ" dirty="0" err="1"/>
              <a:t>Recyklohraní</a:t>
            </a:r>
            <a:r>
              <a:rPr lang="cs-CZ" dirty="0"/>
              <a:t> - sběr baterií, tonerů, elektrospotřebičů</a:t>
            </a:r>
          </a:p>
          <a:p>
            <a:r>
              <a:rPr lang="cs-CZ" dirty="0"/>
              <a:t>ve spolupráci s </a:t>
            </a:r>
            <a:r>
              <a:rPr lang="cs-CZ" dirty="0" err="1"/>
              <a:t>Recyklohraním</a:t>
            </a:r>
            <a:r>
              <a:rPr lang="cs-CZ" dirty="0"/>
              <a:t> se zapojujeme do různých  projektů – např. Buďme k vodě šetrní, Food team hrdinů, Klimatická změna</a:t>
            </a:r>
          </a:p>
          <a:p>
            <a:r>
              <a:rPr lang="cs-CZ" dirty="0"/>
              <a:t>Tonda obal na cestách</a:t>
            </a:r>
          </a:p>
          <a:p>
            <a:r>
              <a:rPr lang="cs-CZ" dirty="0"/>
              <a:t>Hmyzí dům</a:t>
            </a:r>
          </a:p>
          <a:p>
            <a:r>
              <a:rPr lang="cs-CZ" dirty="0"/>
              <a:t>Lesy Hl. města Prahy – na jaře bude projektový den na hřišti pro žáky I. stupně</a:t>
            </a:r>
          </a:p>
          <a:p>
            <a:r>
              <a:rPr lang="cs-CZ" dirty="0"/>
              <a:t>72 hodin</a:t>
            </a:r>
          </a:p>
          <a:p>
            <a:r>
              <a:rPr lang="cs-CZ" dirty="0"/>
              <a:t>Ukliďme Česko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1686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Prezentace našich aktivit na MŽP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listopadu jsme měli možnost naše aktivity a projekty prezentovat panu ministru Petru Hladíkovi</a:t>
            </a:r>
          </a:p>
        </p:txBody>
      </p:sp>
      <p:pic>
        <p:nvPicPr>
          <p:cNvPr id="1026" name="Picture 2" descr="Náhled obrázk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50074"/>
            <a:ext cx="2448272" cy="348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áhled obrázk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50074"/>
            <a:ext cx="4976822" cy="346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694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je dobré být </a:t>
            </a:r>
            <a:r>
              <a:rPr lang="cs-CZ" dirty="0" err="1"/>
              <a:t>Ekoškola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uvědomění si zodpovědnosti za životní prostředí, ve kterém žijeme</a:t>
            </a:r>
          </a:p>
          <a:p>
            <a:r>
              <a:rPr lang="cs-CZ" dirty="0"/>
              <a:t>podpora samostatného myšlení žáků a vedení k jejich odpovědnosti při realizaci akcí</a:t>
            </a:r>
          </a:p>
          <a:p>
            <a:r>
              <a:rPr lang="cs-CZ" dirty="0"/>
              <a:t>možnost zapojení a seberealizace všech žáků bez ohledu na studijní výsledky</a:t>
            </a:r>
          </a:p>
          <a:p>
            <a:r>
              <a:rPr lang="cs-CZ" dirty="0"/>
              <a:t>pestrost akcí – škola není jenom místo pro výuku, do akcí se  zapojují nejen členové </a:t>
            </a:r>
            <a:r>
              <a:rPr lang="cs-CZ" dirty="0" err="1"/>
              <a:t>Ekotýmu</a:t>
            </a:r>
            <a:endParaRPr lang="cs-CZ" dirty="0"/>
          </a:p>
          <a:p>
            <a:r>
              <a:rPr lang="cs-CZ" dirty="0"/>
              <a:t>velká podpora Sdružení Tereza – materiály pro školy (např. pracovní listy), semináře a </a:t>
            </a:r>
            <a:r>
              <a:rPr lang="cs-CZ" dirty="0" err="1"/>
              <a:t>webináře</a:t>
            </a:r>
            <a:r>
              <a:rPr lang="cs-CZ" dirty="0"/>
              <a:t>, konzultace</a:t>
            </a:r>
          </a:p>
          <a:p>
            <a:r>
              <a:rPr lang="cs-CZ" dirty="0"/>
              <a:t>a samozřejmě dobrá vizitka školy – mezinárodní „značka“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8918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Projekt Buďme k vodě šetrní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probíhal u nás v loňském školním roce jako osvětová kampaň</a:t>
            </a:r>
          </a:p>
          <a:p>
            <a:r>
              <a:rPr lang="cs-CZ" dirty="0"/>
              <a:t>upozorňovali jsme na nutnost šetření vodou</a:t>
            </a:r>
          </a:p>
          <a:p>
            <a:r>
              <a:rPr lang="cs-CZ" dirty="0"/>
              <a:t>vysvětlovali, co do kanalizačního odpadu nepatří</a:t>
            </a:r>
          </a:p>
          <a:p>
            <a:r>
              <a:rPr lang="cs-CZ" dirty="0"/>
              <a:t>a především seznamovali s pojmem </a:t>
            </a:r>
            <a:r>
              <a:rPr lang="cs-CZ" dirty="0">
                <a:solidFill>
                  <a:srgbClr val="FF0000"/>
                </a:solidFill>
              </a:rPr>
              <a:t>virtuální vodní stopa</a:t>
            </a:r>
            <a:r>
              <a:rPr lang="cs-CZ" dirty="0"/>
              <a:t> – tedy s tím, kolik vody se spotřebuje při výrobě nebo zpracování produktů</a:t>
            </a:r>
          </a:p>
          <a:p>
            <a:r>
              <a:rPr lang="cs-CZ" dirty="0"/>
              <a:t>vyzývali jsme, aby si lidé svoji </a:t>
            </a:r>
            <a:r>
              <a:rPr lang="cs-CZ" dirty="0">
                <a:solidFill>
                  <a:srgbClr val="FF0000"/>
                </a:solidFill>
              </a:rPr>
              <a:t>vodní stopu </a:t>
            </a:r>
            <a:r>
              <a:rPr lang="cs-CZ" dirty="0"/>
              <a:t>spočítali a snažili se ji snížit</a:t>
            </a:r>
          </a:p>
        </p:txBody>
      </p:sp>
    </p:spTree>
    <p:extLst>
      <p:ext uri="{BB962C8B-B14F-4D97-AF65-F5344CB8AC3E}">
        <p14:creationId xmlns:p14="http://schemas.microsoft.com/office/powerpoint/2010/main" val="2228852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Sledování plýtvání jídlem ve školní jídelně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 loňském školním roce jsme opakovaně požádali paní vedoucí školní jídelny, aby nám zapisovala, kolik jídla se v naší školní jídelně vyhodí</a:t>
            </a:r>
          </a:p>
          <a:p>
            <a:r>
              <a:rPr lang="cs-CZ" dirty="0"/>
              <a:t>nejvíce nás překvapilo, že do koše musí díky legislativě putovat i nevyzvednuté obědy – a těch opravdu není málo</a:t>
            </a:r>
          </a:p>
          <a:p>
            <a:r>
              <a:rPr lang="cs-CZ" dirty="0"/>
              <a:t>opakovaně jsme žáky i rodiče nabádali k důslednému odhlašování obědů, případně k jejich vyzvednutí - vždy to bohužel mělo pouze krátkodobý efekt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6289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jídelna – leden 2024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500142"/>
              </p:ext>
            </p:extLst>
          </p:nvPr>
        </p:nvGraphicFramePr>
        <p:xfrm>
          <a:off x="1187624" y="2191544"/>
          <a:ext cx="6864176" cy="38766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01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4865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effectLst/>
                        </a:rPr>
                        <a:t>objednáno/uvařeno (porcí)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vydáno (porcí)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nevydáno (porcí) = muselo se vyhodit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u="none" strike="noStrike">
                          <a:effectLst/>
                        </a:rPr>
                        <a:t>hmotnost zbytků z talířů (kg)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effectLst/>
                        </a:rPr>
                        <a:t>pondělí 8.1.2024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521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474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47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16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effectLst/>
                        </a:rPr>
                        <a:t>úterý     9.1.2024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521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470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51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effectLst/>
                        </a:rPr>
                        <a:t>středa</a:t>
                      </a:r>
                    </a:p>
                    <a:p>
                      <a:pPr algn="ctr" rtl="0" fontAlgn="ctr"/>
                      <a:r>
                        <a:rPr lang="cs-CZ" sz="1600" u="none" strike="noStrike" dirty="0">
                          <a:effectLst/>
                        </a:rPr>
                        <a:t> 10.1.2024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509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471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8,5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effectLst/>
                        </a:rPr>
                        <a:t>čtvrtek</a:t>
                      </a:r>
                    </a:p>
                    <a:p>
                      <a:pPr algn="ctr" rtl="0" fontAlgn="ctr"/>
                      <a:r>
                        <a:rPr lang="cs-CZ" sz="1600" u="none" strike="noStrike" dirty="0">
                          <a:effectLst/>
                        </a:rPr>
                        <a:t>11.1.2024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506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457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49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12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effectLst/>
                        </a:rPr>
                        <a:t>pátek </a:t>
                      </a:r>
                    </a:p>
                    <a:p>
                      <a:pPr algn="ctr" rtl="0" fontAlgn="ctr"/>
                      <a:r>
                        <a:rPr lang="cs-CZ" sz="1600" u="none" strike="noStrike" dirty="0">
                          <a:effectLst/>
                        </a:rPr>
                        <a:t>12.1.2024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515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476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39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Celkem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2572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2348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224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effectLst/>
                        </a:rPr>
                        <a:t>50,5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723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jídelna – leden 2024</a:t>
            </a: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25744"/>
              </p:ext>
            </p:extLst>
          </p:nvPr>
        </p:nvGraphicFramePr>
        <p:xfrm>
          <a:off x="1331640" y="2204864"/>
          <a:ext cx="6792168" cy="38766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29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6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486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objednáno/uvařeno (porcí)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effectLst/>
                        </a:rPr>
                        <a:t>vydáno (porcí)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nevydáno (porcí) = muselo se vyhodit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u="none" strike="noStrike">
                          <a:effectLst/>
                        </a:rPr>
                        <a:t>hmotnost zbytků z talířů (kg)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effectLst/>
                        </a:rPr>
                        <a:t>pondělí 22.1.2024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509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475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34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10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effectLst/>
                        </a:rPr>
                        <a:t>úterý</a:t>
                      </a:r>
                    </a:p>
                    <a:p>
                      <a:pPr algn="ctr" rtl="0" fontAlgn="ctr"/>
                      <a:r>
                        <a:rPr lang="cs-CZ" sz="1600" u="none" strike="noStrike" dirty="0">
                          <a:effectLst/>
                        </a:rPr>
                        <a:t>23.1.2024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498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449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48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effectLst/>
                        </a:rPr>
                        <a:t>středa</a:t>
                      </a:r>
                    </a:p>
                    <a:p>
                      <a:pPr algn="ctr" rtl="0" fontAlgn="ctr"/>
                      <a:r>
                        <a:rPr lang="cs-CZ" sz="1600" u="none" strike="noStrike" dirty="0">
                          <a:effectLst/>
                        </a:rPr>
                        <a:t>24.1.2024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485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445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41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20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effectLst/>
                        </a:rPr>
                        <a:t>čtvrtek 25.1.2024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480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435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45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effectLst/>
                        </a:rPr>
                        <a:t>pátek</a:t>
                      </a:r>
                    </a:p>
                    <a:p>
                      <a:pPr algn="ctr" rtl="0" fontAlgn="ctr"/>
                      <a:r>
                        <a:rPr lang="cs-CZ" sz="1600" u="none" strike="noStrike" dirty="0">
                          <a:effectLst/>
                        </a:rPr>
                        <a:t>26.1.2024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476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420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56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8,5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Celkem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2448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2224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224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effectLst/>
                        </a:rPr>
                        <a:t>55,5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455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jídelna – květen 2024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126495"/>
              </p:ext>
            </p:extLst>
          </p:nvPr>
        </p:nvGraphicFramePr>
        <p:xfrm>
          <a:off x="1244600" y="2191544"/>
          <a:ext cx="6654800" cy="38766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9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4865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objednáno/uvařeno (porcí)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vydáno (porcí)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onstantia"/>
                        </a:rPr>
                        <a:t>nevydáno (porcí) = muselo se vyhodit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objem zbytků z talířů (l)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pondělí 13.5.2024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511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475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onstantia"/>
                        </a:rPr>
                        <a:t>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úterý    14.5.2024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521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471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onstantia"/>
                        </a:rPr>
                        <a:t>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středa   15.5.2024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505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464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onstantia"/>
                        </a:rPr>
                        <a:t>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čtvrtek 16.5.2024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498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452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onstantia"/>
                        </a:rPr>
                        <a:t>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45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pátek    17.5.2024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488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446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onstantia"/>
                        </a:rPr>
                        <a:t>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75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onstantia"/>
                        </a:rPr>
                        <a:t>Celkem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2523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2308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onstantia"/>
                        </a:rPr>
                        <a:t>209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281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jídelna – květen 2024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18982"/>
              </p:ext>
            </p:extLst>
          </p:nvPr>
        </p:nvGraphicFramePr>
        <p:xfrm>
          <a:off x="1244600" y="2191544"/>
          <a:ext cx="6654800" cy="38766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9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486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objednáno/uvařeno (porcí)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vydáno (porcí)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nevydáno (porcí) = muselo se vyhodit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u="none" strike="noStrike">
                          <a:effectLst/>
                        </a:rPr>
                        <a:t>objem zbytků z talířů (l)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effectLst/>
                        </a:rPr>
                        <a:t>pondělí 20.5.2024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463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422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41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42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effectLst/>
                        </a:rPr>
                        <a:t>úterý    21.5.2024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473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434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39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25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effectLst/>
                        </a:rPr>
                        <a:t>středa    22.5.2024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475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443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effectLst/>
                        </a:rPr>
                        <a:t>čtvrtek 23.5.2024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485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429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56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65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effectLst/>
                        </a:rPr>
                        <a:t>pátek  24.5.2024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467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431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36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11,5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Celkem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effectLst/>
                        </a:rPr>
                        <a:t>2363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effectLst/>
                        </a:rPr>
                        <a:t>2159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204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effectLst/>
                        </a:rPr>
                        <a:t>151,5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786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Zhodnocení měření v naší školní jídelně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každý den se zbytečně vyhodí asi 10% uvařených obědů – tedy od 30 do 60 porcí jídla</a:t>
            </a:r>
          </a:p>
          <a:p>
            <a:r>
              <a:rPr lang="cs-CZ" dirty="0"/>
              <a:t>každý týden se tedy zlikviduje přes 200 porcí jídla, které by se daly předat dále charitě, potravinové bance, azylovým domům,…</a:t>
            </a:r>
          </a:p>
          <a:p>
            <a:r>
              <a:rPr lang="cs-CZ" dirty="0"/>
              <a:t>zkoušeli jsme najít řešení, ale zatím se nám to nepodařilo</a:t>
            </a:r>
          </a:p>
          <a:p>
            <a:r>
              <a:rPr lang="cs-CZ" dirty="0"/>
              <a:t>bude-li to možné, chtěli bychom se zapojit do projektu Zachraň oběd společnosti Zachraň jídlo (od roku 2022 zachraňují jídla z firemních jídelen a cateringu)</a:t>
            </a:r>
          </a:p>
        </p:txBody>
      </p:sp>
    </p:spTree>
    <p:extLst>
      <p:ext uri="{BB962C8B-B14F-4D97-AF65-F5344CB8AC3E}">
        <p14:creationId xmlns:p14="http://schemas.microsoft.com/office/powerpoint/2010/main" val="3380769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</a:t>
            </a:r>
            <a:r>
              <a:rPr lang="cs-CZ" dirty="0" err="1"/>
              <a:t>Ekoškola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největší dlouhodobý vzdělávací program na světě zaměřený na vedení žáků i učitelů k udržitelnějšímu způsobu života a zlepšování prostředí, ve kterém žijí</a:t>
            </a:r>
          </a:p>
          <a:p>
            <a:pPr lvl="0"/>
            <a:r>
              <a:rPr lang="cs-CZ" dirty="0"/>
              <a:t>program </a:t>
            </a:r>
            <a:r>
              <a:rPr lang="cs-CZ" dirty="0" err="1"/>
              <a:t>Ekoškola</a:t>
            </a:r>
            <a:r>
              <a:rPr lang="cs-CZ" dirty="0"/>
              <a:t> je mezinárodní, v České republice je koordinátorem Sdružení TEREZA, letos je to 30 let od vzniku programu</a:t>
            </a:r>
          </a:p>
          <a:p>
            <a:pPr lvl="0"/>
            <a:r>
              <a:rPr lang="cs-CZ" dirty="0"/>
              <a:t>je určený pro mateřské, základní a střední školy</a:t>
            </a:r>
          </a:p>
        </p:txBody>
      </p:sp>
      <p:sp>
        <p:nvSpPr>
          <p:cNvPr id="4" name="AutoShape 2" descr="TEREZA"/>
          <p:cNvSpPr>
            <a:spLocks noChangeAspect="1" noChangeArrowheads="1"/>
          </p:cNvSpPr>
          <p:nvPr/>
        </p:nvSpPr>
        <p:spPr bwMode="auto">
          <a:xfrm>
            <a:off x="155575" y="-6629400"/>
            <a:ext cx="14973300" cy="138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TEREZA"/>
          <p:cNvSpPr>
            <a:spLocks noChangeAspect="1" noChangeArrowheads="1"/>
          </p:cNvSpPr>
          <p:nvPr/>
        </p:nvSpPr>
        <p:spPr bwMode="auto">
          <a:xfrm>
            <a:off x="307975" y="-6477000"/>
            <a:ext cx="14973300" cy="138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TEREZA, vzdělávací centrum, z.ú. | Darujme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8" name="Picture 10" descr="https://ekoskola.cz/wp-content/uploads/2023/05/ekoskola_sq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85184"/>
            <a:ext cx="149326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ekoskola.cz/wp-content/uploads/2023/06/tereza_tr-461x45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085184"/>
            <a:ext cx="1512013" cy="147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ekoskola.cz/wp-content/uploads/2022/11/ecoschool-171x17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79639"/>
            <a:ext cx="1484759" cy="148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ekoskola.cz/wp-content/uploads/2022/12/fee_squtr-171x17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07631"/>
            <a:ext cx="1556767" cy="155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577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Aktuální měření ze školní jídelny</a:t>
            </a:r>
            <a:br>
              <a:rPr lang="cs-CZ" dirty="0"/>
            </a:br>
            <a:r>
              <a:rPr lang="cs-CZ" dirty="0"/>
              <a:t> – říjen 2024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368950"/>
              </p:ext>
            </p:extLst>
          </p:nvPr>
        </p:nvGraphicFramePr>
        <p:xfrm>
          <a:off x="1187624" y="2204864"/>
          <a:ext cx="6567760" cy="386335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05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154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>
                          <a:effectLst/>
                        </a:rPr>
                        <a:t>objednáno/uvařeno (porcí)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>
                          <a:effectLst/>
                        </a:rPr>
                        <a:t>vydáno (porcí)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nevydáno (porcí) = muselo se vyhodit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>
                          <a:effectLst/>
                        </a:rPr>
                        <a:t>hmotnost zbytků z talířů (kg) 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>
                          <a:effectLst/>
                        </a:rPr>
                        <a:t>pondělí 21.10.2024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515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476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39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15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>
                          <a:effectLst/>
                        </a:rPr>
                        <a:t>úterý 22.10.2024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518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471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47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25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>
                          <a:effectLst/>
                        </a:rPr>
                        <a:t>středa 23.10.2024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520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484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36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13,5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>
                          <a:effectLst/>
                        </a:rPr>
                        <a:t>čtvrtek 24.10.2024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507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480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10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>
                          <a:effectLst/>
                        </a:rPr>
                        <a:t>pátek 25.10.2024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513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454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48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12,5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>
                          <a:effectLst/>
                        </a:rPr>
                        <a:t>Celkem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2573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2365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197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 dirty="0">
                          <a:effectLst/>
                        </a:rPr>
                        <a:t>76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963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Seznámení s provozem školní jídelny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přemýšleli jsme, jak žákům přiblížit množství potravin, které se ve školní jídelně zpracovává a kolik práce s vařením obědů paní kuchařky mají</a:t>
            </a:r>
          </a:p>
          <a:p>
            <a:r>
              <a:rPr lang="cs-CZ" dirty="0"/>
              <a:t>členy </a:t>
            </a:r>
            <a:r>
              <a:rPr lang="cs-CZ" dirty="0" err="1"/>
              <a:t>Ekotýmu</a:t>
            </a:r>
            <a:r>
              <a:rPr lang="cs-CZ" dirty="0"/>
              <a:t> napadlo, jestli by nebylo možné si provoz školní jídelny prohlédnout zblízka</a:t>
            </a:r>
          </a:p>
          <a:p>
            <a:r>
              <a:rPr lang="cs-CZ" dirty="0"/>
              <a:t>poprosili jsme paní vedoucí školní jídelny, zda by bylo možné žáky s přípravou obědů seznámit</a:t>
            </a:r>
          </a:p>
          <a:p>
            <a:r>
              <a:rPr lang="cs-CZ" dirty="0"/>
              <a:t>nápad se líbil, a tak si třídy, které o akci projevily zájem, během listopadu a prosince provoz prohlédnou</a:t>
            </a:r>
          </a:p>
          <a:p>
            <a:r>
              <a:rPr lang="cs-CZ" dirty="0"/>
              <a:t>dvě třídy už jídelnu navštívily - děti nakoukly pod pokličky, do ledničky i do skladu, zkusily si vzít do ruky velký hrnec</a:t>
            </a:r>
          </a:p>
          <a:p>
            <a:r>
              <a:rPr lang="cs-CZ" dirty="0"/>
              <a:t>dětem se návštěva moc líbila</a:t>
            </a:r>
          </a:p>
        </p:txBody>
      </p:sp>
    </p:spTree>
    <p:extLst>
      <p:ext uri="{BB962C8B-B14F-4D97-AF65-F5344CB8AC3E}">
        <p14:creationId xmlns:p14="http://schemas.microsoft.com/office/powerpoint/2010/main" val="3413767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Projekt Food team hrdinů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 letošním roce jsme se zapojili do projektu předcházení vzniku odpadu z potravin</a:t>
            </a:r>
          </a:p>
          <a:p>
            <a:r>
              <a:rPr lang="cs-CZ" dirty="0"/>
              <a:t>celosvětově se vyhodí asi 30% potravin, z toho až 53% potravin se vyhodí v domácnostech, proto jsme vymysleli kampaň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Nebuď plejtvák </a:t>
            </a:r>
            <a:r>
              <a:rPr lang="cs-CZ" dirty="0"/>
              <a:t>zaměřenou na to, aby lidé správně rozlišovali označení na potravinách </a:t>
            </a:r>
            <a:r>
              <a:rPr lang="cs-CZ" dirty="0">
                <a:solidFill>
                  <a:srgbClr val="FF0000"/>
                </a:solidFill>
              </a:rPr>
              <a:t>„spotřebujte do“</a:t>
            </a:r>
            <a:r>
              <a:rPr lang="cs-CZ" dirty="0"/>
              <a:t> a </a:t>
            </a:r>
            <a:r>
              <a:rPr lang="cs-CZ" dirty="0">
                <a:solidFill>
                  <a:srgbClr val="FF0000"/>
                </a:solidFill>
              </a:rPr>
              <a:t>„minimální trvanlivost do“</a:t>
            </a:r>
            <a:r>
              <a:rPr lang="cs-CZ" dirty="0"/>
              <a:t>, a zbytečně tak nevyhazovali potraviny, které se stále dají použít</a:t>
            </a:r>
          </a:p>
          <a:p>
            <a:r>
              <a:rPr lang="cs-CZ" dirty="0"/>
              <a:t>po dohodě s Potravinovou bankou Pro Prahu a Středočeský kraj uspořádáme v prosinci </a:t>
            </a:r>
            <a:r>
              <a:rPr lang="cs-CZ" dirty="0">
                <a:solidFill>
                  <a:srgbClr val="FF0000"/>
                </a:solidFill>
              </a:rPr>
              <a:t>sbírku potravin s prošlou dobou minimální trvanlivosti</a:t>
            </a:r>
          </a:p>
        </p:txBody>
      </p:sp>
    </p:spTree>
    <p:extLst>
      <p:ext uri="{BB962C8B-B14F-4D97-AF65-F5344CB8AC3E}">
        <p14:creationId xmlns:p14="http://schemas.microsoft.com/office/powerpoint/2010/main" val="2371163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6902" y="368808"/>
            <a:ext cx="8229600" cy="1143000"/>
          </a:xfrm>
        </p:spPr>
        <p:txBody>
          <a:bodyPr/>
          <a:lstStyle/>
          <a:p>
            <a:r>
              <a:rPr lang="cs-CZ" dirty="0"/>
              <a:t>Nebuď plejtvák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AutoShape 2" descr="https://attachments.office.net/owa/eliska.novotna%40zsnadvodovodem.cz/service.svc/s/GetAttachmentThumbnail?id=AAMkADU2OWU4OWU0LTNiYmEtNDcxOS1iZjg5LWE5ZWEwZGNiMWFjMABGAAAAAACuDyg83DLRSYTfZHuGTpYrBwBUUzqFQ63RQ7UqubClXb%2B1AAAAAAEMAABUUzqFQ63RQ7UqubClXb%2B1AAP4CHudAAABEgAQAHrHej8u5ORAmbPRWPif6mA%3D&amp;thumbnailType=2&amp;token=eyJhbGciOiJSUzI1NiIsInR5cCI6IkpXVCIsImtpZCI6Ik1Wa0JBc3ZTbmQ0VGFsa2JGdW5VaUJySEFoUT0iLCJ4NXQiOiJNVmtCQXN2U25kNFRhbGtiRnVuVWlCckhBaFE9Iiwibm9uY2UiOiJ4WUQtbHlWM1UyM0wwS2p1a0NIcnphajhzWDhZZDdqeGNuZE9UU3pkUDA0cDRIVU1iNHhnNUdyRGdJWHB3UWRVdGdTVHlhT1BydXpiWWZsSmIxWk5RbW83UjhIQTUtUndZVHVFOHdkazNNalVCUHZZMEtlVkFrTU50MndvT0pOU3owN0hVNXRESVFxSjdhVGE5TUhTX0loNGhPZVVlRnBPZzB3elU2S2YzcmciLCJpc3Nsb2MiOiJBTTZQUjAxTUI0NTAxIiwic3JzbiI6NjM4NjU5NjAwMDMxMzkyODc4fQ.eyJzYXAtdmVyc2lvbiI6IjMxIiwiYXBwaWQiOiJhZjNlYmJiYS1jMjNmLTQ5MmEtYWE5My04MzQyMTY5NmVjNGIiLCJpc3NyaW5nIjoiV1ciLCJhcHBpZGFjciI6IjIiLCJhcHBfZGlzcGxheW5hbWUiOiIiLCJ1dGkiOiI1OGNjMDE3OC0xYzFhLTRiYzEtOGRiZi0zZmNkNmM5OWEwMTIiLCJpYXQiOjE3MzA2MzQ0NDAsInZlciI6IlNUSS5Vc2VyLkNhbGxiYWNrVG9rZW4uVjEiLCJ0aWQiOiIwOTAwZmE3ZjU3MDk0YWFkOGM3NTcyYzY3N2Q4MjJlMiIsInRydXN0ZWRmb3JkZWxlZ2F0aW9uIjoiZmFsc2UiLCJ0b3BvbG9neSI6IntcIlR5cGVcIjpcIk1hY2hpbmVcIixcIlZhbHVlXCI6XCJBTTZQUjAxTUI0NTAxLmV1cnByZDAxLnByb2QuZXhjaGFuZ2VsYWJzLmNvbVwifSIsInJlcXVlc3Rvcl9hcHBpZCI6IjE1N2NkZmJmLTczOTgtNGE1Ni05NmMzLWU5M2U5YWIzMDliNSIsInJlcXVlc3Rvcl9hcHBfZGlzcGxheW5hbWUiOiJPZmZpY2UgMzY1IEV4Y2hhbmdlIE1pY3Jvc2VydmljZSIsInNjcCI6Ik93YUF0dGFjaG1lbnRzLlJlYWQiLCJvaWQiOiIyN2ZjNjViYi0zZDYyLTRlZjctYTY2OC0zODQ4NzBiZmVmNzciLCJwdWlkIjoiMTAwMzIwMDBEMDFGRkJFRSIsInNtdHAiOiJlbGlza2Eubm92b3RuYUB6c25hZHZvZG92b2RlbS5jeiIsInVzZXJjYWxsYmFja3VzZXJjb250ZXh0aWQiOiIzMWUyZWQ1MzJkOTI0NzYyOWNjYzZlYjk4MzhjNzIwYyIsImVwayI6IntcImt0eVwiOlwiUlNBXCIsXCJuXCI6XCJyWV9ZU04wcS1oSTVZWWdxWnB4UGs4emtEcnI0ZWZCZlFrS3lZcGVIS3F4TG5ldl95MEtWaDIyMjdTalZ4TVEwQ2RhOXZuQW93QWgxTzlZemVOSXlDY0xscEpwMGdvRW5oc0djcmI2TUUxUXprMHZLVDY2R3BFaTU3U0lMa3NqN1lCQ0k5YkpiQkdOakg2YmNkV3g4ajdKUFpwRkU4ckxZbkJJRFlKb3lqWS1rRkVENUZ2QTRpelZWLURWYnFGTTZHZE0yNWFqMV9Zak5xUlV2ZG96VDBDTnFMWGNZcVQ5MVdYQ3NtTDlzZWpUS1B0b1hjWTVPdG9oc0EtWEZxVjVwX3lEUDljemxseEMxRjJFaXd5ZF9EMUUxcFlneERneTZrTU50Rk5hQm5nLXRFcnI5SlA2bDh2cnd3Qml6emR0Y2dGYkdhaGg4VGg2VEVrWHF6eFYzTlFcIixcImVcIjpcIkFRQUJcIixcImFsZ1wiOlwiUlMyNTZcIixcImV4cFwiOlwiMTczMDcyNDE1OVwiLFwiZXhwX2RpZmZcIjpcIjg2NDAwXCIsXCJraWRcIjpcInBzdzZpVE1DSTNFX1FhTGJRZGZiLXQ3eXprNFwifS5pT2wyelBucU5FdW1abGRIcFlkdTV5c3B2amNqcjc1REtCSjltWXNjZDQzRFhKK0lhbWtQbVVOTG9Ja1Bha0ZoU3RpTkpkMjIrN1RhUUk4anNDUUZpK2dVbnVuTUZXZHdWU1dMZ3Z2UjVPQU1xRThySWRHeXBMSGVuYUNtVWxabnFCQXMzTVdsYTJQcFV4TW1ZSnVSRTZYWHZmRXJOUndvNFNadVVJK2hNVmt1eTNOTWl1YklCc2tCQ3ZSNTZMamVxaXRDQXdJM3FWRFpLUFZKV2hEWmhydHdvckhUUXRQQ2Q2cVNxak90VHByMnpKTWRjOXdKTHBjbmIreTJNSERnbldWUWtVNS8yVWJFMHhUbkVuVVJ0dUhIbjIzbGZiUlZ1anRCenoxNE5tVWxzOFVnSEFMeFBJTHB0NHEwMU56b1hLaWNmTUp5aEhoZGxNZXl3cmNNK3c9PSIsIm5iZiI6MTczMDYzNDQ0MCwiZXhwIjoxNzMwNjM4MDQwLCJpc3MiOiJodHRwczovL3N1YnN0cmF0ZS5vZmZpY2UuY29tL3N0cy8iLCJhdWQiOiJodHRwczovL291dGxvb2sub2ZmaWNlLmNvbSIsInNzZWMiOiJDNVRUaHJVNTJzSE1IOUNCIn0.MeI56r1wDHQAALp_53_xecbrHe-zw2eip4Ww4NRBVH0-I3Yjp2qcYAQ6dZQm37LcYUSaTfHV0fRkQK2LqUuyLRr9iffFBFr5QFLy-H7Ongw6OoP_xmIZObEYWzNjOvwrdEDQMV4pwPhdlprn9i2TAaVVFgXUl6i8HQ4g58xcU7R_KFUGIeogd7pUF2CszpK6bW5R0GMk7JKthN94OOwilUivkXO6Tub-fAxAJrttpTOr6Pfobw2iD8bK0BdAgsP28mHTzu7vaoHbSU3-KZLMmG3Tw9U63K6MFtrMcUb5u4mtJBBz-9qdr_pzVYdNqPIwVBPrnYfo0FZti0Q4NlSOIA&amp;X-OWA-CANARY=wTQ4TWYJXLoAAAAAAAAAABByyFz--9wYCUqOlBfxWE5hcLWT_GBDxOaucxz5p-K9aQEBD1WwkCU.&amp;owa=outlook.office.com&amp;scriptVer=20241025003.29&amp;clientId=36AF0286D3C3484EA4AF621E4ECBDC36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https://attachments.office.net/owa/eliska.novotna%40zsnadvodovodem.cz/service.svc/s/GetAttachmentThumbnail?id=AAMkADU2OWU4OWU0LTNiYmEtNDcxOS1iZjg5LWE5ZWEwZGNiMWFjMABGAAAAAACuDyg83DLRSYTfZHuGTpYrBwBUUzqFQ63RQ7UqubClXb%2B1AAAAAAEMAABUUzqFQ63RQ7UqubClXb%2B1AAP4CHudAAABEgAQAHrHej8u5ORAmbPRWPif6mA%3D&amp;thumbnailType=2&amp;token=eyJhbGciOiJSUzI1NiIsInR5cCI6IkpXVCIsImtpZCI6Ik1Wa0JBc3ZTbmQ0VGFsa2JGdW5VaUJySEFoUT0iLCJ4NXQiOiJNVmtCQXN2U25kNFRhbGtiRnVuVWlCckhBaFE9Iiwibm9uY2UiOiJ4WUQtbHlWM1UyM0wwS2p1a0NIcnphajhzWDhZZDdqeGNuZE9UU3pkUDA0cDRIVU1iNHhnNUdyRGdJWHB3UWRVdGdTVHlhT1BydXpiWWZsSmIxWk5RbW83UjhIQTUtUndZVHVFOHdkazNNalVCUHZZMEtlVkFrTU50MndvT0pOU3owN0hVNXRESVFxSjdhVGE5TUhTX0loNGhPZVVlRnBPZzB3elU2S2YzcmciLCJpc3Nsb2MiOiJBTTZQUjAxTUI0NTAxIiwic3JzbiI6NjM4NjU5NjAwMDMxMzkyODc4fQ.eyJzYXAtdmVyc2lvbiI6IjMxIiwiYXBwaWQiOiJhZjNlYmJiYS1jMjNmLTQ5MmEtYWE5My04MzQyMTY5NmVjNGIiLCJpc3NyaW5nIjoiV1ciLCJhcHBpZGFjciI6IjIiLCJhcHBfZGlzcGxheW5hbWUiOiIiLCJ1dGkiOiI1OGNjMDE3OC0xYzFhLTRiYzEtOGRiZi0zZmNkNmM5OWEwMTIiLCJpYXQiOjE3MzA2MzQ0NDAsInZlciI6IlNUSS5Vc2VyLkNhbGxiYWNrVG9rZW4uVjEiLCJ0aWQiOiIwOTAwZmE3ZjU3MDk0YWFkOGM3NTcyYzY3N2Q4MjJlMiIsInRydXN0ZWRmb3JkZWxlZ2F0aW9uIjoiZmFsc2UiLCJ0b3BvbG9neSI6IntcIlR5cGVcIjpcIk1hY2hpbmVcIixcIlZhbHVlXCI6XCJBTTZQUjAxTUI0NTAxLmV1cnByZDAxLnByb2QuZXhjaGFuZ2VsYWJzLmNvbVwifSIsInJlcXVlc3Rvcl9hcHBpZCI6IjE1N2NkZmJmLTczOTgtNGE1Ni05NmMzLWU5M2U5YWIzMDliNSIsInJlcXVlc3Rvcl9hcHBfZGlzcGxheW5hbWUiOiJPZmZpY2UgMzY1IEV4Y2hhbmdlIE1pY3Jvc2VydmljZSIsInNjcCI6Ik93YUF0dGFjaG1lbnRzLlJlYWQiLCJvaWQiOiIyN2ZjNjViYi0zZDYyLTRlZjctYTY2OC0zODQ4NzBiZmVmNzciLCJwdWlkIjoiMTAwMzIwMDBEMDFGRkJFRSIsInNtdHAiOiJlbGlza2Eubm92b3RuYUB6c25hZHZvZG92b2RlbS5jeiIsInVzZXJjYWxsYmFja3VzZXJjb250ZXh0aWQiOiIzMWUyZWQ1MzJkOTI0NzYyOWNjYzZlYjk4MzhjNzIwYyIsImVwayI6IntcImt0eVwiOlwiUlNBXCIsXCJuXCI6XCJyWV9ZU04wcS1oSTVZWWdxWnB4UGs4emtEcnI0ZWZCZlFrS3lZcGVIS3F4TG5ldl95MEtWaDIyMjdTalZ4TVEwQ2RhOXZuQW93QWgxTzlZemVOSXlDY0xscEpwMGdvRW5oc0djcmI2TUUxUXprMHZLVDY2R3BFaTU3U0lMa3NqN1lCQ0k5YkpiQkdOakg2YmNkV3g4ajdKUFpwRkU4ckxZbkJJRFlKb3lqWS1rRkVENUZ2QTRpelZWLURWYnFGTTZHZE0yNWFqMV9Zak5xUlV2ZG96VDBDTnFMWGNZcVQ5MVdYQ3NtTDlzZWpUS1B0b1hjWTVPdG9oc0EtWEZxVjVwX3lEUDljemxseEMxRjJFaXd5ZF9EMUUxcFlneERneTZrTU50Rk5hQm5nLXRFcnI5SlA2bDh2cnd3Qml6emR0Y2dGYkdhaGg4VGg2VEVrWHF6eFYzTlFcIixcImVcIjpcIkFRQUJcIixcImFsZ1wiOlwiUlMyNTZcIixcImV4cFwiOlwiMTczMDcyNDE1OVwiLFwiZXhwX2RpZmZcIjpcIjg2NDAwXCIsXCJraWRcIjpcInBzdzZpVE1DSTNFX1FhTGJRZGZiLXQ3eXprNFwifS5pT2wyelBucU5FdW1abGRIcFlkdTV5c3B2amNqcjc1REtCSjltWXNjZDQzRFhKK0lhbWtQbVVOTG9Ja1Bha0ZoU3RpTkpkMjIrN1RhUUk4anNDUUZpK2dVbnVuTUZXZHdWU1dMZ3Z2UjVPQU1xRThySWRHeXBMSGVuYUNtVWxabnFCQXMzTVdsYTJQcFV4TW1ZSnVSRTZYWHZmRXJOUndvNFNadVVJK2hNVmt1eTNOTWl1YklCc2tCQ3ZSNTZMamVxaXRDQXdJM3FWRFpLUFZKV2hEWmhydHdvckhUUXRQQ2Q2cVNxak90VHByMnpKTWRjOXdKTHBjbmIreTJNSERnbldWUWtVNS8yVWJFMHhUbkVuVVJ0dUhIbjIzbGZiUlZ1anRCenoxNE5tVWxzOFVnSEFMeFBJTHB0NHEwMU56b1hLaWNmTUp5aEhoZGxNZXl3cmNNK3c9PSIsIm5iZiI6MTczMDYzNDQ0MCwiZXhwIjoxNzMwNjM4MDQwLCJpc3MiOiJodHRwczovL3N1YnN0cmF0ZS5vZmZpY2UuY29tL3N0cy8iLCJhdWQiOiJodHRwczovL291dGxvb2sub2ZmaWNlLmNvbSIsInNzZWMiOiJDNVRUaHJVNTJzSE1IOUNCIn0.MeI56r1wDHQAALp_53_xecbrHe-zw2eip4Ww4NRBVH0-I3Yjp2qcYAQ6dZQm37LcYUSaTfHV0fRkQK2LqUuyLRr9iffFBFr5QFLy-H7Ongw6OoP_xmIZObEYWzNjOvwrdEDQMV4pwPhdlprn9i2TAaVVFgXUl6i8HQ4g58xcU7R_KFUGIeogd7pUF2CszpK6bW5R0GMk7JKthN94OOwilUivkXO6Tub-fAxAJrttpTOr6Pfobw2iD8bK0BdAgsP28mHTzu7vaoHbSU3-KZLMmG3Tw9U63K6MFtrMcUb5u4mtJBBz-9qdr_pzVYdNqPIwVBPrnYfo0FZti0Q4NlSOIA&amp;X-OWA-CANARY=wTQ4TWYJXLoAAAAAAAAAABByyFz--9wYCUqOlBfxWE5hcLWT_GBDxOaucxz5p-K9aQEBD1WwkCU.&amp;owa=outlook.office.com&amp;scriptVer=20241025003.29&amp;clientId=36AF0286D3C3484EA4AF621E4ECBDC36&amp;animation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https://attachments.office.net/owa/eliska.novotna%40zsnadvodovodem.cz/service.svc/s/GetAttachmentThumbnail?id=AAMkADU2OWU4OWU0LTNiYmEtNDcxOS1iZjg5LWE5ZWEwZGNiMWFjMABGAAAAAACuDyg83DLRSYTfZHuGTpYrBwBUUzqFQ63RQ7UqubClXb%2B1AAAAAAEMAABUUzqFQ63RQ7UqubClXb%2B1AAP4CHudAAABEgAQAHrHej8u5ORAmbPRWPif6mA%3D&amp;thumbnailType=2&amp;token=eyJhbGciOiJSUzI1NiIsInR5cCI6IkpXVCIsImtpZCI6Ik1Wa0JBc3ZTbmQ0VGFsa2JGdW5VaUJySEFoUT0iLCJ4NXQiOiJNVmtCQXN2U25kNFRhbGtiRnVuVWlCckhBaFE9Iiwibm9uY2UiOiJ4WUQtbHlWM1UyM0wwS2p1a0NIcnphajhzWDhZZDdqeGNuZE9UU3pkUDA0cDRIVU1iNHhnNUdyRGdJWHB3UWRVdGdTVHlhT1BydXpiWWZsSmIxWk5RbW83UjhIQTUtUndZVHVFOHdkazNNalVCUHZZMEtlVkFrTU50MndvT0pOU3owN0hVNXRESVFxSjdhVGE5TUhTX0loNGhPZVVlRnBPZzB3elU2S2YzcmciLCJpc3Nsb2MiOiJBTTZQUjAxTUI0NTAxIiwic3JzbiI6NjM4NjU5NjAwMDMxMzkyODc4fQ.eyJzYXAtdmVyc2lvbiI6IjMxIiwiYXBwaWQiOiJhZjNlYmJiYS1jMjNmLTQ5MmEtYWE5My04MzQyMTY5NmVjNGIiLCJpc3NyaW5nIjoiV1ciLCJhcHBpZGFjciI6IjIiLCJhcHBfZGlzcGxheW5hbWUiOiIiLCJ1dGkiOiI1OGNjMDE3OC0xYzFhLTRiYzEtOGRiZi0zZmNkNmM5OWEwMTIiLCJpYXQiOjE3MzA2MzQ0NDAsInZlciI6IlNUSS5Vc2VyLkNhbGxiYWNrVG9rZW4uVjEiLCJ0aWQiOiIwOTAwZmE3ZjU3MDk0YWFkOGM3NTcyYzY3N2Q4MjJlMiIsInRydXN0ZWRmb3JkZWxlZ2F0aW9uIjoiZmFsc2UiLCJ0b3BvbG9neSI6IntcIlR5cGVcIjpcIk1hY2hpbmVcIixcIlZhbHVlXCI6XCJBTTZQUjAxTUI0NTAxLmV1cnByZDAxLnByb2QuZXhjaGFuZ2VsYWJzLmNvbVwifSIsInJlcXVlc3Rvcl9hcHBpZCI6IjE1N2NkZmJmLTczOTgtNGE1Ni05NmMzLWU5M2U5YWIzMDliNSIsInJlcXVlc3Rvcl9hcHBfZGlzcGxheW5hbWUiOiJPZmZpY2UgMzY1IEV4Y2hhbmdlIE1pY3Jvc2VydmljZSIsInNjcCI6Ik93YUF0dGFjaG1lbnRzLlJlYWQiLCJvaWQiOiIyN2ZjNjViYi0zZDYyLTRlZjctYTY2OC0zODQ4NzBiZmVmNzciLCJwdWlkIjoiMTAwMzIwMDBEMDFGRkJFRSIsInNtdHAiOiJlbGlza2Eubm92b3RuYUB6c25hZHZvZG92b2RlbS5jeiIsInVzZXJjYWxsYmFja3VzZXJjb250ZXh0aWQiOiIzMWUyZWQ1MzJkOTI0NzYyOWNjYzZlYjk4MzhjNzIwYyIsImVwayI6IntcImt0eVwiOlwiUlNBXCIsXCJuXCI6XCJyWV9ZU04wcS1oSTVZWWdxWnB4UGs4emtEcnI0ZWZCZlFrS3lZcGVIS3F4TG5ldl95MEtWaDIyMjdTalZ4TVEwQ2RhOXZuQW93QWgxTzlZemVOSXlDY0xscEpwMGdvRW5oc0djcmI2TUUxUXprMHZLVDY2R3BFaTU3U0lMa3NqN1lCQ0k5YkpiQkdOakg2YmNkV3g4ajdKUFpwRkU4ckxZbkJJRFlKb3lqWS1rRkVENUZ2QTRpelZWLURWYnFGTTZHZE0yNWFqMV9Zak5xUlV2ZG96VDBDTnFMWGNZcVQ5MVdYQ3NtTDlzZWpUS1B0b1hjWTVPdG9oc0EtWEZxVjVwX3lEUDljemxseEMxRjJFaXd5ZF9EMUUxcFlneERneTZrTU50Rk5hQm5nLXRFcnI5SlA2bDh2cnd3Qml6emR0Y2dGYkdhaGg4VGg2VEVrWHF6eFYzTlFcIixcImVcIjpcIkFRQUJcIixcImFsZ1wiOlwiUlMyNTZcIixcImV4cFwiOlwiMTczMDcyNDE1OVwiLFwiZXhwX2RpZmZcIjpcIjg2NDAwXCIsXCJraWRcIjpcInBzdzZpVE1DSTNFX1FhTGJRZGZiLXQ3eXprNFwifS5pT2wyelBucU5FdW1abGRIcFlkdTV5c3B2amNqcjc1REtCSjltWXNjZDQzRFhKK0lhbWtQbVVOTG9Ja1Bha0ZoU3RpTkpkMjIrN1RhUUk4anNDUUZpK2dVbnVuTUZXZHdWU1dMZ3Z2UjVPQU1xRThySWRHeXBMSGVuYUNtVWxabnFCQXMzTVdsYTJQcFV4TW1ZSnVSRTZYWHZmRXJOUndvNFNadVVJK2hNVmt1eTNOTWl1YklCc2tCQ3ZSNTZMamVxaXRDQXdJM3FWRFpLUFZKV2hEWmhydHdvckhUUXRQQ2Q2cVNxak90VHByMnpKTWRjOXdKTHBjbmIreTJNSERnbldWUWtVNS8yVWJFMHhUbkVuVVJ0dUhIbjIzbGZiUlZ1anRCenoxNE5tVWxzOFVnSEFMeFBJTHB0NHEwMU56b1hLaWNmTUp5aEhoZGxNZXl3cmNNK3c9PSIsIm5iZiI6MTczMDYzNDQ0MCwiZXhwIjoxNzMwNjM4MDQwLCJpc3MiOiJodHRwczovL3N1YnN0cmF0ZS5vZmZpY2UuY29tL3N0cy8iLCJhdWQiOiJodHRwczovL291dGxvb2sub2ZmaWNlLmNvbSIsInNzZWMiOiJDNVRUaHJVNTJzSE1IOUNCIn0.MeI56r1wDHQAALp_53_xecbrHe-zw2eip4Ww4NRBVH0-I3Yjp2qcYAQ6dZQm37LcYUSaTfHV0fRkQK2LqUuyLRr9iffFBFr5QFLy-H7Ongw6OoP_xmIZObEYWzNjOvwrdEDQMV4pwPhdlprn9i2TAaVVFgXUl6i8HQ4g58xcU7R_KFUGIeogd7pUF2CszpK6bW5R0GMk7JKthN94OOwilUivkXO6Tub-fAxAJrttpTOr6Pfobw2iD8bK0BdAgsP28mHTzu7vaoHbSU3-KZLMmG3Tw9U63K6MFtrMcUb5u4mtJBBz-9qdr_pzVYdNqPIwVBPrnYfo0FZti0Q4NlSOIA&amp;X-OWA-CANARY=wTQ4TWYJXLoAAAAAAAAAABByyFz--9wYCUqOlBfxWE5hcLWT_GBDxOaucxz5p-K9aQEBD1WwkCU.&amp;owa=outlook.office.com&amp;scriptVer=20241025003.29&amp;clientId=36AF0286D3C3484EA4AF621E4ECBDC36&amp;animation=tru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https://attachments.office.net/owa/eliska.novotna%40zsnadvodovodem.cz/service.svc/s/GetAttachmentThumbnail?id=AAMkADU2OWU4OWU0LTNiYmEtNDcxOS1iZjg5LWE5ZWEwZGNiMWFjMABGAAAAAACuDyg83DLRSYTfZHuGTpYrBwBUUzqFQ63RQ7UqubClXb%2B1AAAAAAEMAABUUzqFQ63RQ7UqubClXb%2B1AAP4CHudAAABEgAQAHrHej8u5ORAmbPRWPif6mA%3D&amp;thumbnailType=2&amp;token=eyJhbGciOiJSUzI1NiIsInR5cCI6IkpXVCIsImtpZCI6Ik1Wa0JBc3ZTbmQ0VGFsa2JGdW5VaUJySEFoUT0iLCJ4NXQiOiJNVmtCQXN2U25kNFRhbGtiRnVuVWlCckhBaFE9Iiwibm9uY2UiOiJ4WUQtbHlWM1UyM0wwS2p1a0NIcnphajhzWDhZZDdqeGNuZE9UU3pkUDA0cDRIVU1iNHhnNUdyRGdJWHB3UWRVdGdTVHlhT1BydXpiWWZsSmIxWk5RbW83UjhIQTUtUndZVHVFOHdkazNNalVCUHZZMEtlVkFrTU50MndvT0pOU3owN0hVNXRESVFxSjdhVGE5TUhTX0loNGhPZVVlRnBPZzB3elU2S2YzcmciLCJpc3Nsb2MiOiJBTTZQUjAxTUI0NTAxIiwic3JzbiI6NjM4NjU5NjAwMDMxMzkyODc4fQ.eyJzYXAtdmVyc2lvbiI6IjMxIiwiYXBwaWQiOiJhZjNlYmJiYS1jMjNmLTQ5MmEtYWE5My04MzQyMTY5NmVjNGIiLCJpc3NyaW5nIjoiV1ciLCJhcHBpZGFjciI6IjIiLCJhcHBfZGlzcGxheW5hbWUiOiIiLCJ1dGkiOiI1OGNjMDE3OC0xYzFhLTRiYzEtOGRiZi0zZmNkNmM5OWEwMTIiLCJpYXQiOjE3MzA2MzQ0NDAsInZlciI6IlNUSS5Vc2VyLkNhbGxiYWNrVG9rZW4uVjEiLCJ0aWQiOiIwOTAwZmE3ZjU3MDk0YWFkOGM3NTcyYzY3N2Q4MjJlMiIsInRydXN0ZWRmb3JkZWxlZ2F0aW9uIjoiZmFsc2UiLCJ0b3BvbG9neSI6IntcIlR5cGVcIjpcIk1hY2hpbmVcIixcIlZhbHVlXCI6XCJBTTZQUjAxTUI0NTAxLmV1cnByZDAxLnByb2QuZXhjaGFuZ2VsYWJzLmNvbVwifSIsInJlcXVlc3Rvcl9hcHBpZCI6IjE1N2NkZmJmLTczOTgtNGE1Ni05NmMzLWU5M2U5YWIzMDliNSIsInJlcXVlc3Rvcl9hcHBfZGlzcGxheW5hbWUiOiJPZmZpY2UgMzY1IEV4Y2hhbmdlIE1pY3Jvc2VydmljZSIsInNjcCI6Ik93YUF0dGFjaG1lbnRzLlJlYWQiLCJvaWQiOiIyN2ZjNjViYi0zZDYyLTRlZjctYTY2OC0zODQ4NzBiZmVmNzciLCJwdWlkIjoiMTAwMzIwMDBEMDFGRkJFRSIsInNtdHAiOiJlbGlza2Eubm92b3RuYUB6c25hZHZvZG92b2RlbS5jeiIsInVzZXJjYWxsYmFja3VzZXJjb250ZXh0aWQiOiIzMWUyZWQ1MzJkOTI0NzYyOWNjYzZlYjk4MzhjNzIwYyIsImVwayI6IntcImt0eVwiOlwiUlNBXCIsXCJuXCI6XCJyWV9ZU04wcS1oSTVZWWdxWnB4UGs4emtEcnI0ZWZCZlFrS3lZcGVIS3F4TG5ldl95MEtWaDIyMjdTalZ4TVEwQ2RhOXZuQW93QWgxTzlZemVOSXlDY0xscEpwMGdvRW5oc0djcmI2TUUxUXprMHZLVDY2R3BFaTU3U0lMa3NqN1lCQ0k5YkpiQkdOakg2YmNkV3g4ajdKUFpwRkU4ckxZbkJJRFlKb3lqWS1rRkVENUZ2QTRpelZWLURWYnFGTTZHZE0yNWFqMV9Zak5xUlV2ZG96VDBDTnFMWGNZcVQ5MVdYQ3NtTDlzZWpUS1B0b1hjWTVPdG9oc0EtWEZxVjVwX3lEUDljemxseEMxRjJFaXd5ZF9EMUUxcFlneERneTZrTU50Rk5hQm5nLXRFcnI5SlA2bDh2cnd3Qml6emR0Y2dGYkdhaGg4VGg2VEVrWHF6eFYzTlFcIixcImVcIjpcIkFRQUJcIixcImFsZ1wiOlwiUlMyNTZcIixcImV4cFwiOlwiMTczMDcyNDE1OVwiLFwiZXhwX2RpZmZcIjpcIjg2NDAwXCIsXCJraWRcIjpcInBzdzZpVE1DSTNFX1FhTGJRZGZiLXQ3eXprNFwifS5pT2wyelBucU5FdW1abGRIcFlkdTV5c3B2amNqcjc1REtCSjltWXNjZDQzRFhKK0lhbWtQbVVOTG9Ja1Bha0ZoU3RpTkpkMjIrN1RhUUk4anNDUUZpK2dVbnVuTUZXZHdWU1dMZ3Z2UjVPQU1xRThySWRHeXBMSGVuYUNtVWxabnFCQXMzTVdsYTJQcFV4TW1ZSnVSRTZYWHZmRXJOUndvNFNadVVJK2hNVmt1eTNOTWl1YklCc2tCQ3ZSNTZMamVxaXRDQXdJM3FWRFpLUFZKV2hEWmhydHdvckhUUXRQQ2Q2cVNxak90VHByMnpKTWRjOXdKTHBjbmIreTJNSERnbldWUWtVNS8yVWJFMHhUbkVuVVJ0dUhIbjIzbGZiUlZ1anRCenoxNE5tVWxzOFVnSEFMeFBJTHB0NHEwMU56b1hLaWNmTUp5aEhoZGxNZXl3cmNNK3c9PSIsIm5iZiI6MTczMDYzNDQ0MCwiZXhwIjoxNzMwNjM4MDQwLCJpc3MiOiJodHRwczovL3N1YnN0cmF0ZS5vZmZpY2UuY29tL3N0cy8iLCJhdWQiOiJodHRwczovL291dGxvb2sub2ZmaWNlLmNvbSIsInNzZWMiOiJDNVRUaHJVNTJzSE1IOUNCIn0.MeI56r1wDHQAALp_53_xecbrHe-zw2eip4Ww4NRBVH0-I3Yjp2qcYAQ6dZQm37LcYUSaTfHV0fRkQK2LqUuyLRr9iffFBFr5QFLy-H7Ongw6OoP_xmIZObEYWzNjOvwrdEDQMV4pwPhdlprn9i2TAaVVFgXUl6i8HQ4g58xcU7R_KFUGIeogd7pUF2CszpK6bW5R0GMk7JKthN94OOwilUivkXO6Tub-fAxAJrttpTOr6Pfobw2iD8bK0BdAgsP28mHTzu7vaoHbSU3-KZLMmG3Tw9U63K6MFtrMcUb5u4mtJBBz-9qdr_pzVYdNqPIwVBPrnYfo0FZti0Q4NlSOIA&amp;X-OWA-CANARY=wTQ4TWYJXLoAAAAAAAAAABByyFz--9wYCUqOlBfxWE5hcLWT_GBDxOaucxz5p-K9aQEBD1WwkCU.&amp;owa=outlook.office.com&amp;scriptVer=20241025003.29&amp;clientId=36AF0286D3C3484EA4AF621E4ECBDC36&amp;animation=tru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file:///E:/Nebu%C4%8F%20plejtv%C3%A1k!/Let%C3%A1%C4%8Dek%20sb%C3%ADrka%20strana_1.jpg"/>
          <p:cNvSpPr>
            <a:spLocks noChangeAspect="1" noChangeArrowheads="1"/>
          </p:cNvSpPr>
          <p:nvPr/>
        </p:nvSpPr>
        <p:spPr bwMode="auto">
          <a:xfrm>
            <a:off x="155575" y="-3375025"/>
            <a:ext cx="4962525" cy="703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4" descr="file:///E:/Nebu%C4%8F%20plejtv%C3%A1k!/Let%C3%A1%C4%8Dek%20sb%C3%ADrka%20strana_1.jpg"/>
          <p:cNvSpPr>
            <a:spLocks noChangeAspect="1" noChangeArrowheads="1"/>
          </p:cNvSpPr>
          <p:nvPr/>
        </p:nvSpPr>
        <p:spPr bwMode="auto">
          <a:xfrm>
            <a:off x="307975" y="-3222625"/>
            <a:ext cx="4962525" cy="703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6" descr="file:///E:/Nebu%C4%8F%20plejtv%C3%A1k!/Let%C3%A1%C4%8Dek%20sb%C3%ADrka%20strana_1.jpg"/>
          <p:cNvSpPr>
            <a:spLocks noChangeAspect="1" noChangeArrowheads="1"/>
          </p:cNvSpPr>
          <p:nvPr/>
        </p:nvSpPr>
        <p:spPr bwMode="auto">
          <a:xfrm>
            <a:off x="460375" y="-3070225"/>
            <a:ext cx="4962525" cy="703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AutoShape 10" descr="file:///E:/Nebu%C4%8F%20plejtv%C3%A1k!/Let%C3%A1%C4%8Dek%20sb%C3%ADrka%20strana_1.jpg"/>
          <p:cNvSpPr>
            <a:spLocks noChangeAspect="1" noChangeArrowheads="1"/>
          </p:cNvSpPr>
          <p:nvPr/>
        </p:nvSpPr>
        <p:spPr bwMode="auto">
          <a:xfrm>
            <a:off x="612775" y="-2917825"/>
            <a:ext cx="4962525" cy="703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6" name="Picture 12" descr="C:\Users\eliska.novotna\Desktop\Letáček s novým QR kód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91783"/>
            <a:ext cx="345127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eliska.novotna\Desktop\Letáček sbírka strana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1720495"/>
            <a:ext cx="3445623" cy="488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471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Klimatické změny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projekt proběhne ve 2. pololetí</a:t>
            </a:r>
          </a:p>
          <a:p>
            <a:r>
              <a:rPr lang="cs-CZ" dirty="0"/>
              <a:t>projekt má být participační</a:t>
            </a:r>
          </a:p>
          <a:p>
            <a:r>
              <a:rPr lang="cs-CZ" dirty="0"/>
              <a:t>máme uspořádat přednášku pro veřejnost s odborníkem na téma změny klimatu</a:t>
            </a:r>
          </a:p>
          <a:p>
            <a:r>
              <a:rPr lang="cs-CZ" dirty="0"/>
              <a:t>děti by měly vymyslet akci na podporu změny klimatu v místě bydliště</a:t>
            </a:r>
          </a:p>
          <a:p>
            <a:r>
              <a:rPr lang="cs-CZ" dirty="0"/>
              <a:t>nápad  - Malešický park – panely s jednotlivými tématy </a:t>
            </a:r>
            <a:r>
              <a:rPr lang="cs-CZ" dirty="0" err="1"/>
              <a:t>Ekoškoly</a:t>
            </a:r>
            <a:r>
              <a:rPr lang="cs-CZ" dirty="0"/>
              <a:t>, kterými se zabýváme</a:t>
            </a:r>
          </a:p>
        </p:txBody>
      </p:sp>
    </p:spTree>
    <p:extLst>
      <p:ext uri="{BB962C8B-B14F-4D97-AF65-F5344CB8AC3E}">
        <p14:creationId xmlns:p14="http://schemas.microsoft.com/office/powerpoint/2010/main" val="1203940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562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je zapojen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celosvětově je do programu zapojeno 93 zemí</a:t>
            </a:r>
          </a:p>
          <a:p>
            <a:r>
              <a:rPr lang="cs-CZ" dirty="0"/>
              <a:t>v České republice je zapojeno 400 škol (to znamená 2000 učitelů a 104 000 dětí), z toho 280 škol je s certifikátem</a:t>
            </a:r>
          </a:p>
          <a:p>
            <a:r>
              <a:rPr lang="cs-CZ" dirty="0"/>
              <a:t>certifikát má dnes 3 stupně podle toho, co je škola schopná zvládnout:</a:t>
            </a:r>
          </a:p>
          <a:p>
            <a:pPr marL="0" indent="0">
              <a:buNone/>
            </a:pPr>
            <a:r>
              <a:rPr lang="cs-CZ" dirty="0"/>
              <a:t>	Bronzová cesta</a:t>
            </a:r>
          </a:p>
          <a:p>
            <a:pPr marL="0" indent="0">
              <a:buNone/>
            </a:pPr>
            <a:r>
              <a:rPr lang="cs-CZ" dirty="0"/>
              <a:t>	Stříbrná cesta</a:t>
            </a:r>
          </a:p>
          <a:p>
            <a:pPr marL="0" indent="0">
              <a:buNone/>
            </a:pPr>
            <a:r>
              <a:rPr lang="cs-CZ" dirty="0"/>
              <a:t>	Zelená cesta</a:t>
            </a:r>
          </a:p>
          <a:p>
            <a:r>
              <a:rPr lang="cs-CZ" dirty="0"/>
              <a:t>vše je řízeno metodikou 7 kroků (sestavení </a:t>
            </a:r>
            <a:r>
              <a:rPr lang="cs-CZ" dirty="0" err="1"/>
              <a:t>Ekotýmu</a:t>
            </a:r>
            <a:r>
              <a:rPr lang="cs-CZ" dirty="0"/>
              <a:t>, průzkum školy, plán činnosti, sledování a vyhodnocování plánu, </a:t>
            </a:r>
            <a:r>
              <a:rPr lang="cs-CZ" dirty="0" err="1"/>
              <a:t>Ekoškola</a:t>
            </a:r>
            <a:r>
              <a:rPr lang="cs-CZ" dirty="0"/>
              <a:t> ve výuce, spolupráce a informování, vytvoření </a:t>
            </a:r>
            <a:r>
              <a:rPr lang="cs-CZ" dirty="0" err="1"/>
              <a:t>Ekodexu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999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Zapojení naší školy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zapojeni jsme již od roku 2006, v roce 2010 jsme získali první titul</a:t>
            </a:r>
          </a:p>
          <a:p>
            <a:r>
              <a:rPr lang="cs-CZ" dirty="0"/>
              <a:t>následně jsme titul obhájili v roce 2012, v roce 2015, roce 2019, naposledy jsme obhájili již podle nových pravidel v roce 2023 (Zelená cesta – Zelená vlajka), další obhajoba nás čeká v roce 2026</a:t>
            </a:r>
          </a:p>
        </p:txBody>
      </p:sp>
      <p:pic>
        <p:nvPicPr>
          <p:cNvPr id="3075" name="Picture 3" descr="C:\Users\eliska.novotna\Desktop\Roztříděná data k 8.8.2024\Škola k 17.8.2024\EKOTÝM\EKOTÝM 2022-23\Předávání titulu Ekoškola\~MG_2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37112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786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</a:t>
            </a:r>
            <a:r>
              <a:rPr lang="cs-CZ" dirty="0" err="1"/>
              <a:t>Ekoškola</a:t>
            </a:r>
            <a:r>
              <a:rPr lang="cs-CZ" dirty="0"/>
              <a:t> v naší škole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máme sestavený </a:t>
            </a:r>
            <a:r>
              <a:rPr lang="cs-CZ" dirty="0" err="1"/>
              <a:t>Ekokodex</a:t>
            </a:r>
            <a:r>
              <a:rPr lang="cs-CZ" dirty="0"/>
              <a:t> – ten je závazný pro všechny žáky i zaměstnance školy – vytvořili ho sami žáci, pravidelně nad ním diskutujeme</a:t>
            </a:r>
          </a:p>
          <a:p>
            <a:r>
              <a:rPr lang="cs-CZ" dirty="0"/>
              <a:t>máme vytvořený </a:t>
            </a:r>
            <a:r>
              <a:rPr lang="cs-CZ" dirty="0" err="1"/>
              <a:t>Ekotým</a:t>
            </a:r>
            <a:r>
              <a:rPr lang="cs-CZ" dirty="0"/>
              <a:t> ze žáků I. i II. stupně (od 4. do 9. třídy) – děti si sami volí zástupce třídy do </a:t>
            </a:r>
            <a:r>
              <a:rPr lang="cs-CZ" dirty="0" err="1"/>
              <a:t>Ekotýmu</a:t>
            </a:r>
            <a:r>
              <a:rPr lang="cs-CZ" dirty="0"/>
              <a:t> – většinou to jsou 2 až 3 žáci</a:t>
            </a:r>
          </a:p>
          <a:p>
            <a:r>
              <a:rPr lang="cs-CZ" dirty="0"/>
              <a:t>pravidelně analyzujeme situaci v naší škole</a:t>
            </a:r>
          </a:p>
          <a:p>
            <a:r>
              <a:rPr lang="cs-CZ" dirty="0"/>
              <a:t>sestavujeme plán činnosti – stále vymýšlíme nové akce, následně jej vyhodnocujeme</a:t>
            </a:r>
          </a:p>
          <a:p>
            <a:r>
              <a:rPr lang="cs-CZ" dirty="0"/>
              <a:t>o činnosti </a:t>
            </a:r>
            <a:r>
              <a:rPr lang="cs-CZ" dirty="0" err="1"/>
              <a:t>Ekotýmu</a:t>
            </a:r>
            <a:r>
              <a:rPr lang="cs-CZ" dirty="0"/>
              <a:t> informujeme</a:t>
            </a:r>
          </a:p>
          <a:p>
            <a:r>
              <a:rPr lang="cs-CZ" dirty="0"/>
              <a:t>environmentální výchovu začleňujeme do výuky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4526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</a:t>
            </a:r>
            <a:r>
              <a:rPr lang="cs-CZ" dirty="0" err="1"/>
              <a:t>Ekoškola</a:t>
            </a:r>
            <a:r>
              <a:rPr lang="cs-CZ" dirty="0"/>
              <a:t> v naší škole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Ekotým</a:t>
            </a:r>
            <a:r>
              <a:rPr lang="cs-CZ" dirty="0"/>
              <a:t> je rozdělen do 7 pracovních skupinek podle témat – energie, voda, prostředí, odpady, jídlo a svět, doprava, šetrný spotřebitel</a:t>
            </a:r>
          </a:p>
          <a:p>
            <a:r>
              <a:rPr lang="cs-CZ" dirty="0"/>
              <a:t>skupinky vedou nejstarší žáci, vždy jsou v nich rovnoměrně zastoupení žáci z nižších tříd</a:t>
            </a:r>
          </a:p>
          <a:p>
            <a:r>
              <a:rPr lang="cs-CZ" dirty="0"/>
              <a:t>to je důležité pro kontinuitu fungování </a:t>
            </a:r>
            <a:r>
              <a:rPr lang="cs-CZ" dirty="0" err="1"/>
              <a:t>Ekotýmu</a:t>
            </a:r>
            <a:endParaRPr lang="cs-CZ" dirty="0"/>
          </a:p>
          <a:p>
            <a:r>
              <a:rPr lang="cs-CZ" dirty="0"/>
              <a:t>činnost </a:t>
            </a:r>
            <a:r>
              <a:rPr lang="cs-CZ" dirty="0" err="1"/>
              <a:t>Ekotýmu</a:t>
            </a:r>
            <a:r>
              <a:rPr lang="cs-CZ" dirty="0"/>
              <a:t> podporují koordinátorka programu, pedagog z I. stupně, vedení školy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3019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Fungování </a:t>
            </a:r>
            <a:r>
              <a:rPr lang="cs-CZ" dirty="0" err="1"/>
              <a:t>Ekotýmu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žáci sami navrhují aktivity </a:t>
            </a:r>
            <a:r>
              <a:rPr lang="cs-CZ" dirty="0" err="1"/>
              <a:t>Ekotýmu</a:t>
            </a:r>
            <a:r>
              <a:rPr lang="cs-CZ" dirty="0"/>
              <a:t>, dospělí je podporují, usměrňují</a:t>
            </a:r>
          </a:p>
          <a:p>
            <a:r>
              <a:rPr lang="cs-CZ" dirty="0"/>
              <a:t>žáci si například sami navrhli trička </a:t>
            </a:r>
            <a:r>
              <a:rPr lang="cs-CZ" dirty="0" err="1"/>
              <a:t>Ekotýmu</a:t>
            </a:r>
            <a:r>
              <a:rPr lang="cs-CZ" dirty="0"/>
              <a:t>, placky </a:t>
            </a:r>
            <a:r>
              <a:rPr lang="cs-CZ" dirty="0" err="1"/>
              <a:t>Ekotýmu</a:t>
            </a:r>
            <a:r>
              <a:rPr lang="cs-CZ" dirty="0"/>
              <a:t>, složili hymnu </a:t>
            </a:r>
            <a:r>
              <a:rPr lang="cs-CZ" dirty="0" err="1"/>
              <a:t>Ekotýmu</a:t>
            </a:r>
            <a:r>
              <a:rPr lang="cs-CZ" dirty="0"/>
              <a:t>, natočili několik krátkých filmů o </a:t>
            </a:r>
            <a:r>
              <a:rPr lang="cs-CZ" dirty="0" err="1"/>
              <a:t>Ekoškole</a:t>
            </a:r>
            <a:endParaRPr lang="cs-CZ" dirty="0"/>
          </a:p>
          <a:p>
            <a:r>
              <a:rPr lang="cs-CZ" dirty="0"/>
              <a:t>některé akce jsou tradiční, pravidelné, jiné jednorázové – podle možností a nápadů</a:t>
            </a:r>
          </a:p>
          <a:p>
            <a:endParaRPr lang="cs-CZ" dirty="0"/>
          </a:p>
        </p:txBody>
      </p:sp>
      <p:sp>
        <p:nvSpPr>
          <p:cNvPr id="4" name="AutoShape 2" descr="file:///C:/Users/eliska.novotna/Desktop/Rozt%C5%99%C3%ADd%C4%9Bn%C3%A1%20data%20k%208.8.2024/%C5%A0kola%20k%2017.8.2024/EKOT%C3%9DM/EKOT%C3%9DM%202022-23/EKOT%C3%9DM%20-%20n%C3%A1vrhy%20n%C3%A1lepek%20a%20placek/Placka.jpg.png"/>
          <p:cNvSpPr>
            <a:spLocks noChangeAspect="1" noChangeArrowheads="1"/>
          </p:cNvSpPr>
          <p:nvPr/>
        </p:nvSpPr>
        <p:spPr bwMode="auto">
          <a:xfrm>
            <a:off x="155575" y="-3375025"/>
            <a:ext cx="7038975" cy="703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file:///C:/Users/eliska.novotna/Desktop/Rozt%C5%99%C3%ADd%C4%9Bn%C3%A1%20data%20k%208.8.2024/%C5%A0kola%20k%2017.8.2024/EKOT%C3%9DM/EKOT%C3%9DM%202022-23/EKOT%C3%9DM%20-%20n%C3%A1vrhy%20n%C3%A1lepek%20a%20placek/Placka.jpg.png"/>
          <p:cNvSpPr>
            <a:spLocks noChangeAspect="1" noChangeArrowheads="1"/>
          </p:cNvSpPr>
          <p:nvPr/>
        </p:nvSpPr>
        <p:spPr bwMode="auto">
          <a:xfrm>
            <a:off x="307975" y="-3222625"/>
            <a:ext cx="7038975" cy="703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file:///C:/Users/eliska.novotna/Desktop/Rozt%C5%99%C3%ADd%C4%9Bn%C3%A1%20data%20k%208.8.2024/%C5%A0kola%20k%2017.8.2024/EKOT%C3%9DM/EKOT%C3%9DM%202022-23/EKOT%C3%9DM%20-%20n%C3%A1vrhy%20n%C3%A1lepek%20a%20placek/Placka.jp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6" name="Picture 10" descr="C:\Users\eliska.novotna\Desktop\Placka.jp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4908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248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Akce </a:t>
            </a:r>
            <a:r>
              <a:rPr lang="cs-CZ" dirty="0" err="1"/>
              <a:t>Ekotýmu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Světový den </a:t>
            </a:r>
            <a:r>
              <a:rPr lang="cs-CZ" dirty="0" err="1"/>
              <a:t>Ekoškol</a:t>
            </a:r>
            <a:endParaRPr lang="cs-CZ" dirty="0"/>
          </a:p>
          <a:p>
            <a:r>
              <a:rPr lang="cs-CZ" dirty="0" err="1"/>
              <a:t>Koloběžkiáda</a:t>
            </a:r>
            <a:r>
              <a:rPr lang="cs-CZ" dirty="0"/>
              <a:t> (kromě členů </a:t>
            </a:r>
            <a:r>
              <a:rPr lang="cs-CZ" dirty="0" err="1"/>
              <a:t>Ekotýmu</a:t>
            </a:r>
            <a:r>
              <a:rPr lang="cs-CZ" dirty="0"/>
              <a:t> ji organizují i sportovci z různých tříd)</a:t>
            </a:r>
          </a:p>
          <a:p>
            <a:r>
              <a:rPr lang="cs-CZ" dirty="0"/>
              <a:t>Jarní/podzimní kilometry</a:t>
            </a:r>
          </a:p>
          <a:p>
            <a:r>
              <a:rPr lang="cs-CZ" dirty="0"/>
              <a:t>Hledání studánek, památných stromů</a:t>
            </a:r>
          </a:p>
          <a:p>
            <a:r>
              <a:rPr lang="cs-CZ" dirty="0"/>
              <a:t>Kampaň obyčejného hrdinství</a:t>
            </a:r>
          </a:p>
          <a:p>
            <a:r>
              <a:rPr lang="cs-CZ" dirty="0"/>
              <a:t>Třídění odpadu pro 1. až 3. třídy – akce starších členů </a:t>
            </a:r>
            <a:r>
              <a:rPr lang="cs-CZ" dirty="0" err="1"/>
              <a:t>Ekotýmu</a:t>
            </a:r>
            <a:endParaRPr lang="cs-CZ" dirty="0"/>
          </a:p>
          <a:p>
            <a:r>
              <a:rPr lang="cs-CZ" dirty="0"/>
              <a:t>Den činu, Den Země, Den s přírodou</a:t>
            </a:r>
          </a:p>
          <a:p>
            <a:r>
              <a:rPr lang="cs-CZ" dirty="0"/>
              <a:t>Adventní jarmark</a:t>
            </a:r>
          </a:p>
          <a:p>
            <a:r>
              <a:rPr lang="cs-CZ" dirty="0"/>
              <a:t>Bodování tříd (včetně hluku)</a:t>
            </a:r>
          </a:p>
          <a:p>
            <a:r>
              <a:rPr lang="cs-CZ" dirty="0"/>
              <a:t>Sledování CO</a:t>
            </a:r>
            <a:r>
              <a:rPr lang="cs-CZ" baseline="-25000" dirty="0"/>
              <a:t>2</a:t>
            </a:r>
            <a:r>
              <a:rPr lang="cs-CZ" dirty="0"/>
              <a:t> ve třídách během výuky</a:t>
            </a:r>
          </a:p>
        </p:txBody>
      </p:sp>
    </p:spTree>
    <p:extLst>
      <p:ext uri="{BB962C8B-B14F-4D97-AF65-F5344CB8AC3E}">
        <p14:creationId xmlns:p14="http://schemas.microsoft.com/office/powerpoint/2010/main" val="379787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Akce </a:t>
            </a:r>
            <a:r>
              <a:rPr lang="cs-CZ" dirty="0" err="1"/>
              <a:t>Ekotýmu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Sbírka pro Diakonii Broumov</a:t>
            </a:r>
          </a:p>
          <a:p>
            <a:r>
              <a:rPr lang="cs-CZ" dirty="0" err="1"/>
              <a:t>SWAPujeme</a:t>
            </a:r>
            <a:r>
              <a:rPr lang="cs-CZ" dirty="0"/>
              <a:t> s Vodovodem</a:t>
            </a:r>
          </a:p>
          <a:p>
            <a:r>
              <a:rPr lang="cs-CZ" dirty="0"/>
              <a:t>Kontrola plýtvání jídlem – kontrola košů</a:t>
            </a:r>
          </a:p>
          <a:p>
            <a:r>
              <a:rPr lang="cs-CZ" dirty="0"/>
              <a:t>Sledování plýtvání jídlem ve školní jídelně</a:t>
            </a:r>
          </a:p>
          <a:p>
            <a:r>
              <a:rPr lang="cs-CZ" dirty="0"/>
              <a:t>Obrázky vyzývající k šetření energií a vodou ve třídách, na WC koloběh vody</a:t>
            </a:r>
          </a:p>
          <a:p>
            <a:r>
              <a:rPr lang="cs-CZ" dirty="0"/>
              <a:t>Popisky vypínačů</a:t>
            </a:r>
          </a:p>
          <a:p>
            <a:r>
              <a:rPr lang="cs-CZ" dirty="0"/>
              <a:t>Fotografické i výtvarné soutěže (např. o nejlépe výtvarně zpracovaný </a:t>
            </a:r>
            <a:r>
              <a:rPr lang="cs-CZ" dirty="0" err="1"/>
              <a:t>Ekokodex</a:t>
            </a:r>
            <a:r>
              <a:rPr lang="cs-CZ" dirty="0"/>
              <a:t>)</a:t>
            </a:r>
          </a:p>
          <a:p>
            <a:r>
              <a:rPr lang="cs-CZ" dirty="0"/>
              <a:t>Podpora Fondu </a:t>
            </a:r>
            <a:r>
              <a:rPr lang="cs-CZ" dirty="0" err="1"/>
              <a:t>Sidus</a:t>
            </a:r>
            <a:endParaRPr lang="cs-CZ" dirty="0"/>
          </a:p>
          <a:p>
            <a:r>
              <a:rPr lang="cs-CZ" dirty="0"/>
              <a:t>Anketa pro rodiče i žáky týkající se třídění odpadu</a:t>
            </a:r>
          </a:p>
          <a:p>
            <a:r>
              <a:rPr lang="cs-CZ" dirty="0"/>
              <a:t>Vybíráme nepoužívané knihy a hry do </a:t>
            </a:r>
            <a:r>
              <a:rPr lang="cs-CZ" dirty="0" err="1"/>
              <a:t>knihobudky</a:t>
            </a:r>
            <a:r>
              <a:rPr lang="cs-CZ" dirty="0"/>
              <a:t> a do polic na chodbě 2. patra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10590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741</TotalTime>
  <Words>1562</Words>
  <Application>Microsoft Office PowerPoint</Application>
  <PresentationFormat>Předvádění na obrazovce (4:3)</PresentationFormat>
  <Paragraphs>296</Paragraphs>
  <Slides>25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Constantia</vt:lpstr>
      <vt:lpstr>Wingdings</vt:lpstr>
      <vt:lpstr>Wingdings 2</vt:lpstr>
      <vt:lpstr>Tok</vt:lpstr>
      <vt:lpstr>EKOŠKOLA</vt:lpstr>
      <vt:lpstr>Co je to Ekoškola</vt:lpstr>
      <vt:lpstr>Kdo je zapojen</vt:lpstr>
      <vt:lpstr>Zapojení naší školy</vt:lpstr>
      <vt:lpstr>Program Ekoškola v naší škole</vt:lpstr>
      <vt:lpstr>Program Ekoškola v naší škole</vt:lpstr>
      <vt:lpstr>Fungování Ekotýmu</vt:lpstr>
      <vt:lpstr>Akce Ekotýmu</vt:lpstr>
      <vt:lpstr>Akce Ekotýmu</vt:lpstr>
      <vt:lpstr>Další akce</vt:lpstr>
      <vt:lpstr>Prezentace našich aktivit na MŽP</vt:lpstr>
      <vt:lpstr>Proč je dobré být Ekoškola</vt:lpstr>
      <vt:lpstr>Projekt Buďme k vodě šetrní</vt:lpstr>
      <vt:lpstr>Sledování plýtvání jídlem ve školní jídelně</vt:lpstr>
      <vt:lpstr>Školní jídelna – leden 2024</vt:lpstr>
      <vt:lpstr>Školní jídelna – leden 2024</vt:lpstr>
      <vt:lpstr>Školní jídelna – květen 2024</vt:lpstr>
      <vt:lpstr>Školní jídelna – květen 2024</vt:lpstr>
      <vt:lpstr>Zhodnocení měření v naší školní jídelně</vt:lpstr>
      <vt:lpstr>Aktuální měření ze školní jídelny  – říjen 2024</vt:lpstr>
      <vt:lpstr>Seznámení s provozem školní jídelny</vt:lpstr>
      <vt:lpstr>Projekt Food team hrdinů</vt:lpstr>
      <vt:lpstr>Nebuď plejtvák</vt:lpstr>
      <vt:lpstr>Projekt Klimatické změny</vt:lpstr>
      <vt:lpstr>Děkuji za pozornost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EKOŠKOLA</dc:title>
  <dc:creator>Eliška Novotná</dc:creator>
  <cp:lastModifiedBy>Jana Jeřábková</cp:lastModifiedBy>
  <cp:revision>82</cp:revision>
  <dcterms:created xsi:type="dcterms:W3CDTF">2024-10-26T17:26:53Z</dcterms:created>
  <dcterms:modified xsi:type="dcterms:W3CDTF">2024-11-29T10:05:41Z</dcterms:modified>
</cp:coreProperties>
</file>