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477"/>
    <p:restoredTop sz="94620"/>
  </p:normalViewPr>
  <p:slideViewPr>
    <p:cSldViewPr snapToGrid="0" snapToObjects="1">
      <p:cViewPr varScale="1">
        <p:scale>
          <a:sx n="103" d="100"/>
          <a:sy n="103" d="100"/>
        </p:scale>
        <p:origin x="114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F89764-CE60-F049-A8F7-2139F9D13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6F5461-703A-A945-9546-48B1F9278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4682DE-8529-9D41-BB65-CB4E3BCE5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A66B-1869-6F43-8617-FE7192F331F7}" type="datetimeFigureOut">
              <a:rPr lang="cs-CZ" smtClean="0"/>
              <a:t>13.06.2022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CEF6C9-1DFB-6B4F-AC0B-DA1884B05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DD750D-FDEA-8240-B6CE-9764182C2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AF65-8592-F945-B9D4-4E6EB7B8C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03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490125-DBB8-064E-B1DC-A47E80EFA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90D3A23-6EBD-6243-885B-178C3EF20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92859C-79BE-734D-BB08-C531ABA10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A66B-1869-6F43-8617-FE7192F331F7}" type="datetimeFigureOut">
              <a:rPr lang="cs-CZ" smtClean="0"/>
              <a:t>13.06.2022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ABFD5A-ACC1-BB45-B149-4289426B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83556B-F1E0-D24D-8C74-05F53A42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AF65-8592-F945-B9D4-4E6EB7B8C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9511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4518ACD-3194-6047-8AC9-851CF86A99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7D2830E-F163-5D46-8640-0E13B060A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3F07F8-3CB6-C943-A901-BD5267F9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A66B-1869-6F43-8617-FE7192F331F7}" type="datetimeFigureOut">
              <a:rPr lang="cs-CZ" smtClean="0"/>
              <a:t>13.06.2022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DEF159-68B5-FA45-9F72-D98682579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26522A-BD84-4149-B0FC-37374C755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AF65-8592-F945-B9D4-4E6EB7B8C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97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8F17F7-DEAA-8641-B62A-2CAE82A30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DC7179-359A-C44F-8389-3A898D333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947829-1A2D-F948-8167-AC6D2B111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A66B-1869-6F43-8617-FE7192F331F7}" type="datetimeFigureOut">
              <a:rPr lang="cs-CZ" smtClean="0"/>
              <a:t>13.06.2022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A21C38-C08D-2943-9D0E-BDDD52A4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43541D-A893-2E48-9641-6F9B1674E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AF65-8592-F945-B9D4-4E6EB7B8C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04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8AD537-6BB1-484F-9AE3-F18D73DC9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0D9D5FD-A7B3-B045-87B4-11125BA62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B95653-C4CB-D246-BA0C-DA7C3AE5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A66B-1869-6F43-8617-FE7192F331F7}" type="datetimeFigureOut">
              <a:rPr lang="cs-CZ" smtClean="0"/>
              <a:t>13.06.2022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8F7CFB-A9EA-F04F-A1B1-7501C8587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E23C08-E6F0-CA4D-B717-C2CDDCE8D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AF65-8592-F945-B9D4-4E6EB7B8C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23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E09B00-2FD6-CC4C-921A-533F15AB0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A6AAE4-03B1-1B48-B995-E43BFF9EDF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F8E32F0-1773-444C-8349-274151105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67E989-CCD5-8445-A2A1-B703D0BEA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A66B-1869-6F43-8617-FE7192F331F7}" type="datetimeFigureOut">
              <a:rPr lang="cs-CZ" smtClean="0"/>
              <a:t>13.06.2022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D86187F-30BA-B844-AE76-26941E86E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52B2A79-BD8E-964E-A03A-4AEC8EA00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AF65-8592-F945-B9D4-4E6EB7B8C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353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DCDBA-3398-5841-B5F8-FECA0AE30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9DA8C98-62E4-4C4D-A7D9-6847E64C1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BD11F4-3BA2-8F4E-867E-6C23FACD9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7A05DC3-9F03-934E-8CEF-3658DB2D2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7AE66EC-79D3-644C-BC77-94B4F6B5D6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86DCE85-75C5-E44C-815E-50789AE7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A66B-1869-6F43-8617-FE7192F331F7}" type="datetimeFigureOut">
              <a:rPr lang="cs-CZ" smtClean="0"/>
              <a:t>13.06.2022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E7D9751-8F38-3845-8EF0-9902D4FEB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44C77CF-37B4-C940-B84A-1FD9C0CC2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AF65-8592-F945-B9D4-4E6EB7B8C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90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065BB-144B-6142-A2B0-959DB9F70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185FCC7-8003-AE4D-B656-645BA3075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A66B-1869-6F43-8617-FE7192F331F7}" type="datetimeFigureOut">
              <a:rPr lang="cs-CZ" smtClean="0"/>
              <a:t>13.06.2022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EF58A6-7B92-E444-8270-35FF930F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F9BB50A-1B08-0B4A-8C46-A628B5632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AF65-8592-F945-B9D4-4E6EB7B8C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187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950762-E786-3241-A49C-B83F9E5FB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A66B-1869-6F43-8617-FE7192F331F7}" type="datetimeFigureOut">
              <a:rPr lang="cs-CZ" smtClean="0"/>
              <a:t>13.06.2022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C755F0A-F94D-6D4D-A433-F6DA63470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5B6833D-7278-2D4A-BA03-D3A19B874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AF65-8592-F945-B9D4-4E6EB7B8C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63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B2A113-D32E-474E-BF15-9AC1B2B66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726F38-4942-BA45-8353-A2C6C473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C6CA668-E166-8E4C-99D8-CCC51E241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5285C0A-ADDB-4C44-BDD1-CC544FD26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A66B-1869-6F43-8617-FE7192F331F7}" type="datetimeFigureOut">
              <a:rPr lang="cs-CZ" smtClean="0"/>
              <a:t>13.06.2022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6842A4-79FD-D84B-87C7-93F20834D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69107B-73F5-7E43-A46D-90736732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AF65-8592-F945-B9D4-4E6EB7B8C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03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52A5ED-1EDB-5142-9072-5C921C139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9A1B620-4053-224E-8CCE-0DF3313168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4F1D4B-185E-2C45-BB98-78C3A51A9B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1A38051-CA6F-134C-8694-9C951E2B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EA66B-1869-6F43-8617-FE7192F331F7}" type="datetimeFigureOut">
              <a:rPr lang="cs-CZ" smtClean="0"/>
              <a:t>13.06.2022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899E21A-7F0E-B740-992A-361E4D1BA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ED52FF-C75F-5046-8E7F-04960957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AF65-8592-F945-B9D4-4E6EB7B8C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78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F49FD86-7CE8-B74E-BA2F-A9A3C8964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491BF6-CE19-E24E-ADD3-6D210FEAA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9ABC0D-2D77-7F49-9782-DB4EB659E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EA66B-1869-6F43-8617-FE7192F331F7}" type="datetimeFigureOut">
              <a:rPr lang="cs-CZ" smtClean="0"/>
              <a:t>13.06.2022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84312E-A40A-E74F-BFCF-73D6FB5831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2F8E80-7643-2948-9CF7-FC46B0C92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7AF65-8592-F945-B9D4-4E6EB7B8C4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43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B71E5-597D-F1CC-768D-E152CE3B5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F2194D-AE24-B2AE-1718-6395BAD59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788" y="2118049"/>
            <a:ext cx="10626012" cy="40589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dirty="0"/>
              <a:t>Metody a formy práce se žáky </a:t>
            </a:r>
          </a:p>
          <a:p>
            <a:pPr marL="0" indent="0" algn="ctr">
              <a:buNone/>
            </a:pPr>
            <a:r>
              <a:rPr lang="cs-CZ" sz="5400" dirty="0"/>
              <a:t>s odlišným mateřským jazykem</a:t>
            </a:r>
          </a:p>
        </p:txBody>
      </p:sp>
      <p:pic>
        <p:nvPicPr>
          <p:cNvPr id="4" name="Obrázek 5" descr="Obsah obrázku text&#10;&#10;Popis se vygeneroval automaticky.">
            <a:extLst>
              <a:ext uri="{FF2B5EF4-FFF2-40B4-BE49-F238E27FC236}">
                <a16:creationId xmlns:a16="http://schemas.microsoft.com/office/drawing/2014/main" id="{AEA32565-A9EE-BBF8-5EA3-83D7D059B1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407" y="166813"/>
            <a:ext cx="9377080" cy="1865187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627ACF0B-293E-B8C7-7018-DA986B68EF80}"/>
              </a:ext>
            </a:extLst>
          </p:cNvPr>
          <p:cNvSpPr txBox="1"/>
          <p:nvPr/>
        </p:nvSpPr>
        <p:spPr>
          <a:xfrm>
            <a:off x="6096000" y="4189445"/>
            <a:ext cx="48488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800" dirty="0"/>
              <a:t>Stáž </a:t>
            </a:r>
            <a:r>
              <a:rPr lang="cs-CZ" sz="1800" dirty="0" err="1"/>
              <a:t>Aalborg</a:t>
            </a:r>
            <a:r>
              <a:rPr lang="cs-CZ" sz="1800" dirty="0"/>
              <a:t> - Dánsko</a:t>
            </a:r>
          </a:p>
          <a:p>
            <a:pPr algn="r"/>
            <a:r>
              <a:rPr lang="cs-CZ" sz="1800" dirty="0"/>
              <a:t>7. 11. 2021 – 10. 11. 2021</a:t>
            </a:r>
          </a:p>
          <a:p>
            <a:pPr algn="r"/>
            <a:endParaRPr lang="cs-CZ" sz="1800" dirty="0"/>
          </a:p>
          <a:p>
            <a:pPr algn="r"/>
            <a:r>
              <a:rPr lang="cs-CZ" sz="1800" dirty="0"/>
              <a:t>Mgr. Petra Bambulová</a:t>
            </a:r>
          </a:p>
          <a:p>
            <a:pPr algn="r"/>
            <a:r>
              <a:rPr lang="cs-CZ" sz="1800" dirty="0"/>
              <a:t>    Mgr. Daniela Volejníková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5449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053690-9B41-C747-9B15-BDE1346B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Dánské školství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5D1FCB-9FDD-2048-8F5A-08C9388F4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Učitelé, pedagogové, pedagog. asistenti, vedení</a:t>
            </a:r>
          </a:p>
          <a:p>
            <a:r>
              <a:rPr lang="cs-CZ" dirty="0"/>
              <a:t>Důraz na „</a:t>
            </a:r>
            <a:r>
              <a:rPr lang="cs-CZ" dirty="0" err="1"/>
              <a:t>anerkendelse</a:t>
            </a:r>
            <a:r>
              <a:rPr lang="cs-CZ" dirty="0"/>
              <a:t>“ /uznání, porozumění</a:t>
            </a:r>
          </a:p>
          <a:p>
            <a:r>
              <a:rPr lang="cs-CZ" dirty="0"/>
              <a:t>F</a:t>
            </a:r>
            <a:r>
              <a:rPr lang="da-DK" dirty="0" err="1"/>
              <a:t>ællesskab</a:t>
            </a:r>
            <a:r>
              <a:rPr lang="da-DK" dirty="0"/>
              <a:t> – t</a:t>
            </a:r>
            <a:r>
              <a:rPr lang="cs-CZ" dirty="0" err="1"/>
              <a:t>řídní</a:t>
            </a:r>
            <a:r>
              <a:rPr lang="cs-CZ" dirty="0"/>
              <a:t> kolektiv </a:t>
            </a:r>
          </a:p>
          <a:p>
            <a:r>
              <a:rPr lang="cs-CZ" dirty="0" err="1"/>
              <a:t>Trivsel</a:t>
            </a:r>
            <a:r>
              <a:rPr lang="cs-CZ" dirty="0"/>
              <a:t> – „</a:t>
            </a:r>
            <a:r>
              <a:rPr lang="cs-CZ" dirty="0" err="1"/>
              <a:t>well-being</a:t>
            </a:r>
            <a:r>
              <a:rPr lang="cs-CZ" dirty="0"/>
              <a:t>“ </a:t>
            </a:r>
          </a:p>
          <a:p>
            <a:r>
              <a:rPr lang="cs-CZ" dirty="0"/>
              <a:t>V roce 2012 reforma zákona – inkluze 96% dětí ze speciálních škol</a:t>
            </a:r>
          </a:p>
          <a:p>
            <a:r>
              <a:rPr lang="cs-CZ" dirty="0"/>
              <a:t>2014 – pedagogové součástí výuky</a:t>
            </a:r>
          </a:p>
          <a:p>
            <a:r>
              <a:rPr lang="cs-CZ" dirty="0" err="1"/>
              <a:t>Underst</a:t>
            </a:r>
            <a:r>
              <a:rPr lang="da-DK" dirty="0" err="1"/>
              <a:t>øttende</a:t>
            </a:r>
            <a:r>
              <a:rPr lang="da-DK" dirty="0"/>
              <a:t> undervisning – ”</a:t>
            </a:r>
            <a:r>
              <a:rPr lang="da-DK" dirty="0" err="1"/>
              <a:t>podp</a:t>
            </a:r>
            <a:r>
              <a:rPr lang="cs-CZ" dirty="0" err="1"/>
              <a:t>ůrné</a:t>
            </a:r>
            <a:r>
              <a:rPr lang="cs-CZ" dirty="0"/>
              <a:t>“ vyučování (třídní team-</a:t>
            </a:r>
            <a:r>
              <a:rPr lang="cs-CZ" dirty="0" err="1"/>
              <a:t>building</a:t>
            </a:r>
            <a:r>
              <a:rPr lang="cs-CZ" dirty="0"/>
              <a:t>, čas pobavit se o problémech/konfliktech, anti-šikana program nebo dodatečné vysvětlení učiva) </a:t>
            </a:r>
          </a:p>
          <a:p>
            <a:r>
              <a:rPr lang="da-DK" dirty="0"/>
              <a:t>Åben skole – ”</a:t>
            </a:r>
            <a:r>
              <a:rPr lang="cs-CZ" dirty="0"/>
              <a:t>škola otevřená světu“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42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AB5BEB-A638-F94B-A3E0-9E3A0D8DF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cs-CZ" dirty="0" err="1"/>
              <a:t>Muldbjergskolen</a:t>
            </a:r>
            <a:endParaRPr lang="cs-CZ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ástupný obsah 8">
            <a:extLst>
              <a:ext uri="{FF2B5EF4-FFF2-40B4-BE49-F238E27FC236}">
                <a16:creationId xmlns:a16="http://schemas.microsoft.com/office/drawing/2014/main" id="{51F298B5-E9B1-C34E-ADFC-93CD1DAD6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r>
              <a:rPr lang="cs-CZ" sz="1800" dirty="0"/>
              <a:t>Projektová výuka</a:t>
            </a:r>
          </a:p>
          <a:p>
            <a:r>
              <a:rPr lang="cs-CZ" sz="1800" dirty="0"/>
              <a:t>Společné setkání 0 – 2. ročníku (zpívání)</a:t>
            </a:r>
          </a:p>
          <a:p>
            <a:r>
              <a:rPr lang="cs-CZ" sz="1800" dirty="0"/>
              <a:t>2. ročník – 1 učitel + 1-2 pedagogové</a:t>
            </a:r>
          </a:p>
          <a:p>
            <a:r>
              <a:rPr lang="cs-CZ" sz="1800" dirty="0"/>
              <a:t>Práce s pedagogem a asistentem</a:t>
            </a:r>
          </a:p>
          <a:p>
            <a:r>
              <a:rPr lang="cs-CZ" sz="1800" dirty="0"/>
              <a:t> 60 minut denně pobyt venku</a:t>
            </a:r>
          </a:p>
          <a:p>
            <a:r>
              <a:rPr lang="cs-CZ" sz="1800" dirty="0"/>
              <a:t>Přirozená komunikace</a:t>
            </a:r>
          </a:p>
          <a:p>
            <a:r>
              <a:rPr lang="cs-CZ" sz="1800" dirty="0"/>
              <a:t>Důraz na integraci žáků s OMJ</a:t>
            </a:r>
          </a:p>
          <a:p>
            <a:r>
              <a:rPr lang="cs-CZ" sz="1800" dirty="0"/>
              <a:t>Prostředí přátelské dětem</a:t>
            </a:r>
          </a:p>
          <a:p>
            <a:endParaRPr lang="cs-CZ" sz="1800" dirty="0"/>
          </a:p>
        </p:txBody>
      </p:sp>
      <p:pic>
        <p:nvPicPr>
          <p:cNvPr id="4" name="Obrázek 3" descr="Obsah obrázku země, obloha, exteriér&#10;&#10;Popis byl vytvořen automaticky">
            <a:extLst>
              <a:ext uri="{FF2B5EF4-FFF2-40B4-BE49-F238E27FC236}">
                <a16:creationId xmlns:a16="http://schemas.microsoft.com/office/drawing/2014/main" id="{BBBF3BAE-4212-7D4E-8528-CE85C2693E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819" r="9140"/>
          <a:stretch/>
        </p:blipFill>
        <p:spPr>
          <a:xfrm>
            <a:off x="5878849" y="10"/>
            <a:ext cx="6313150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809251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2E14B-1583-9040-A6F6-CDAC889CA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cs-CZ"/>
              <a:t>Gammel Lindholm skole</a:t>
            </a:r>
            <a:endParaRPr lang="cs-CZ" dirty="0"/>
          </a:p>
        </p:txBody>
      </p:sp>
      <p:cxnSp>
        <p:nvCxnSpPr>
          <p:cNvPr id="21" name="Straight Arrow Connector 16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076009-7FDB-3F43-9F3B-132B99558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1" y="2575034"/>
            <a:ext cx="5120113" cy="3462228"/>
          </a:xfrm>
        </p:spPr>
        <p:txBody>
          <a:bodyPr>
            <a:normAutofit/>
          </a:bodyPr>
          <a:lstStyle/>
          <a:p>
            <a:endParaRPr lang="cs-CZ" sz="1800" dirty="0"/>
          </a:p>
          <a:p>
            <a:r>
              <a:rPr lang="cs-CZ" sz="1800" dirty="0"/>
              <a:t>Skupinová práce</a:t>
            </a:r>
          </a:p>
          <a:p>
            <a:r>
              <a:rPr lang="cs-CZ" sz="1800" dirty="0"/>
              <a:t>0 ročník – 1 učitel + 3 pedagogové  (20 dětí)</a:t>
            </a:r>
          </a:p>
          <a:p>
            <a:r>
              <a:rPr lang="cs-CZ" sz="1800" dirty="0"/>
              <a:t>Využití pedagoga a asistenta při práci s OMJ</a:t>
            </a:r>
          </a:p>
          <a:p>
            <a:r>
              <a:rPr lang="cs-CZ" sz="1800" dirty="0"/>
              <a:t>Individuální 2 hodiny dánštiny denně pro žáky s OMJ </a:t>
            </a:r>
          </a:p>
          <a:p>
            <a:r>
              <a:rPr lang="cs-CZ" sz="1800" dirty="0"/>
              <a:t>Prostorové možnosti pro individuální práci se žáky s OMJ</a:t>
            </a:r>
          </a:p>
          <a:p>
            <a:r>
              <a:rPr lang="cs-CZ" sz="1800" dirty="0"/>
              <a:t>Individuální a skupinová činnost</a:t>
            </a:r>
          </a:p>
          <a:p>
            <a:r>
              <a:rPr lang="cs-CZ" sz="1800" dirty="0"/>
              <a:t>Pedagog = vychovatel ve družině</a:t>
            </a:r>
          </a:p>
          <a:p>
            <a:endParaRPr lang="cs-CZ" sz="1800" dirty="0"/>
          </a:p>
          <a:p>
            <a:endParaRPr lang="cs-CZ" sz="1800" dirty="0"/>
          </a:p>
        </p:txBody>
      </p:sp>
      <p:pic>
        <p:nvPicPr>
          <p:cNvPr id="5" name="Obrázek 4" descr="Obsah obrázku exteriér, obloha&#10;&#10;Popis byl vytvořen automaticky">
            <a:extLst>
              <a:ext uri="{FF2B5EF4-FFF2-40B4-BE49-F238E27FC236}">
                <a16:creationId xmlns:a16="http://schemas.microsoft.com/office/drawing/2014/main" id="{E6BCB279-64EE-0948-8653-24C35E60CA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91" r="20667"/>
          <a:stretch/>
        </p:blipFill>
        <p:spPr>
          <a:xfrm>
            <a:off x="5878849" y="10"/>
            <a:ext cx="6313150" cy="6857987"/>
          </a:xfrm>
          <a:custGeom>
            <a:avLst/>
            <a:gdLst/>
            <a:ahLst/>
            <a:cxnLst/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57992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C1F2AA-DA9A-474C-B0EF-974C6FB9F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Inspirace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A1F059-B648-0549-8E03-9F4902E00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Kooperace učitelů, pedagogů a asistentů</a:t>
            </a:r>
          </a:p>
          <a:p>
            <a:r>
              <a:rPr lang="cs-CZ" dirty="0"/>
              <a:t>Přirozená integrace žáků s OMJ</a:t>
            </a:r>
          </a:p>
          <a:p>
            <a:r>
              <a:rPr lang="cs-CZ" dirty="0"/>
              <a:t>Dostatek pohybu na čerstvém vzduchu (60 min/den) – společná hra všech dětí</a:t>
            </a:r>
          </a:p>
          <a:p>
            <a:r>
              <a:rPr lang="cs-CZ" dirty="0"/>
              <a:t>Pozitivní motivace k učení – nenásilnou metodou (nenutit)</a:t>
            </a:r>
          </a:p>
          <a:p>
            <a:r>
              <a:rPr lang="cs-CZ" dirty="0"/>
              <a:t>Podstatou je integrace všech dětí do společnosti a zařadit je do systému následného vzdělávání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918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708A7-AE59-1D48-8A22-E1B5F4671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617A93-C4A5-9B40-BC6A-3A2C7EA4A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14959288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270</Words>
  <Application>Microsoft Office PowerPoint</Application>
  <PresentationFormat>Širokoúhlá obrazovka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Prezentace aplikace PowerPoint</vt:lpstr>
      <vt:lpstr>Dánské školství</vt:lpstr>
      <vt:lpstr>Muldbjergskolen</vt:lpstr>
      <vt:lpstr>Gammel Lindholm skole</vt:lpstr>
      <vt:lpstr>Inspirace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Stáž Aalborg - Dánsko</dc:title>
  <dc:creator>Sára Bambulová</dc:creator>
  <cp:lastModifiedBy>Jana Jeřábková</cp:lastModifiedBy>
  <cp:revision>5</cp:revision>
  <dcterms:created xsi:type="dcterms:W3CDTF">2021-11-15T13:37:05Z</dcterms:created>
  <dcterms:modified xsi:type="dcterms:W3CDTF">2022-06-13T06:27:56Z</dcterms:modified>
</cp:coreProperties>
</file>