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79" r:id="rId6"/>
    <p:sldId id="276" r:id="rId7"/>
    <p:sldId id="277" r:id="rId8"/>
    <p:sldId id="278" r:id="rId9"/>
    <p:sldId id="262" r:id="rId10"/>
    <p:sldId id="263" r:id="rId11"/>
    <p:sldId id="281" r:id="rId12"/>
    <p:sldId id="280" r:id="rId13"/>
    <p:sldId id="282" r:id="rId14"/>
    <p:sldId id="283" r:id="rId15"/>
    <p:sldId id="258" r:id="rId16"/>
    <p:sldId id="287" r:id="rId17"/>
    <p:sldId id="284" r:id="rId18"/>
    <p:sldId id="285" r:id="rId19"/>
    <p:sldId id="261" r:id="rId20"/>
    <p:sldId id="264" r:id="rId21"/>
    <p:sldId id="286" r:id="rId22"/>
    <p:sldId id="265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1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Zvukové jevy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 a jeho výška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u</a:t>
            </a:r>
            <a:r>
              <a:rPr lang="cs-CZ" dirty="0" smtClean="0">
                <a:solidFill>
                  <a:srgbClr val="FF0000"/>
                </a:solidFill>
              </a:rPr>
              <a:t> každého tónu </a:t>
            </a:r>
            <a:r>
              <a:rPr lang="cs-CZ" dirty="0" smtClean="0"/>
              <a:t>rozeznáváme – </a:t>
            </a:r>
            <a:r>
              <a:rPr lang="cs-CZ" dirty="0" smtClean="0">
                <a:solidFill>
                  <a:srgbClr val="FF0000"/>
                </a:solidFill>
              </a:rPr>
              <a:t>výšku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barvu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hlasitost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výšku tónu určuje frekvence (kmitočet)</a:t>
            </a:r>
            <a:endParaRPr lang="cs-CZ" dirty="0"/>
          </a:p>
          <a:p>
            <a:r>
              <a:rPr lang="cs-CZ" dirty="0"/>
              <a:t>vyšší kmitočet = vyšší </a:t>
            </a:r>
            <a:r>
              <a:rPr lang="cs-CZ" dirty="0" smtClean="0"/>
              <a:t>tón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kmitočet </a:t>
            </a:r>
            <a:r>
              <a:rPr lang="cs-CZ" dirty="0">
                <a:solidFill>
                  <a:srgbClr val="FF0000"/>
                </a:solidFill>
              </a:rPr>
              <a:t>(frekvence)</a:t>
            </a:r>
            <a:r>
              <a:rPr lang="cs-CZ" dirty="0"/>
              <a:t> </a:t>
            </a:r>
            <a:r>
              <a:rPr lang="cs-CZ" dirty="0" smtClean="0"/>
              <a:t>tónu - počet </a:t>
            </a:r>
            <a:r>
              <a:rPr lang="cs-CZ" dirty="0"/>
              <a:t>kmitů za jednotku času </a:t>
            </a:r>
          </a:p>
          <a:p>
            <a:r>
              <a:rPr lang="cs-CZ" dirty="0"/>
              <a:t>značíme </a:t>
            </a:r>
            <a:r>
              <a:rPr lang="cs-CZ" i="1" dirty="0" smtClean="0">
                <a:solidFill>
                  <a:srgbClr val="FF0000"/>
                </a:solidFill>
              </a:rPr>
              <a:t>f</a:t>
            </a:r>
            <a:r>
              <a:rPr lang="cs-CZ" dirty="0" smtClean="0"/>
              <a:t>, jednotkou </a:t>
            </a:r>
            <a:r>
              <a:rPr lang="cs-CZ" dirty="0"/>
              <a:t>je </a:t>
            </a:r>
            <a:r>
              <a:rPr lang="cs-CZ" dirty="0">
                <a:solidFill>
                  <a:srgbClr val="FF0000"/>
                </a:solidFill>
              </a:rPr>
              <a:t>1 Hz</a:t>
            </a:r>
            <a:r>
              <a:rPr lang="cs-CZ" dirty="0"/>
              <a:t> (hertz</a:t>
            </a:r>
            <a:r>
              <a:rPr lang="cs-CZ" dirty="0" smtClean="0"/>
              <a:t>)</a:t>
            </a:r>
          </a:p>
          <a:p>
            <a:r>
              <a:rPr lang="cs-CZ" dirty="0"/>
              <a:t>p</a:t>
            </a:r>
            <a:r>
              <a:rPr lang="cs-CZ" dirty="0" smtClean="0"/>
              <a:t>oužívají se i násobky: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 kHz	= 1 000 Hz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1 MHz	= 1 000 000 Hz</a:t>
            </a:r>
          </a:p>
          <a:p>
            <a:r>
              <a:rPr lang="cs-CZ" dirty="0"/>
              <a:t>n</a:t>
            </a:r>
            <a:r>
              <a:rPr lang="cs-CZ" dirty="0" smtClean="0"/>
              <a:t>apř. „komorní a“ má frekvenci 440 Hz, časový signál v rozhlase má frekvenci 1 000 Hz</a:t>
            </a:r>
            <a:endParaRPr lang="cs-CZ" dirty="0"/>
          </a:p>
        </p:txBody>
      </p:sp>
      <p:pic>
        <p:nvPicPr>
          <p:cNvPr id="2050" name="Picture 2" descr="C:\Users\eliska.novotna\Desktop\DOKONČIT PREZENTACE\20230802_1333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621942" y="3467290"/>
            <a:ext cx="2034509" cy="152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eliska.novotna\Desktop\DOKONČIT PREZENTACE\20230820_1145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672786"/>
            <a:ext cx="1535320" cy="115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liska.novotna\Desktop\DOKONČIT PREZENTACE\20230820_1147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76255" y="5672786"/>
            <a:ext cx="1535320" cy="115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9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 a jeho výška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lidské </a:t>
            </a:r>
            <a:r>
              <a:rPr lang="cs-CZ" dirty="0">
                <a:solidFill>
                  <a:srgbClr val="FF0000"/>
                </a:solidFill>
              </a:rPr>
              <a:t>ucho </a:t>
            </a:r>
            <a:r>
              <a:rPr lang="cs-CZ" dirty="0"/>
              <a:t>vnímá zvuky jen v jistém </a:t>
            </a:r>
            <a:r>
              <a:rPr lang="cs-CZ" dirty="0" smtClean="0"/>
              <a:t>rozmezí – tzv. </a:t>
            </a:r>
            <a:r>
              <a:rPr lang="cs-CZ" dirty="0" smtClean="0">
                <a:solidFill>
                  <a:srgbClr val="FF0000"/>
                </a:solidFill>
              </a:rPr>
              <a:t>rozsah slyšitelnosti </a:t>
            </a:r>
            <a:r>
              <a:rPr lang="cs-CZ" dirty="0" smtClean="0"/>
              <a:t>je: </a:t>
            </a:r>
            <a:r>
              <a:rPr lang="cs-CZ" dirty="0" smtClean="0">
                <a:solidFill>
                  <a:srgbClr val="FF0000"/>
                </a:solidFill>
              </a:rPr>
              <a:t>16 </a:t>
            </a:r>
            <a:r>
              <a:rPr lang="cs-CZ" dirty="0">
                <a:solidFill>
                  <a:srgbClr val="FF0000"/>
                </a:solidFill>
              </a:rPr>
              <a:t>Hz </a:t>
            </a:r>
            <a:r>
              <a:rPr lang="cs-CZ" dirty="0" smtClean="0">
                <a:solidFill>
                  <a:srgbClr val="FF0000"/>
                </a:solidFill>
              </a:rPr>
              <a:t>až 20 000 Hz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nejcitlivěji </a:t>
            </a:r>
            <a:r>
              <a:rPr lang="cs-CZ" dirty="0"/>
              <a:t>vnímá tóny od 2 000 do 4 000 </a:t>
            </a:r>
            <a:r>
              <a:rPr lang="cs-CZ" dirty="0" smtClean="0"/>
              <a:t>Hz</a:t>
            </a:r>
          </a:p>
          <a:p>
            <a:r>
              <a:rPr lang="cs-CZ" dirty="0"/>
              <a:t>v</a:t>
            </a:r>
            <a:r>
              <a:rPr lang="cs-CZ" dirty="0" smtClean="0"/>
              <a:t>nímání zvuku je individuální, závisí na vrozených dispozicích i věku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</a:t>
            </a:r>
            <a:r>
              <a:rPr lang="cs-CZ" dirty="0" smtClean="0">
                <a:solidFill>
                  <a:srgbClr val="FF0000"/>
                </a:solidFill>
              </a:rPr>
              <a:t>nfrazvuk</a:t>
            </a:r>
            <a:r>
              <a:rPr lang="cs-CZ" dirty="0" smtClean="0"/>
              <a:t> – tóny s frekvencí </a:t>
            </a:r>
            <a:r>
              <a:rPr lang="cs-CZ" dirty="0" smtClean="0">
                <a:solidFill>
                  <a:srgbClr val="FF0000"/>
                </a:solidFill>
              </a:rPr>
              <a:t>menší než 16 Hz </a:t>
            </a:r>
            <a:r>
              <a:rPr lang="cs-CZ" dirty="0" smtClean="0"/>
              <a:t>(dorozumívají se jím např. velryby, sloni, hroši,…, infrazvuk vyvolává např. zemětřesení, kmity budov a konstrukcí,…)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ultrazvuk</a:t>
            </a:r>
            <a:r>
              <a:rPr lang="cs-CZ" dirty="0" smtClean="0"/>
              <a:t> – tóny s frekvencí </a:t>
            </a:r>
            <a:r>
              <a:rPr lang="cs-CZ" dirty="0" smtClean="0">
                <a:solidFill>
                  <a:srgbClr val="FF0000"/>
                </a:solidFill>
              </a:rPr>
              <a:t>větší než 20 000 Hz </a:t>
            </a:r>
            <a:r>
              <a:rPr lang="cs-CZ" dirty="0" smtClean="0"/>
              <a:t>(využívají při komunikaci i orientaci např. netopýři, delfíni, psi…)</a:t>
            </a:r>
            <a:endParaRPr lang="cs-CZ" dirty="0"/>
          </a:p>
          <a:p>
            <a:r>
              <a:rPr lang="cs-CZ" dirty="0"/>
              <a:t>l</a:t>
            </a:r>
            <a:r>
              <a:rPr lang="cs-CZ" dirty="0" smtClean="0"/>
              <a:t>idé využívají ultrazvuku v defektoskopii, při odstraňování nečistot (např. čištění brýlí, šperků), v lékařství (např. vyšetření, „rozdrcení“ ledvinových kamenů,…) </a:t>
            </a:r>
            <a:endParaRPr lang="cs-CZ" dirty="0"/>
          </a:p>
        </p:txBody>
      </p:sp>
      <p:pic>
        <p:nvPicPr>
          <p:cNvPr id="4" name="Picture 2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353904"/>
            <a:ext cx="961242" cy="146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193905" y="6575227"/>
            <a:ext cx="3550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https</a:t>
            </a:r>
            <a:r>
              <a:rPr lang="cs-CZ" sz="1000" dirty="0"/>
              <a:t>://commons.wikimedia.org/w/index.php?curid=2137444</a:t>
            </a:r>
          </a:p>
        </p:txBody>
      </p:sp>
    </p:spTree>
    <p:extLst>
      <p:ext uri="{BB962C8B-B14F-4D97-AF65-F5344CB8AC3E}">
        <p14:creationId xmlns:p14="http://schemas.microsoft.com/office/powerpoint/2010/main" val="37343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Barva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>
                <a:solidFill>
                  <a:srgbClr val="FF0000"/>
                </a:solidFill>
              </a:rPr>
              <a:t>s</a:t>
            </a:r>
            <a:r>
              <a:rPr lang="cs-CZ" sz="2500" dirty="0" smtClean="0">
                <a:solidFill>
                  <a:srgbClr val="FF0000"/>
                </a:solidFill>
              </a:rPr>
              <a:t>tejný tón</a:t>
            </a:r>
            <a:r>
              <a:rPr lang="cs-CZ" sz="2500" dirty="0" smtClean="0"/>
              <a:t> má na každém hudebním nástroji </a:t>
            </a:r>
            <a:r>
              <a:rPr lang="cs-CZ" sz="2500" dirty="0" smtClean="0">
                <a:solidFill>
                  <a:srgbClr val="FF0000"/>
                </a:solidFill>
              </a:rPr>
              <a:t>stejnou frekvenci</a:t>
            </a:r>
            <a:r>
              <a:rPr lang="cs-CZ" sz="2500" dirty="0" smtClean="0"/>
              <a:t>, přesto je od sebe odlišíme – se základní frekvencí přidávají nástroje další vyšší frekvence</a:t>
            </a:r>
          </a:p>
          <a:p>
            <a:r>
              <a:rPr lang="cs-CZ" sz="2500" dirty="0" smtClean="0">
                <a:solidFill>
                  <a:srgbClr val="FF0000"/>
                </a:solidFill>
              </a:rPr>
              <a:t>základní tón </a:t>
            </a:r>
            <a:r>
              <a:rPr lang="cs-CZ" sz="2500" dirty="0" smtClean="0"/>
              <a:t>- tón nejnižší frekvence, který slyšíme </a:t>
            </a:r>
            <a:r>
              <a:rPr lang="cs-CZ" sz="2500" dirty="0"/>
              <a:t>nejsilněji</a:t>
            </a:r>
          </a:p>
          <a:p>
            <a:r>
              <a:rPr lang="cs-CZ" sz="2500" dirty="0">
                <a:solidFill>
                  <a:srgbClr val="FF0000"/>
                </a:solidFill>
              </a:rPr>
              <a:t>v</a:t>
            </a:r>
            <a:r>
              <a:rPr lang="cs-CZ" sz="2500" dirty="0" smtClean="0">
                <a:solidFill>
                  <a:srgbClr val="FF0000"/>
                </a:solidFill>
              </a:rPr>
              <a:t>yšší harmonické tóny =</a:t>
            </a:r>
            <a:r>
              <a:rPr lang="cs-CZ" sz="2500" dirty="0" smtClean="0"/>
              <a:t> </a:t>
            </a:r>
            <a:r>
              <a:rPr lang="cs-CZ" sz="2500" dirty="0" smtClean="0">
                <a:solidFill>
                  <a:srgbClr val="FF0000"/>
                </a:solidFill>
              </a:rPr>
              <a:t>alikvótní tóny</a:t>
            </a:r>
            <a:r>
              <a:rPr lang="cs-CZ" sz="2500" dirty="0"/>
              <a:t> </a:t>
            </a:r>
            <a:r>
              <a:rPr lang="cs-CZ" sz="2500" dirty="0" smtClean="0"/>
              <a:t>- vydává </a:t>
            </a:r>
            <a:r>
              <a:rPr lang="cs-CZ" sz="2500" dirty="0"/>
              <a:t>těleso spolu se základním </a:t>
            </a:r>
            <a:r>
              <a:rPr lang="cs-CZ" sz="2500" dirty="0" smtClean="0"/>
              <a:t>tónem, jejich </a:t>
            </a:r>
            <a:r>
              <a:rPr lang="cs-CZ" sz="2500" dirty="0"/>
              <a:t>kmitočty jsou </a:t>
            </a:r>
            <a:r>
              <a:rPr lang="cs-CZ" sz="2500" dirty="0">
                <a:solidFill>
                  <a:srgbClr val="FF0000"/>
                </a:solidFill>
              </a:rPr>
              <a:t>celé násobky </a:t>
            </a:r>
            <a:r>
              <a:rPr lang="cs-CZ" sz="2500" dirty="0" smtClean="0">
                <a:solidFill>
                  <a:srgbClr val="FF0000"/>
                </a:solidFill>
              </a:rPr>
              <a:t>frekvence </a:t>
            </a:r>
            <a:r>
              <a:rPr lang="cs-CZ" sz="2500" dirty="0">
                <a:solidFill>
                  <a:srgbClr val="FF0000"/>
                </a:solidFill>
              </a:rPr>
              <a:t>základního tónu</a:t>
            </a:r>
          </a:p>
          <a:p>
            <a:r>
              <a:rPr lang="cs-CZ" sz="2500" dirty="0"/>
              <a:t>s</a:t>
            </a:r>
            <a:r>
              <a:rPr lang="cs-CZ" sz="2500" dirty="0" smtClean="0"/>
              <a:t>ložení vyšších harmonických frekvencí určuje tzv. </a:t>
            </a:r>
            <a:r>
              <a:rPr lang="cs-CZ" sz="2500" dirty="0" smtClean="0">
                <a:solidFill>
                  <a:srgbClr val="FF0000"/>
                </a:solidFill>
              </a:rPr>
              <a:t>barvu tónu </a:t>
            </a:r>
            <a:r>
              <a:rPr lang="cs-CZ" sz="2500" dirty="0" smtClean="0"/>
              <a:t>(charakterizuje zvuk každého hudebního nástroje)</a:t>
            </a:r>
          </a:p>
          <a:p>
            <a:r>
              <a:rPr lang="cs-CZ" sz="2500" dirty="0" smtClean="0"/>
              <a:t>syntetizátor – zařízení, které namíchá vyšší harmonické frekvence tak, aby zněly jako určitý hudební nástroj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4504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Hlasitost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hlasitost zvuku </a:t>
            </a:r>
            <a:r>
              <a:rPr lang="cs-CZ" dirty="0" smtClean="0"/>
              <a:t>(síla zvuku) – vnímána individuálně podle citlivosti každého člověka (jeho sluchového ústrojí), závisí </a:t>
            </a:r>
            <a:r>
              <a:rPr lang="cs-CZ" dirty="0" smtClean="0">
                <a:solidFill>
                  <a:srgbClr val="FF0000"/>
                </a:solidFill>
              </a:rPr>
              <a:t>na energii</a:t>
            </a:r>
            <a:r>
              <a:rPr lang="cs-CZ" dirty="0" smtClean="0"/>
              <a:t>, kterou vydává zdroj zvuku, na </a:t>
            </a:r>
            <a:r>
              <a:rPr lang="cs-CZ" dirty="0" smtClean="0">
                <a:solidFill>
                  <a:srgbClr val="FF0000"/>
                </a:solidFill>
              </a:rPr>
              <a:t>vzdálenosti </a:t>
            </a:r>
            <a:r>
              <a:rPr lang="cs-CZ" dirty="0" smtClean="0"/>
              <a:t>mezi uchem a zdrojem zvuku a </a:t>
            </a:r>
            <a:r>
              <a:rPr lang="cs-CZ" dirty="0" smtClean="0">
                <a:solidFill>
                  <a:srgbClr val="FF0000"/>
                </a:solidFill>
              </a:rPr>
              <a:t>na prostředí</a:t>
            </a:r>
            <a:r>
              <a:rPr lang="cs-CZ" dirty="0" smtClean="0"/>
              <a:t>, kde se zvuk šíří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hladina intenzity zvuku </a:t>
            </a:r>
            <a:r>
              <a:rPr lang="cs-CZ" dirty="0" smtClean="0"/>
              <a:t>(značíme B) - je </a:t>
            </a:r>
            <a:r>
              <a:rPr lang="cs-CZ" dirty="0"/>
              <a:t>fyzikální veličina používaná pro srovnání hlasitosti </a:t>
            </a:r>
            <a:r>
              <a:rPr lang="cs-CZ" dirty="0" smtClean="0"/>
              <a:t>zvuku, jednotkou </a:t>
            </a:r>
            <a:r>
              <a:rPr lang="cs-CZ" dirty="0"/>
              <a:t>je </a:t>
            </a:r>
            <a:r>
              <a:rPr lang="cs-CZ" dirty="0" smtClean="0">
                <a:solidFill>
                  <a:srgbClr val="FF0000"/>
                </a:solidFill>
              </a:rPr>
              <a:t>bell</a:t>
            </a:r>
            <a:r>
              <a:rPr lang="cs-CZ" dirty="0" smtClean="0"/>
              <a:t> </a:t>
            </a:r>
            <a:r>
              <a:rPr lang="cs-CZ" dirty="0"/>
              <a:t>(značka B), ale užívá se její desetina - </a:t>
            </a:r>
            <a:r>
              <a:rPr lang="cs-CZ" dirty="0" err="1" smtClean="0"/>
              <a:t>decibell</a:t>
            </a:r>
            <a:r>
              <a:rPr lang="cs-CZ" dirty="0" smtClean="0"/>
              <a:t> </a:t>
            </a:r>
            <a:r>
              <a:rPr lang="cs-CZ" dirty="0"/>
              <a:t>(značka dB)</a:t>
            </a:r>
          </a:p>
          <a:p>
            <a:r>
              <a:rPr lang="cs-CZ" dirty="0" smtClean="0"/>
              <a:t>0 </a:t>
            </a:r>
            <a:r>
              <a:rPr lang="cs-CZ" dirty="0"/>
              <a:t>dB - práh slyšení pro tón o kmitočtu 1 000 Hz</a:t>
            </a:r>
          </a:p>
          <a:p>
            <a:r>
              <a:rPr lang="cs-CZ" dirty="0"/>
              <a:t>130 dB </a:t>
            </a:r>
            <a:r>
              <a:rPr lang="cs-CZ" dirty="0" smtClean="0"/>
              <a:t>- práh bolesti</a:t>
            </a:r>
          </a:p>
          <a:p>
            <a:r>
              <a:rPr lang="cs-CZ" dirty="0" smtClean="0"/>
              <a:t>140 dB – trvalé poškození sluchu</a:t>
            </a:r>
          </a:p>
          <a:p>
            <a:r>
              <a:rPr lang="cs-CZ" dirty="0" smtClean="0"/>
              <a:t>dlouhý </a:t>
            </a:r>
            <a:r>
              <a:rPr lang="cs-CZ" dirty="0"/>
              <a:t>pobyt v prostředí nad 70 dB způsobuje </a:t>
            </a:r>
            <a:r>
              <a:rPr lang="cs-CZ" dirty="0" smtClean="0"/>
              <a:t>únavu, nad </a:t>
            </a:r>
            <a:r>
              <a:rPr lang="cs-CZ" dirty="0"/>
              <a:t>80 dB je ohrožen </a:t>
            </a:r>
            <a:r>
              <a:rPr lang="cs-CZ" dirty="0" smtClean="0"/>
              <a:t>sluch</a:t>
            </a:r>
          </a:p>
          <a:p>
            <a:r>
              <a:rPr lang="cs-CZ" dirty="0" smtClean="0"/>
              <a:t>pro měření se používá </a:t>
            </a:r>
            <a:r>
              <a:rPr lang="cs-CZ" dirty="0" smtClean="0">
                <a:solidFill>
                  <a:srgbClr val="FF0000"/>
                </a:solidFill>
              </a:rPr>
              <a:t>hlukoměr</a:t>
            </a:r>
            <a:r>
              <a:rPr lang="cs-CZ" dirty="0" smtClean="0"/>
              <a:t>, člověk je většinou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schopen odlišit rozdíl 1 dB</a:t>
            </a:r>
          </a:p>
          <a:p>
            <a:endParaRPr lang="cs-CZ" dirty="0"/>
          </a:p>
        </p:txBody>
      </p:sp>
      <p:pic>
        <p:nvPicPr>
          <p:cNvPr id="4" name="Picture 2" descr="C:\Users\eliska.novotna\Desktop\FOTKY do prezentací\20230802_1331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128284" y="5175194"/>
            <a:ext cx="1872210" cy="140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1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Hluk </a:t>
            </a:r>
            <a:r>
              <a:rPr lang="cs-CZ" dirty="0"/>
              <a:t>a ochrana před 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>
                <a:solidFill>
                  <a:srgbClr val="FF0000"/>
                </a:solidFill>
              </a:rPr>
              <a:t>hluk</a:t>
            </a:r>
            <a:r>
              <a:rPr lang="cs-CZ" sz="2500" dirty="0"/>
              <a:t> – nežádoucí zvuk, který vyvolává nepříjemný sluchový </a:t>
            </a:r>
            <a:r>
              <a:rPr lang="cs-CZ" sz="2500" dirty="0" smtClean="0"/>
              <a:t>vjem</a:t>
            </a:r>
          </a:p>
          <a:p>
            <a:r>
              <a:rPr lang="cs-CZ" sz="2500" dirty="0" smtClean="0">
                <a:solidFill>
                  <a:srgbClr val="FF0000"/>
                </a:solidFill>
              </a:rPr>
              <a:t>ochrana před hlukem</a:t>
            </a:r>
            <a:r>
              <a:rPr lang="cs-CZ" sz="2500" dirty="0" smtClean="0"/>
              <a:t>:</a:t>
            </a:r>
          </a:p>
          <a:p>
            <a:pPr lvl="1"/>
            <a:r>
              <a:rPr lang="cs-CZ" sz="2500" dirty="0" smtClean="0"/>
              <a:t>odstranění nebo úprava kmitajících předmětů (např. promazání součástek)</a:t>
            </a:r>
          </a:p>
          <a:p>
            <a:pPr lvl="1"/>
            <a:r>
              <a:rPr lang="cs-CZ" sz="2500" dirty="0" smtClean="0"/>
              <a:t>zvuková izolace (bariéry – protihlukové stěny, 	obaly, izolační vrstvy, …)</a:t>
            </a:r>
          </a:p>
          <a:p>
            <a:pPr lvl="1"/>
            <a:r>
              <a:rPr lang="cs-CZ" sz="2500" dirty="0" smtClean="0"/>
              <a:t>chrániče sluchu (ucpávky, sluchátka)</a:t>
            </a:r>
          </a:p>
          <a:p>
            <a:pPr lvl="1"/>
            <a:r>
              <a:rPr lang="cs-CZ" sz="2500" dirty="0" smtClean="0"/>
              <a:t>zvětšení vzdálenosti od zdroje  („hlasitost“ velmi 	rychle klesá s rostoucí vzdáleností – dvakrát větší 	vzdálenost – čtyřikrát menší „hlasitost“)</a:t>
            </a:r>
            <a:endParaRPr lang="cs-CZ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68310" y="3657026"/>
            <a:ext cx="182420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39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l</a:t>
            </a:r>
            <a:r>
              <a:rPr lang="cs-CZ" sz="2800" dirty="0" smtClean="0">
                <a:solidFill>
                  <a:srgbClr val="FF0000"/>
                </a:solidFill>
              </a:rPr>
              <a:t>idský hlas</a:t>
            </a:r>
            <a:r>
              <a:rPr lang="cs-CZ" sz="2800" dirty="0" smtClean="0"/>
              <a:t> – rozkmitání vzduchu, který jde z plic přes hrtan, kde jsou hlasivky, do dutiny ústní a odtud do okolí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lasivky</a:t>
            </a:r>
            <a:r>
              <a:rPr lang="cs-CZ" sz="2800" dirty="0" smtClean="0"/>
              <a:t> - jsou dvě pružné brány, které jsou napnuty nebo povoleny, změnou napětí se mění výška tónu – vzniká řeč nebo zpěv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zniklý zvuk ovlivňuje i tvar úst, poloha jazyka</a:t>
            </a:r>
          </a:p>
          <a:p>
            <a:r>
              <a:rPr lang="cs-CZ" sz="2800" dirty="0">
                <a:solidFill>
                  <a:srgbClr val="FF0000"/>
                </a:solidFill>
              </a:rPr>
              <a:t>h</a:t>
            </a:r>
            <a:r>
              <a:rPr lang="cs-CZ" sz="2800" dirty="0" smtClean="0">
                <a:solidFill>
                  <a:srgbClr val="FF0000"/>
                </a:solidFill>
              </a:rPr>
              <a:t>udba</a:t>
            </a:r>
            <a:r>
              <a:rPr lang="cs-CZ" sz="2800" dirty="0" smtClean="0"/>
              <a:t> – vzniká sloučením zvuků hudebních nástrojů a hlasů zpěváků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919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nástroje</a:t>
            </a:r>
            <a:endParaRPr lang="cs-CZ" dirty="0"/>
          </a:p>
        </p:txBody>
      </p:sp>
      <p:pic>
        <p:nvPicPr>
          <p:cNvPr id="2050" name="Picture 2" descr="C:\Users\eliska.novotna\Desktop\FOTKY do prezentací\20230820_1148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1551" y="2222867"/>
            <a:ext cx="1872209" cy="140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liska.novotna\Desktop\DOKONČIT PREZENTACE\20230820_1157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47403"/>
            <a:ext cx="1687430" cy="1265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liska.novotna\Desktop\DOKONČIT PREZENTACE\20230820_11582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39996" y="3115400"/>
            <a:ext cx="1716339" cy="128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liska.novotna\Desktop\DOKONČIT PREZENTACE\20230820_1158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33834" y="4343899"/>
            <a:ext cx="1807980" cy="135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liska.novotna\Desktop\DOKONČIT PREZENTACE\20230820_11590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9526" y="4745170"/>
            <a:ext cx="1888400" cy="1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liska.novotna\Desktop\DOKONČIT PREZENTACE\20230820_11593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301208"/>
            <a:ext cx="1579347" cy="118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127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 smtClean="0">
                <a:solidFill>
                  <a:srgbClr val="FF0000"/>
                </a:solidFill>
              </a:rPr>
              <a:t>strunné</a:t>
            </a:r>
            <a:r>
              <a:rPr lang="cs-CZ" sz="2500" dirty="0" smtClean="0"/>
              <a:t>  - např. housle, kytara, klavír,… – výška tónu u strunu závisí na její délce, síle, kterou je napjata, na její tloušťce a hmotnosti</a:t>
            </a:r>
          </a:p>
          <a:p>
            <a:r>
              <a:rPr lang="cs-CZ" sz="2500" dirty="0">
                <a:solidFill>
                  <a:srgbClr val="FF0000"/>
                </a:solidFill>
              </a:rPr>
              <a:t>d</a:t>
            </a:r>
            <a:r>
              <a:rPr lang="cs-CZ" sz="2500" dirty="0" smtClean="0">
                <a:solidFill>
                  <a:srgbClr val="FF0000"/>
                </a:solidFill>
              </a:rPr>
              <a:t>echové</a:t>
            </a:r>
            <a:r>
              <a:rPr lang="cs-CZ" sz="2500" dirty="0" smtClean="0"/>
              <a:t> - např. trubka, klarinet, varhany,… – výška tónu závisí na délce vzduchového sloupce uvnitř píšťaly</a:t>
            </a:r>
          </a:p>
          <a:p>
            <a:r>
              <a:rPr lang="cs-CZ" sz="2500" dirty="0">
                <a:solidFill>
                  <a:srgbClr val="FF0000"/>
                </a:solidFill>
              </a:rPr>
              <a:t>k</a:t>
            </a:r>
            <a:r>
              <a:rPr lang="cs-CZ" sz="2500" dirty="0" smtClean="0">
                <a:solidFill>
                  <a:srgbClr val="FF0000"/>
                </a:solidFill>
              </a:rPr>
              <a:t>mitání napnuté blány</a:t>
            </a:r>
            <a:r>
              <a:rPr lang="cs-CZ" sz="2500" dirty="0" smtClean="0"/>
              <a:t> (membrány) – např. buben, tympány</a:t>
            </a:r>
          </a:p>
          <a:p>
            <a:r>
              <a:rPr lang="cs-CZ" sz="2500" dirty="0">
                <a:solidFill>
                  <a:srgbClr val="FF0000"/>
                </a:solidFill>
              </a:rPr>
              <a:t>k</a:t>
            </a:r>
            <a:r>
              <a:rPr lang="cs-CZ" sz="2500" dirty="0" smtClean="0">
                <a:solidFill>
                  <a:srgbClr val="FF0000"/>
                </a:solidFill>
              </a:rPr>
              <a:t>mitání tyče</a:t>
            </a:r>
            <a:r>
              <a:rPr lang="cs-CZ" sz="2500" dirty="0" smtClean="0"/>
              <a:t> – např. triangl</a:t>
            </a:r>
          </a:p>
          <a:p>
            <a:r>
              <a:rPr lang="cs-CZ" sz="2500" dirty="0"/>
              <a:t>u</a:t>
            </a:r>
            <a:r>
              <a:rPr lang="cs-CZ" sz="2500" dirty="0" smtClean="0"/>
              <a:t> nástrojů ovlivňuje zvuk i rozkmitání ozvučné skříňky (tělo houslí, skříň klavíru) – dochází k </a:t>
            </a:r>
            <a:r>
              <a:rPr lang="cs-CZ" sz="2500" dirty="0" smtClean="0">
                <a:solidFill>
                  <a:srgbClr val="FF0000"/>
                </a:solidFill>
              </a:rPr>
              <a:t>rezonanci</a:t>
            </a:r>
            <a:r>
              <a:rPr lang="cs-CZ" sz="2500" dirty="0" smtClean="0"/>
              <a:t> – zvuk je zesílen</a:t>
            </a:r>
          </a:p>
          <a:p>
            <a:r>
              <a:rPr lang="cs-CZ" sz="2500" dirty="0"/>
              <a:t>e</a:t>
            </a:r>
            <a:r>
              <a:rPr lang="cs-CZ" sz="2500" dirty="0" smtClean="0"/>
              <a:t>lektroakustické nástroje – snímají kmitání struny, zpracují ho a následně produkují zvuk z reproduktoru 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91156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500" dirty="0">
                <a:solidFill>
                  <a:srgbClr val="FF0000"/>
                </a:solidFill>
              </a:rPr>
              <a:t>m</a:t>
            </a:r>
            <a:r>
              <a:rPr lang="cs-CZ" sz="2500" dirty="0" smtClean="0">
                <a:solidFill>
                  <a:srgbClr val="FF0000"/>
                </a:solidFill>
              </a:rPr>
              <a:t>ikrofon</a:t>
            </a:r>
            <a:r>
              <a:rPr lang="cs-CZ" sz="2500" dirty="0" smtClean="0"/>
              <a:t> – zařízení, které zvuk převádí na elektronický signál</a:t>
            </a:r>
          </a:p>
          <a:p>
            <a:r>
              <a:rPr lang="cs-CZ" sz="2500" dirty="0" smtClean="0">
                <a:solidFill>
                  <a:srgbClr val="FF0000"/>
                </a:solidFill>
              </a:rPr>
              <a:t>reproduktor</a:t>
            </a:r>
            <a:r>
              <a:rPr lang="cs-CZ" sz="2500" dirty="0" smtClean="0"/>
              <a:t> – zařízení, které elektronický signál převádí na zvuk</a:t>
            </a:r>
          </a:p>
          <a:p>
            <a:r>
              <a:rPr lang="cs-CZ" sz="2500" dirty="0" smtClean="0">
                <a:solidFill>
                  <a:srgbClr val="FF0000"/>
                </a:solidFill>
              </a:rPr>
              <a:t>záznam zvuku:</a:t>
            </a:r>
            <a:endParaRPr lang="cs-CZ" sz="2500" dirty="0"/>
          </a:p>
          <a:p>
            <a:pPr lvl="1"/>
            <a:r>
              <a:rPr lang="cs-CZ" sz="2500" dirty="0"/>
              <a:t>f</a:t>
            </a:r>
            <a:r>
              <a:rPr lang="cs-CZ" sz="2500" dirty="0" smtClean="0"/>
              <a:t>onograf - váleček (r. 1877 - Thomas Alva Edison)</a:t>
            </a:r>
          </a:p>
          <a:p>
            <a:pPr lvl="1"/>
            <a:r>
              <a:rPr lang="cs-CZ" sz="2500" dirty="0" smtClean="0"/>
              <a:t>gramofon – gramofonová deska (r. 1887 - Emile </a:t>
            </a:r>
            <a:r>
              <a:rPr lang="cs-CZ" sz="2500" dirty="0" err="1" smtClean="0"/>
              <a:t>Berliner</a:t>
            </a:r>
            <a:r>
              <a:rPr lang="cs-CZ" sz="2500" dirty="0" smtClean="0"/>
              <a:t>, vynálezce mikrofonu)</a:t>
            </a:r>
          </a:p>
          <a:p>
            <a:pPr lvl="1"/>
            <a:r>
              <a:rPr lang="cs-CZ" sz="2500" dirty="0" smtClean="0"/>
              <a:t>magnetofonový pásek</a:t>
            </a:r>
          </a:p>
          <a:p>
            <a:pPr lvl="1"/>
            <a:r>
              <a:rPr lang="cs-CZ" sz="2500" dirty="0" smtClean="0"/>
              <a:t>kompaktní disk</a:t>
            </a:r>
          </a:p>
          <a:p>
            <a:pPr lvl="1"/>
            <a:r>
              <a:rPr lang="cs-CZ" sz="2500" dirty="0" smtClean="0"/>
              <a:t>paměťová karta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73078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Perioda, frekvence, vlnová délka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cs-CZ" sz="2400" dirty="0" smtClean="0">
                <a:solidFill>
                  <a:srgbClr val="FF0000"/>
                </a:solidFill>
              </a:rPr>
              <a:t>erioda</a:t>
            </a:r>
            <a:r>
              <a:rPr lang="cs-CZ" sz="2400" dirty="0" smtClean="0"/>
              <a:t> - nejkratší </a:t>
            </a:r>
            <a:r>
              <a:rPr lang="cs-CZ" sz="2400" dirty="0"/>
              <a:t>doba, za kterou se opakuje </a:t>
            </a:r>
            <a:r>
              <a:rPr lang="cs-CZ" sz="2400" dirty="0" smtClean="0"/>
              <a:t>časový </a:t>
            </a:r>
            <a:r>
              <a:rPr lang="cs-CZ" sz="2400" dirty="0"/>
              <a:t>průběh výchylky</a:t>
            </a:r>
          </a:p>
          <a:p>
            <a:r>
              <a:rPr lang="cs-CZ" sz="2400" dirty="0"/>
              <a:t>značíme </a:t>
            </a:r>
            <a:r>
              <a:rPr lang="cs-CZ" sz="2400" i="1" dirty="0" smtClean="0">
                <a:solidFill>
                  <a:srgbClr val="FF0000"/>
                </a:solidFill>
              </a:rPr>
              <a:t>T</a:t>
            </a:r>
            <a:r>
              <a:rPr lang="cs-CZ" sz="2400" dirty="0" smtClean="0"/>
              <a:t>, jednotkou </a:t>
            </a:r>
            <a:r>
              <a:rPr lang="cs-CZ" sz="2400" dirty="0"/>
              <a:t>je </a:t>
            </a:r>
            <a:r>
              <a:rPr lang="cs-CZ" sz="2400" dirty="0">
                <a:solidFill>
                  <a:srgbClr val="FF0000"/>
                </a:solidFill>
              </a:rPr>
              <a:t>1 </a:t>
            </a:r>
            <a:r>
              <a:rPr lang="cs-CZ" sz="2400" dirty="0" smtClean="0">
                <a:solidFill>
                  <a:srgbClr val="FF0000"/>
                </a:solidFill>
              </a:rPr>
              <a:t>s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</a:t>
            </a:r>
            <a:r>
              <a:rPr lang="cs-CZ" sz="2400" dirty="0" smtClean="0">
                <a:solidFill>
                  <a:srgbClr val="FF0000"/>
                </a:solidFill>
              </a:rPr>
              <a:t>rekvence</a:t>
            </a:r>
            <a:r>
              <a:rPr lang="cs-CZ" sz="2400" dirty="0" smtClean="0"/>
              <a:t> - </a:t>
            </a:r>
            <a:r>
              <a:rPr lang="cs-CZ" sz="2400" dirty="0"/>
              <a:t>počet kmitů za jednotku času </a:t>
            </a:r>
          </a:p>
          <a:p>
            <a:r>
              <a:rPr lang="cs-CZ" sz="2400" dirty="0"/>
              <a:t>značíme </a:t>
            </a:r>
            <a:r>
              <a:rPr lang="cs-CZ" sz="2400" i="1" dirty="0">
                <a:solidFill>
                  <a:srgbClr val="FF0000"/>
                </a:solidFill>
              </a:rPr>
              <a:t>f</a:t>
            </a:r>
            <a:r>
              <a:rPr lang="cs-CZ" sz="2400" dirty="0"/>
              <a:t>, jednotkou je </a:t>
            </a:r>
            <a:r>
              <a:rPr lang="cs-CZ" sz="2400" dirty="0">
                <a:solidFill>
                  <a:srgbClr val="FF0000"/>
                </a:solidFill>
              </a:rPr>
              <a:t>1 Hz</a:t>
            </a:r>
            <a:r>
              <a:rPr lang="cs-CZ" sz="2400" dirty="0"/>
              <a:t> (hertz</a:t>
            </a:r>
            <a:r>
              <a:rPr lang="cs-CZ" sz="2400" dirty="0" smtClean="0"/>
              <a:t>)</a:t>
            </a:r>
            <a:endParaRPr lang="it-IT" sz="2400" u="sng" dirty="0"/>
          </a:p>
          <a:p>
            <a:r>
              <a:rPr lang="cs-CZ" sz="2400" dirty="0">
                <a:solidFill>
                  <a:srgbClr val="FF0000"/>
                </a:solidFill>
              </a:rPr>
              <a:t>v</a:t>
            </a:r>
            <a:r>
              <a:rPr lang="cs-CZ" sz="2400" dirty="0" smtClean="0">
                <a:solidFill>
                  <a:srgbClr val="FF0000"/>
                </a:solidFill>
              </a:rPr>
              <a:t>lnová délka - </a:t>
            </a:r>
            <a:r>
              <a:rPr lang="cs-CZ" sz="2400" dirty="0" smtClean="0"/>
              <a:t>nejmenší </a:t>
            </a:r>
            <a:r>
              <a:rPr lang="cs-CZ" sz="2400" dirty="0"/>
              <a:t>vzdálenost bodů, které kmitají stejně</a:t>
            </a:r>
          </a:p>
          <a:p>
            <a:r>
              <a:rPr lang="cs-CZ" sz="2400" dirty="0"/>
              <a:t>značíme </a:t>
            </a:r>
            <a:r>
              <a:rPr lang="el-GR" sz="2400" i="1" dirty="0">
                <a:solidFill>
                  <a:srgbClr val="FF0000"/>
                </a:solidFill>
              </a:rPr>
              <a:t>λ</a:t>
            </a:r>
            <a:r>
              <a:rPr lang="el-GR" sz="2400" dirty="0"/>
              <a:t> (</a:t>
            </a:r>
            <a:r>
              <a:rPr lang="cs-CZ" sz="2400" dirty="0" smtClean="0"/>
              <a:t>lambda), jednotkou </a:t>
            </a:r>
            <a:r>
              <a:rPr lang="cs-CZ" sz="2400" dirty="0"/>
              <a:t>je </a:t>
            </a:r>
            <a:r>
              <a:rPr lang="cs-CZ" sz="2400" dirty="0">
                <a:solidFill>
                  <a:srgbClr val="FF0000"/>
                </a:solidFill>
              </a:rPr>
              <a:t>1 m</a:t>
            </a:r>
          </a:p>
        </p:txBody>
      </p:sp>
    </p:spTree>
    <p:extLst>
      <p:ext uri="{BB962C8B-B14F-4D97-AF65-F5344CB8AC3E}">
        <p14:creationId xmlns:p14="http://schemas.microsoft.com/office/powerpoint/2010/main" val="428097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šíření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FF0000"/>
                </a:solidFill>
              </a:rPr>
              <a:t>kustika </a:t>
            </a:r>
            <a:r>
              <a:rPr lang="cs-CZ" sz="2800" dirty="0" smtClean="0"/>
              <a:t>– část fyziky zabývající se zvukem</a:t>
            </a:r>
            <a:endParaRPr lang="cs-CZ" sz="2800" dirty="0"/>
          </a:p>
          <a:p>
            <a:r>
              <a:rPr lang="cs-CZ" sz="2800" dirty="0"/>
              <a:t>z</a:t>
            </a:r>
            <a:r>
              <a:rPr lang="cs-CZ" sz="2800" dirty="0" smtClean="0"/>
              <a:t>vuk vzniká </a:t>
            </a:r>
            <a:r>
              <a:rPr lang="cs-CZ" sz="2800" dirty="0" smtClean="0">
                <a:solidFill>
                  <a:srgbClr val="FF0000"/>
                </a:solidFill>
              </a:rPr>
              <a:t>kmitáním (chvěním) těles</a:t>
            </a:r>
          </a:p>
          <a:p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droj zvuku </a:t>
            </a:r>
            <a:r>
              <a:rPr lang="cs-CZ" sz="2800" dirty="0" smtClean="0"/>
              <a:t>– těleso, které vydává zvuk</a:t>
            </a:r>
          </a:p>
          <a:p>
            <a:r>
              <a:rPr lang="cs-CZ" sz="2800" dirty="0">
                <a:solidFill>
                  <a:srgbClr val="FF0000"/>
                </a:solidFill>
              </a:rPr>
              <a:t>hluk</a:t>
            </a:r>
            <a:r>
              <a:rPr lang="cs-CZ" sz="2800" dirty="0"/>
              <a:t> - vzniká nepravidelným </a:t>
            </a:r>
            <a:r>
              <a:rPr lang="cs-CZ" sz="2800" dirty="0" smtClean="0"/>
              <a:t>kmitáním tělesa (např</a:t>
            </a:r>
            <a:r>
              <a:rPr lang="cs-CZ" sz="2800" dirty="0"/>
              <a:t>. vrzání, šramot, šustění, hukot,...)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tón</a:t>
            </a:r>
            <a:r>
              <a:rPr lang="cs-CZ" sz="2800" dirty="0"/>
              <a:t> - zdrojem je pravidelné kmitání (např. u hudebních nástrojů: buben - blána, flétna - vzduchový sloupec, kytara - struna, atd</a:t>
            </a:r>
            <a:r>
              <a:rPr lang="cs-CZ" sz="2800" dirty="0" smtClean="0"/>
              <a:t>.)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4804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Rychlost, frekvence a vlnová </a:t>
            </a:r>
            <a:r>
              <a:rPr lang="cs-CZ" dirty="0" smtClean="0"/>
              <a:t>délka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/>
                </a:r>
                <a:br>
                  <a:rPr lang="cs-CZ" dirty="0" smtClean="0"/>
                </a:b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𝑇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r>
                  <a:rPr lang="cs-CZ" i="1" dirty="0" smtClean="0"/>
                  <a:t>	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r>
                      <a:rPr lang="cs-CZ" b="0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cs-CZ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cs-CZ" i="1" dirty="0"/>
              </a:p>
              <a:p>
                <a:pPr marL="0" indent="0">
                  <a:buNone/>
                </a:pPr>
                <a:r>
                  <a:rPr lang="cs-CZ" dirty="0"/>
                  <a:t/>
                </a:r>
                <a:br>
                  <a:rPr lang="cs-CZ" dirty="0"/>
                </a:b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𝑣</m:t>
                    </m:r>
                    <m:r>
                      <a:rPr lang="cs-CZ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l-GR" i="1" dirty="0">
                        <a:solidFill>
                          <a:srgbClr val="FF0000"/>
                        </a:solidFill>
                      </a:rPr>
                      <m:t>λ</m:t>
                    </m:r>
                  </m:oMath>
                </a14:m>
                <a:r>
                  <a:rPr lang="cs-CZ" i="1" dirty="0" smtClean="0">
                    <a:solidFill>
                      <a:srgbClr val="FF0000"/>
                    </a:solidFill>
                  </a:rPr>
                  <a:t> . f</a:t>
                </a:r>
                <a:r>
                  <a:rPr lang="cs-CZ" i="1" dirty="0" smtClean="0"/>
                  <a:t>	</a:t>
                </a:r>
                <a:r>
                  <a:rPr lang="cs-CZ" dirty="0" smtClean="0"/>
                  <a:t>tedy:	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</a:rPr>
                      <m:t>𝑓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i="1" dirty="0"/>
                          <m:t>λ</m:t>
                        </m:r>
                      </m:den>
                    </m:f>
                  </m:oMath>
                </a14:m>
                <a:r>
                  <a:rPr lang="cs-CZ" dirty="0" smtClean="0"/>
                  <a:t>		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i="1" dirty="0"/>
                      <m:t>λ</m:t>
                    </m:r>
                    <m:r>
                      <a:rPr lang="el-GR" i="1" dirty="0">
                        <a:latin typeface="Cambria Math"/>
                      </a:rPr>
                      <m:t> 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𝑓</m:t>
                        </m:r>
                      </m:den>
                    </m:f>
                  </m:oMath>
                </a14:m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  <a:p>
                <a:pPr marL="0" indent="0">
                  <a:buNone/>
                </a:pPr>
                <a:r>
                  <a:rPr lang="cs-CZ" i="1" dirty="0" smtClean="0"/>
                  <a:t>T</a:t>
                </a:r>
                <a:r>
                  <a:rPr lang="cs-CZ" dirty="0" smtClean="0"/>
                  <a:t> </a:t>
                </a:r>
                <a:r>
                  <a:rPr lang="cs-CZ" dirty="0"/>
                  <a:t>…. perioda v s</a:t>
                </a:r>
                <a:br>
                  <a:rPr lang="cs-CZ" dirty="0"/>
                </a:br>
                <a:r>
                  <a:rPr lang="cs-CZ" i="1" dirty="0"/>
                  <a:t>f</a:t>
                </a:r>
                <a:r>
                  <a:rPr lang="cs-CZ" dirty="0"/>
                  <a:t> .... frekvence v Hz</a:t>
                </a:r>
              </a:p>
              <a:p>
                <a:pPr marL="0" indent="0">
                  <a:buNone/>
                </a:pPr>
                <a:r>
                  <a:rPr lang="cs-CZ" i="1" dirty="0" smtClean="0"/>
                  <a:t>v </a:t>
                </a:r>
                <a:r>
                  <a:rPr lang="cs-CZ" dirty="0" smtClean="0"/>
                  <a:t>.... rychlost </a:t>
                </a:r>
                <a:r>
                  <a:rPr lang="cs-CZ" dirty="0"/>
                  <a:t>v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el-GR" i="1" dirty="0"/>
                  <a:t>λ</a:t>
                </a:r>
                <a:r>
                  <a:rPr lang="el-GR" dirty="0"/>
                  <a:t> </a:t>
                </a:r>
                <a:r>
                  <a:rPr lang="el-GR" dirty="0" smtClean="0"/>
                  <a:t>....</a:t>
                </a:r>
                <a:r>
                  <a:rPr lang="cs-CZ" dirty="0" smtClean="0"/>
                  <a:t> vlnová </a:t>
                </a:r>
                <a:r>
                  <a:rPr lang="cs-CZ" dirty="0"/>
                  <a:t>délka v m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pozn.: vzorec vychází ze vzorce pro výpočet </a:t>
                </a:r>
                <a:r>
                  <a:rPr lang="cs-CZ" dirty="0" smtClean="0"/>
                  <a:t>rychlosti - je </a:t>
                </a:r>
                <a:r>
                  <a:rPr lang="cs-CZ" dirty="0"/>
                  <a:t>potřeba za vzdálenost dosadit vlnovou délku a uvědomit si, že frekvence je převrácená hodnota periody, tedy </a:t>
                </a:r>
                <a:r>
                  <a:rPr lang="cs-CZ" dirty="0" smtClean="0"/>
                  <a:t>času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𝑣</m:t>
                      </m:r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l-GR" i="1" dirty="0"/>
                            <m:t>λ</m:t>
                          </m:r>
                          <m:r>
                            <m:rPr>
                              <m:nor/>
                            </m:rPr>
                            <a:rPr lang="cs-CZ" b="0" i="1" dirty="0" smtClean="0"/>
                            <m:t> 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b="0" i="1" smtClean="0">
                              <a:latin typeface="Cambria Math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l-GR" i="1" dirty="0" smtClean="0">
                              <a:solidFill>
                                <a:schemeClr val="tx1"/>
                              </a:solidFill>
                            </a:rPr>
                            <m:t>λ</m:t>
                          </m:r>
                          <m:r>
                            <m:rPr>
                              <m:nor/>
                            </m:rPr>
                            <a:rPr lang="cs-CZ" b="0" i="1" dirty="0" smtClean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b="0" i="1" dirty="0" smtClean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num>
                        <m:den>
                          <m:f>
                            <m:f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/>
                                </a:rPr>
                                <m:t>𝑓</m:t>
                              </m:r>
                            </m:den>
                          </m:f>
                        </m:den>
                      </m:f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l-GR" i="1" dirty="0"/>
                        <m:t>λ</m:t>
                      </m:r>
                      <m:r>
                        <m:rPr>
                          <m:nor/>
                        </m:rPr>
                        <a:rPr lang="cs-CZ" b="0" i="1" dirty="0" smtClean="0"/>
                        <m:t> .  </m:t>
                      </m:r>
                      <m:r>
                        <m:rPr>
                          <m:nor/>
                        </m:rPr>
                        <a:rPr lang="cs-CZ" b="0" i="1" dirty="0" smtClean="0"/>
                        <m:t>f</m:t>
                      </m:r>
                      <m:r>
                        <m:rPr>
                          <m:nor/>
                        </m:rPr>
                        <a:rPr lang="cs-CZ" b="0" i="1" dirty="0" smtClean="0"/>
                        <m:t>  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16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Rychlost, frekvence a vlnová délka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76" y="1432819"/>
            <a:ext cx="4122533" cy="153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32" y="3091641"/>
            <a:ext cx="4135077" cy="173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07" y="5024400"/>
            <a:ext cx="4068602" cy="1772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259632" y="1795696"/>
            <a:ext cx="18356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1373726" y="1403484"/>
                <a:ext cx="17215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i="1" dirty="0">
                        <a:solidFill>
                          <a:srgbClr val="FF0000"/>
                        </a:solidFill>
                      </a:rPr>
                      <m:t>λ</m:t>
                    </m:r>
                  </m:oMath>
                </a14:m>
                <a:r>
                  <a:rPr lang="cs-CZ" dirty="0" smtClean="0"/>
                  <a:t> … vlnová délka</a:t>
                </a:r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726" y="1403484"/>
                <a:ext cx="1721562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20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4324874" y="2209397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č</a:t>
            </a:r>
            <a:r>
              <a:rPr lang="cs-CZ" sz="1000" dirty="0" smtClean="0"/>
              <a:t>as (s)</a:t>
            </a:r>
            <a:endParaRPr lang="cs-CZ" sz="1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427984" y="4005064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č</a:t>
            </a:r>
            <a:r>
              <a:rPr lang="cs-CZ" sz="1000" dirty="0" smtClean="0"/>
              <a:t>as (s)</a:t>
            </a:r>
            <a:endParaRPr lang="cs-CZ" sz="1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324874" y="5913239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/>
              <a:t>č</a:t>
            </a:r>
            <a:r>
              <a:rPr lang="cs-CZ" sz="1000" dirty="0" smtClean="0"/>
              <a:t>as (s)</a:t>
            </a:r>
            <a:endParaRPr lang="cs-CZ" sz="1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553302" y="218627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1</a:t>
            </a:r>
            <a:endParaRPr lang="cs-CZ" sz="1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074484" y="400506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1</a:t>
            </a:r>
            <a:endParaRPr lang="cs-CZ" sz="10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639336" y="590766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4024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Rychlost, frekvence a vlnová délka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Úloha č. 4: </a:t>
                </a:r>
                <a:endParaRPr lang="cs-CZ" sz="2400" dirty="0"/>
              </a:p>
              <a:p>
                <a:pPr marL="0" indent="0" algn="just">
                  <a:buNone/>
                </a:pPr>
                <a:r>
                  <a:rPr lang="cs-CZ" sz="2400" dirty="0"/>
                  <a:t>Vlnová délka tónu, který vydává ladička je 1,54 m. Jaká je frekvence tohoto tónu, jestliže budeme počítat s rychlostí šíření zvuku ve vzduchu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/>
                  <a:t>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161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Rychlost, frekvence a vlnová délka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Úloha č. 5: </a:t>
                </a:r>
              </a:p>
              <a:p>
                <a:pPr marL="0" indent="0" algn="just">
                  <a:buNone/>
                </a:pPr>
                <a:r>
                  <a:rPr lang="cs-CZ" sz="2400" dirty="0" smtClean="0"/>
                  <a:t>Jaká je vlnová délka tónu, jestliže ladička vydává tón s frekvencí 440 Hz? Rychlost zvuku uvažujte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924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Rychlost, frekvence a vlnová délka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/>
                  <a:t>Úloha č. </a:t>
                </a:r>
                <a:r>
                  <a:rPr lang="cs-CZ" sz="2400" dirty="0" smtClean="0"/>
                  <a:t>6: </a:t>
                </a:r>
                <a:endParaRPr lang="cs-CZ" sz="2400" dirty="0"/>
              </a:p>
              <a:p>
                <a:pPr marL="0" indent="0" algn="just">
                  <a:buNone/>
                </a:pPr>
                <a:r>
                  <a:rPr lang="cs-CZ" sz="2400" dirty="0" smtClean="0"/>
                  <a:t>Netopýr vysílá signál s vlnovou délkou 3,4 mm. Jakou frekvenci má tento tón? </a:t>
                </a:r>
                <a:r>
                  <a:rPr lang="cs-CZ" sz="2400" dirty="0"/>
                  <a:t>Rychlost zvuku uvažujte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/>
                  <a:t>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629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Rychlost, frekvence a vlnová délka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Úloha č. 7: 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Lékařský přístroj pro sonografii (ultrazvukové vyšetření) využívá vlny s frekvencí 5 MHz. Jaká je vlnová délka těchto vln, jestliže rychlost šíření vln v lidském těle je 1500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  <m:r>
                      <a:rPr lang="cs-CZ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 smtClean="0"/>
                  <a:t>?</a:t>
                </a:r>
                <a:endParaRPr lang="cs-CZ" sz="2400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68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šíření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šíření zvuku </a:t>
            </a:r>
            <a:r>
              <a:rPr lang="cs-CZ" dirty="0" smtClean="0"/>
              <a:t>je možné </a:t>
            </a:r>
            <a:r>
              <a:rPr lang="cs-CZ" dirty="0" smtClean="0">
                <a:solidFill>
                  <a:srgbClr val="FF0000"/>
                </a:solidFill>
              </a:rPr>
              <a:t>pouze v látkovém prostředí </a:t>
            </a:r>
            <a:r>
              <a:rPr lang="cs-CZ" dirty="0" smtClean="0"/>
              <a:t>(v pevných, plynných a kapalných látkách), není možné ve vakuu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kapalných a plynných látkách </a:t>
            </a:r>
            <a:r>
              <a:rPr lang="cs-CZ" dirty="0" smtClean="0"/>
              <a:t>se zvuk šíří díky zhušťování a zřeďování jejich částic – </a:t>
            </a:r>
            <a:r>
              <a:rPr lang="cs-CZ" dirty="0" smtClean="0">
                <a:solidFill>
                  <a:srgbClr val="FF0000"/>
                </a:solidFill>
              </a:rPr>
              <a:t>podélné vlnění </a:t>
            </a:r>
            <a:r>
              <a:rPr lang="cs-CZ" dirty="0" smtClean="0"/>
              <a:t>(kmitavý pohyb je směru šíření)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 pevných látkách</a:t>
            </a:r>
            <a:r>
              <a:rPr lang="cs-CZ" dirty="0" smtClean="0"/>
              <a:t> se zvuk může šířit </a:t>
            </a:r>
            <a:r>
              <a:rPr lang="cs-CZ" dirty="0" smtClean="0">
                <a:solidFill>
                  <a:srgbClr val="FF0000"/>
                </a:solidFill>
              </a:rPr>
              <a:t>i příčným vlněním </a:t>
            </a:r>
            <a:r>
              <a:rPr lang="cs-CZ" dirty="0" smtClean="0"/>
              <a:t>(kmitavý pohyb je kolmý na směr šíření)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rychlost </a:t>
            </a:r>
            <a:r>
              <a:rPr lang="cs-CZ" dirty="0">
                <a:solidFill>
                  <a:srgbClr val="FF0000"/>
                </a:solidFill>
              </a:rPr>
              <a:t>šíření </a:t>
            </a:r>
            <a:r>
              <a:rPr lang="cs-CZ" dirty="0"/>
              <a:t>zvuku závisí </a:t>
            </a:r>
            <a:r>
              <a:rPr lang="cs-CZ" dirty="0">
                <a:solidFill>
                  <a:srgbClr val="FF0000"/>
                </a:solidFill>
              </a:rPr>
              <a:t>na </a:t>
            </a:r>
            <a:r>
              <a:rPr lang="cs-CZ" dirty="0" smtClean="0">
                <a:solidFill>
                  <a:srgbClr val="FF0000"/>
                </a:solidFill>
              </a:rPr>
              <a:t>látce a její na teplotě</a:t>
            </a:r>
          </a:p>
          <a:p>
            <a:r>
              <a:rPr lang="cs-CZ" dirty="0" smtClean="0"/>
              <a:t>rozlišujeme </a:t>
            </a:r>
            <a:r>
              <a:rPr lang="cs-CZ" dirty="0" smtClean="0">
                <a:solidFill>
                  <a:srgbClr val="FF0000"/>
                </a:solidFill>
              </a:rPr>
              <a:t>zvukové vodiče </a:t>
            </a:r>
            <a:r>
              <a:rPr lang="cs-CZ" dirty="0" smtClean="0"/>
              <a:t>(dobré jsou pružné a pevné látky) a </a:t>
            </a:r>
            <a:r>
              <a:rPr lang="cs-CZ" dirty="0" smtClean="0">
                <a:solidFill>
                  <a:srgbClr val="FF0000"/>
                </a:solidFill>
              </a:rPr>
              <a:t>zvukové izolanty </a:t>
            </a:r>
            <a:r>
              <a:rPr lang="cs-CZ" dirty="0" smtClean="0"/>
              <a:t>(látky pórovité, plastické)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93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šíření zvuku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100" dirty="0" smtClean="0">
                    <a:solidFill>
                      <a:srgbClr val="FF0000"/>
                    </a:solidFill>
                  </a:rPr>
                  <a:t>rychlost </a:t>
                </a:r>
                <a:r>
                  <a:rPr lang="cs-CZ" sz="2100" dirty="0">
                    <a:solidFill>
                      <a:srgbClr val="FF0000"/>
                    </a:solidFill>
                  </a:rPr>
                  <a:t>světla </a:t>
                </a:r>
                <a:r>
                  <a:rPr lang="cs-CZ" sz="2100" dirty="0" smtClean="0"/>
                  <a:t>- 300 </a:t>
                </a:r>
                <a:r>
                  <a:rPr lang="cs-CZ" sz="2100" dirty="0"/>
                  <a:t>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 b="0" i="0" smtClean="0">
                            <a:latin typeface="Cambria Math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100" dirty="0"/>
                  <a:t>, </a:t>
                </a:r>
                <a:r>
                  <a:rPr lang="cs-CZ" sz="2100" dirty="0" smtClean="0"/>
                  <a:t>tedy 300 </a:t>
                </a:r>
                <a:r>
                  <a:rPr lang="cs-CZ" sz="2100" dirty="0"/>
                  <a:t>000 000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 smtClean="0"/>
              </a:p>
              <a:p>
                <a:r>
                  <a:rPr lang="cs-CZ" sz="2100" dirty="0">
                    <a:solidFill>
                      <a:srgbClr val="FF0000"/>
                    </a:solidFill>
                  </a:rPr>
                  <a:t>r</a:t>
                </a:r>
                <a:r>
                  <a:rPr lang="cs-CZ" sz="2100" dirty="0" smtClean="0">
                    <a:solidFill>
                      <a:srgbClr val="FF0000"/>
                    </a:solidFill>
                  </a:rPr>
                  <a:t>ychlost zvuku ve vzduchu při teplotě  20°C </a:t>
                </a:r>
                <a:r>
                  <a:rPr lang="cs-CZ" sz="2100" dirty="0" smtClean="0"/>
                  <a:t>- 340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/>
              </a:p>
              <a:p>
                <a:r>
                  <a:rPr lang="cs-CZ" sz="2100" dirty="0" smtClean="0"/>
                  <a:t>při </a:t>
                </a:r>
                <a:r>
                  <a:rPr lang="cs-CZ" sz="2100" dirty="0"/>
                  <a:t>bouřce </a:t>
                </a:r>
                <a:r>
                  <a:rPr lang="cs-CZ" sz="2100" dirty="0" smtClean="0"/>
                  <a:t>tedy vidíme </a:t>
                </a:r>
                <a:r>
                  <a:rPr lang="cs-CZ" sz="2100" dirty="0">
                    <a:solidFill>
                      <a:srgbClr val="FF0000"/>
                    </a:solidFill>
                  </a:rPr>
                  <a:t>nejprve blesk</a:t>
                </a:r>
                <a:r>
                  <a:rPr lang="cs-CZ" sz="2100" dirty="0"/>
                  <a:t>, </a:t>
                </a:r>
                <a:r>
                  <a:rPr lang="cs-CZ" sz="2100" dirty="0">
                    <a:solidFill>
                      <a:srgbClr val="FF0000"/>
                    </a:solidFill>
                  </a:rPr>
                  <a:t>potom </a:t>
                </a:r>
                <a:r>
                  <a:rPr lang="cs-CZ" sz="2100" dirty="0"/>
                  <a:t>slyšíme </a:t>
                </a:r>
                <a:r>
                  <a:rPr lang="cs-CZ" sz="2100" dirty="0" smtClean="0">
                    <a:solidFill>
                      <a:srgbClr val="FF0000"/>
                    </a:solidFill>
                  </a:rPr>
                  <a:t>hrom</a:t>
                </a:r>
                <a:r>
                  <a:rPr lang="cs-CZ" sz="2100" dirty="0" smtClean="0"/>
                  <a:t>, podle </a:t>
                </a:r>
                <a:r>
                  <a:rPr lang="cs-CZ" sz="2100" dirty="0"/>
                  <a:t>zpoždění </a:t>
                </a:r>
                <a:r>
                  <a:rPr lang="cs-CZ" sz="2100" dirty="0" smtClean="0"/>
                  <a:t>můžeme určit </a:t>
                </a:r>
                <a:r>
                  <a:rPr lang="cs-CZ" sz="2100" dirty="0"/>
                  <a:t>vzdálenost </a:t>
                </a:r>
                <a:r>
                  <a:rPr lang="cs-CZ" sz="2100" dirty="0" smtClean="0"/>
                  <a:t>bouřky (3 </a:t>
                </a:r>
                <a:r>
                  <a:rPr lang="cs-CZ" sz="2100" dirty="0"/>
                  <a:t>s přibližně 1 km</a:t>
                </a:r>
                <a:r>
                  <a:rPr lang="cs-CZ" sz="2100" dirty="0" smtClean="0"/>
                  <a:t>)</a:t>
                </a:r>
              </a:p>
              <a:p>
                <a:r>
                  <a:rPr lang="cs-CZ" sz="2100" dirty="0"/>
                  <a:t>r</a:t>
                </a:r>
                <a:r>
                  <a:rPr lang="cs-CZ" sz="2100" dirty="0" smtClean="0"/>
                  <a:t>ychlosti zvuku v některých látkách:</a:t>
                </a:r>
                <a:endParaRPr lang="cs-CZ" sz="2100" dirty="0"/>
              </a:p>
              <a:p>
                <a:pPr marL="0" indent="0">
                  <a:buNone/>
                </a:pPr>
                <a:r>
                  <a:rPr lang="cs-CZ" sz="2100" dirty="0" smtClean="0"/>
                  <a:t>	ve vzduchu </a:t>
                </a:r>
                <a:r>
                  <a:rPr lang="cs-CZ" sz="2100" dirty="0"/>
                  <a:t>při teplotě </a:t>
                </a:r>
                <a:r>
                  <a:rPr lang="cs-CZ" sz="2100" dirty="0" smtClean="0"/>
                  <a:t>0°C	332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/>
              </a:p>
              <a:p>
                <a:pPr marL="0" indent="0">
                  <a:buNone/>
                </a:pPr>
                <a:r>
                  <a:rPr lang="cs-CZ" sz="2100" dirty="0" smtClean="0"/>
                  <a:t>	ve </a:t>
                </a:r>
                <a:r>
                  <a:rPr lang="cs-CZ" sz="2100" dirty="0"/>
                  <a:t>vzduchu při teplotě </a:t>
                </a:r>
                <a:r>
                  <a:rPr lang="cs-CZ" sz="2100" dirty="0" smtClean="0"/>
                  <a:t>20°C	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/>
              </a:p>
              <a:p>
                <a:pPr marL="0" indent="0">
                  <a:buNone/>
                </a:pPr>
                <a:r>
                  <a:rPr lang="cs-CZ" sz="2100" dirty="0" smtClean="0"/>
                  <a:t>	ve </a:t>
                </a:r>
                <a:r>
                  <a:rPr lang="cs-CZ" sz="2100" dirty="0"/>
                  <a:t>vodě při teplotě </a:t>
                </a:r>
                <a:r>
                  <a:rPr lang="cs-CZ" sz="2100" dirty="0" smtClean="0"/>
                  <a:t>20°C		1460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/>
              </a:p>
              <a:p>
                <a:pPr marL="0" indent="0">
                  <a:buNone/>
                </a:pPr>
                <a:r>
                  <a:rPr lang="cs-CZ" sz="2100" dirty="0" smtClean="0"/>
                  <a:t>	v </a:t>
                </a:r>
                <a:r>
                  <a:rPr lang="cs-CZ" sz="2100" dirty="0"/>
                  <a:t>oceli při teplotě </a:t>
                </a:r>
                <a:r>
                  <a:rPr lang="cs-CZ" sz="2100" dirty="0" smtClean="0"/>
                  <a:t>20°C		5000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1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1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cs-CZ" sz="2100" dirty="0" smtClean="0"/>
              </a:p>
              <a:p>
                <a:r>
                  <a:rPr lang="cs-CZ" sz="2100" dirty="0" smtClean="0"/>
                  <a:t>v pevných látkách jsou částice blíže u sebe – zvuk se v nich šíří nejrychleji, v látkách s vyšší teplotou se šíří rychleji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67" b="-113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37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šíření zvuku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400" dirty="0"/>
                  <a:t>Úloha č. 1: </a:t>
                </a:r>
              </a:p>
              <a:p>
                <a:pPr marL="0" indent="0" algn="just">
                  <a:buNone/>
                </a:pPr>
                <a:r>
                  <a:rPr lang="cs-CZ" sz="2400" dirty="0"/>
                  <a:t>Jak daleko je bouřka od pozorovatele, jestliže slyšel hřmění 20 s poté, kdy pozoroval blesk (rychlost zvuku </a:t>
                </a:r>
                <a:r>
                  <a:rPr lang="cs-CZ" sz="2400" dirty="0" smtClean="0"/>
                  <a:t>uvažujte </a:t>
                </a:r>
                <a:r>
                  <a:rPr lang="cs-CZ" sz="2400" dirty="0"/>
                  <a:t>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/>
                  <a:t>). Výpočet </a:t>
                </a:r>
                <a:r>
                  <a:rPr lang="cs-CZ" sz="2400" dirty="0" smtClean="0"/>
                  <a:t>porovnejte </a:t>
                </a:r>
                <a:r>
                  <a:rPr lang="cs-CZ" sz="2400" dirty="0"/>
                  <a:t>s odhadem.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 zvuku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dirty="0" smtClean="0"/>
                  <a:t>setká-li </a:t>
                </a:r>
                <a:r>
                  <a:rPr lang="cs-CZ" dirty="0"/>
                  <a:t>se zvuk s </a:t>
                </a:r>
                <a:r>
                  <a:rPr lang="cs-CZ" dirty="0" smtClean="0"/>
                  <a:t>překážkou: částečně </a:t>
                </a:r>
                <a:r>
                  <a:rPr lang="cs-CZ" dirty="0"/>
                  <a:t>ho překážka </a:t>
                </a:r>
                <a:r>
                  <a:rPr lang="cs-CZ" dirty="0" smtClean="0"/>
                  <a:t>pohltí, částečně </a:t>
                </a:r>
                <a:r>
                  <a:rPr lang="cs-CZ" dirty="0"/>
                  <a:t>se odrazí a šíří vzduchem zpět</a:t>
                </a:r>
              </a:p>
              <a:p>
                <a:r>
                  <a:rPr lang="cs-CZ" dirty="0"/>
                  <a:t>pokud je překážka malá, zvuk se šíří i za ni (ohyb</a:t>
                </a:r>
                <a:r>
                  <a:rPr lang="cs-CZ" dirty="0" smtClean="0"/>
                  <a:t>)</a:t>
                </a: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o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zvěna</a:t>
                </a:r>
                <a:r>
                  <a:rPr lang="cs-CZ" dirty="0" smtClean="0"/>
                  <a:t> (echo) - je </a:t>
                </a:r>
                <a:r>
                  <a:rPr lang="cs-CZ" dirty="0"/>
                  <a:t>způsobena odrazem zvuku na pevné </a:t>
                </a:r>
                <a:r>
                  <a:rPr lang="cs-CZ" dirty="0" smtClean="0"/>
                  <a:t>překážce (např. skála, panel)</a:t>
                </a:r>
                <a:endParaRPr lang="cs-CZ" dirty="0"/>
              </a:p>
              <a:p>
                <a:r>
                  <a:rPr lang="cs-CZ" dirty="0"/>
                  <a:t>ucho je schopno vnímat dva zvukové signály odděleně, jestliže mezi nimi uplyne doba min. 0,1 s</a:t>
                </a:r>
              </a:p>
              <a:p>
                <a:r>
                  <a:rPr lang="cs-CZ" dirty="0"/>
                  <a:t>chceme-li slyšet ozvěnu, musíme stát v dostatečné vzdálenosti od překážky (při rychlosti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dirty="0"/>
                  <a:t> a požadavku 0,1 s musí zvuk urazit minimálně 34 m, tzn. my musíme stát od překážky minimálně 17 m)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32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300" dirty="0"/>
              <a:t>při menších vzdálenostech slyšíme zvuk jako prodloužení původního zvuku, tzv. </a:t>
            </a:r>
            <a:r>
              <a:rPr lang="cs-CZ" sz="2300" dirty="0">
                <a:solidFill>
                  <a:srgbClr val="FF0000"/>
                </a:solidFill>
              </a:rPr>
              <a:t>dozvuk </a:t>
            </a:r>
          </a:p>
          <a:p>
            <a:r>
              <a:rPr lang="cs-CZ" sz="2300" dirty="0"/>
              <a:t>následuje-li dozvuk velmi rychle za původním zvukem, dodává to hlasu plnosti a zlepšuje poslech</a:t>
            </a:r>
          </a:p>
          <a:p>
            <a:r>
              <a:rPr lang="cs-CZ" sz="2300" dirty="0"/>
              <a:t>smíchá-li se ale dozvuk se zvukem následujícím, vnímáme to naopak nezřetelně (nádražní haly, stadiony, místní rozhlas)</a:t>
            </a:r>
          </a:p>
          <a:p>
            <a:r>
              <a:rPr lang="cs-CZ" sz="2300" dirty="0"/>
              <a:t>je nutné upravovat akustiku divadelních, koncertních, přednáškových sálů, aby dozvuk nepůsobil rušivě, ale aby naopak zlepšil </a:t>
            </a:r>
            <a:r>
              <a:rPr lang="cs-CZ" sz="2300" dirty="0" smtClean="0"/>
              <a:t>poslech</a:t>
            </a:r>
          </a:p>
          <a:p>
            <a:r>
              <a:rPr lang="cs-CZ" sz="2300" dirty="0"/>
              <a:t>v</a:t>
            </a:r>
            <a:r>
              <a:rPr lang="cs-CZ" sz="2300" dirty="0" smtClean="0"/>
              <a:t> nahrávacích studiích, rozhlasových místnostech – stěny obloženy látkami, které zvuk pohlcují</a:t>
            </a:r>
            <a:endParaRPr lang="cs-CZ" sz="2300" dirty="0"/>
          </a:p>
          <a:p>
            <a:r>
              <a:rPr lang="cs-CZ" sz="2300" dirty="0"/>
              <a:t>využití odrazu zvuku - tzv. </a:t>
            </a:r>
            <a:r>
              <a:rPr lang="cs-CZ" sz="2300" dirty="0">
                <a:solidFill>
                  <a:srgbClr val="FF0000"/>
                </a:solidFill>
              </a:rPr>
              <a:t>echolokace</a:t>
            </a:r>
            <a:r>
              <a:rPr lang="cs-CZ" sz="2300" dirty="0"/>
              <a:t> (u živočichů) nebo </a:t>
            </a:r>
            <a:r>
              <a:rPr lang="cs-CZ" sz="2300" dirty="0">
                <a:solidFill>
                  <a:srgbClr val="FF0000"/>
                </a:solidFill>
              </a:rPr>
              <a:t>sonar</a:t>
            </a:r>
            <a:r>
              <a:rPr lang="cs-CZ" sz="2300" dirty="0"/>
              <a:t> (u lodí</a:t>
            </a:r>
            <a:r>
              <a:rPr lang="cs-CZ" sz="2300" dirty="0" smtClean="0"/>
              <a:t>)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200769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 zvuku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400" dirty="0" smtClean="0"/>
                  <a:t>Úloha č. 2:</a:t>
                </a:r>
                <a:endParaRPr lang="cs-CZ" sz="2400" dirty="0"/>
              </a:p>
              <a:p>
                <a:pPr marL="0" indent="0" algn="just">
                  <a:buNone/>
                </a:pPr>
                <a:r>
                  <a:rPr lang="cs-CZ" sz="2400" dirty="0"/>
                  <a:t>Při měření hloubky moře byl z lodi vyslán zvukový signál. Jaká je hloubka moře, jestliže mezi vysláním signálu a jeho návratem uplynula doba 0,06 s? Rychlost zvuku ve vodě </a:t>
                </a:r>
                <a:r>
                  <a:rPr lang="cs-CZ" sz="2400" dirty="0" smtClean="0"/>
                  <a:t>uvažujte </a:t>
                </a:r>
                <a:r>
                  <a:rPr lang="cs-CZ" sz="2400" dirty="0"/>
                  <a:t>1500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0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Odraz zvuku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Úloha č. 3:</a:t>
                </a:r>
                <a:endParaRPr lang="cs-CZ" sz="2400" dirty="0"/>
              </a:p>
              <a:p>
                <a:pPr marL="0" indent="0" algn="just">
                  <a:buNone/>
                </a:pPr>
                <a:r>
                  <a:rPr lang="cs-CZ" sz="2400" dirty="0"/>
                  <a:t>V údolí s rovnoběžnými stěnami se ozval výstřel. Ozvěna vzniklá odrazem od jedné stěny byla zachycena za 2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s, ozvěna odražená od druhé stěny za </a:t>
                </a:r>
                <a:r>
                  <a:rPr lang="cs-CZ" sz="2400" dirty="0" smtClean="0"/>
                  <a:t>4 </a:t>
                </a:r>
                <a:r>
                  <a:rPr lang="cs-CZ" sz="2400" dirty="0"/>
                  <a:t>s. </a:t>
                </a:r>
                <a:r>
                  <a:rPr lang="cs-CZ" sz="2400" dirty="0" smtClean="0"/>
                  <a:t>Vypočítejte </a:t>
                </a:r>
                <a:r>
                  <a:rPr lang="cs-CZ" sz="2400" dirty="0"/>
                  <a:t>šířku </a:t>
                </a:r>
                <a:r>
                  <a:rPr lang="cs-CZ" sz="2400" dirty="0" smtClean="0"/>
                  <a:t>údolí, </a:t>
                </a:r>
                <a:r>
                  <a:rPr lang="cs-CZ" sz="2400" dirty="0"/>
                  <a:t>rychlost zvuku uvažujte 340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2400" dirty="0" smtClean="0"/>
                  <a:t>.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2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12595</TotalTime>
  <Words>1540</Words>
  <Application>Microsoft Office PowerPoint</Application>
  <PresentationFormat>Předvádění na obrazovce (4:3)</PresentationFormat>
  <Paragraphs>146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Zvukové jevy</vt:lpstr>
      <vt:lpstr>Vznik a šíření zvuku</vt:lpstr>
      <vt:lpstr>Vznik a šíření zvuku</vt:lpstr>
      <vt:lpstr>Rychlost šíření zvuku</vt:lpstr>
      <vt:lpstr>Rychlost šíření zvuku</vt:lpstr>
      <vt:lpstr>Odraz zvuku</vt:lpstr>
      <vt:lpstr>Odraz zvuku</vt:lpstr>
      <vt:lpstr>Odraz zvuku</vt:lpstr>
      <vt:lpstr>Odraz zvuku</vt:lpstr>
      <vt:lpstr>Tón a jeho výška</vt:lpstr>
      <vt:lpstr>Tón a jeho výška</vt:lpstr>
      <vt:lpstr>Barva zvuku</vt:lpstr>
      <vt:lpstr>Hlasitost zvuku</vt:lpstr>
      <vt:lpstr>Hluk a ochrana před ním</vt:lpstr>
      <vt:lpstr>Hudba</vt:lpstr>
      <vt:lpstr>Hudební nástroje</vt:lpstr>
      <vt:lpstr>Hudební nástroje</vt:lpstr>
      <vt:lpstr>Přenos zvuku</vt:lpstr>
      <vt:lpstr>Perioda, frekvence, vlnová délka</vt:lpstr>
      <vt:lpstr>Rychlost, frekvence a vlnová délka</vt:lpstr>
      <vt:lpstr>Rychlost, frekvence a vlnová délka</vt:lpstr>
      <vt:lpstr>Rychlost, frekvence a vlnová délka</vt:lpstr>
      <vt:lpstr>Rychlost, frekvence a vlnová délka</vt:lpstr>
      <vt:lpstr>Rychlost, frekvence a vlnová délka</vt:lpstr>
      <vt:lpstr>Rychlost, frekvence a vlnová délka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277</cp:revision>
  <dcterms:created xsi:type="dcterms:W3CDTF">2022-07-31T09:19:12Z</dcterms:created>
  <dcterms:modified xsi:type="dcterms:W3CDTF">2023-10-15T07:36:03Z</dcterms:modified>
</cp:coreProperties>
</file>