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30.04.2023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Vodiče a </a:t>
            </a:r>
            <a:r>
              <a:rPr lang="cs-CZ" smtClean="0"/>
              <a:t>nevodiče elektrického proudu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polovodičů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vodivost může být způsobena: zahřátím, osvětlením, příměsí</a:t>
            </a:r>
          </a:p>
          <a:p>
            <a:r>
              <a:rPr lang="cs-CZ" dirty="0"/>
              <a:t>p</a:t>
            </a:r>
            <a:r>
              <a:rPr lang="cs-CZ" dirty="0" smtClean="0"/>
              <a:t>olovodičová součástka reagující na změnu teploty – </a:t>
            </a:r>
            <a:r>
              <a:rPr lang="cs-CZ" dirty="0" smtClean="0">
                <a:solidFill>
                  <a:srgbClr val="FF0000"/>
                </a:solidFill>
              </a:rPr>
              <a:t>termistor</a:t>
            </a:r>
            <a:r>
              <a:rPr lang="cs-CZ" dirty="0" smtClean="0"/>
              <a:t> (např. pro regulaci vytápění)</a:t>
            </a:r>
          </a:p>
          <a:p>
            <a:r>
              <a:rPr lang="cs-CZ" dirty="0"/>
              <a:t>p</a:t>
            </a:r>
            <a:r>
              <a:rPr lang="cs-CZ" dirty="0" smtClean="0"/>
              <a:t>olovodičová součástka reagující na změnu osvětlení – </a:t>
            </a:r>
            <a:r>
              <a:rPr lang="cs-CZ" dirty="0" smtClean="0">
                <a:solidFill>
                  <a:srgbClr val="FF0000"/>
                </a:solidFill>
              </a:rPr>
              <a:t>fotorezistor</a:t>
            </a:r>
            <a:r>
              <a:rPr lang="cs-CZ" dirty="0" smtClean="0"/>
              <a:t> (např. otevírání dveří)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399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Příměsové polovodiče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Polovodič typu N</a:t>
            </a:r>
          </a:p>
          <a:p>
            <a:r>
              <a:rPr lang="cs-CZ" dirty="0" smtClean="0"/>
              <a:t>základem je prvek ze čtvrté skupiny (např. křemík, ke kterému je přidána </a:t>
            </a:r>
            <a:r>
              <a:rPr lang="cs-CZ" dirty="0" smtClean="0">
                <a:solidFill>
                  <a:srgbClr val="FF0000"/>
                </a:solidFill>
              </a:rPr>
              <a:t>příměs – prvek z páté skupiny</a:t>
            </a:r>
            <a:r>
              <a:rPr lang="cs-CZ" dirty="0" smtClean="0"/>
              <a:t> (např. arsen)</a:t>
            </a:r>
          </a:p>
          <a:p>
            <a:r>
              <a:rPr lang="cs-CZ" dirty="0"/>
              <a:t>č</a:t>
            </a:r>
            <a:r>
              <a:rPr lang="cs-CZ" dirty="0" smtClean="0"/>
              <a:t>tyři elektrony se podílejí na vazbě, pátý se může volně pohybovat</a:t>
            </a:r>
          </a:p>
          <a:p>
            <a:r>
              <a:rPr lang="cs-CZ" dirty="0"/>
              <a:t>v</a:t>
            </a:r>
            <a:r>
              <a:rPr lang="cs-CZ" dirty="0" smtClean="0"/>
              <a:t>odivost je způsobena </a:t>
            </a:r>
            <a:r>
              <a:rPr lang="cs-CZ" dirty="0" smtClean="0">
                <a:solidFill>
                  <a:srgbClr val="FF0000"/>
                </a:solidFill>
              </a:rPr>
              <a:t>přebytečnými elektrony</a:t>
            </a:r>
            <a:r>
              <a:rPr lang="cs-CZ" dirty="0" smtClean="0"/>
              <a:t>, proto se tento polovodič označuje jako </a:t>
            </a:r>
            <a:r>
              <a:rPr lang="cs-CZ" dirty="0" smtClean="0">
                <a:solidFill>
                  <a:srgbClr val="FF0000"/>
                </a:solidFill>
              </a:rPr>
              <a:t>negativní N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Příměsové polovodiče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Polovodič typu </a:t>
            </a:r>
            <a:r>
              <a:rPr lang="cs-CZ" dirty="0" smtClean="0">
                <a:solidFill>
                  <a:srgbClr val="FF0000"/>
                </a:solidFill>
              </a:rPr>
              <a:t>P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základem je prvek ze čtvrté skupiny (např. křemík, </a:t>
            </a:r>
            <a:r>
              <a:rPr lang="cs-CZ" dirty="0" smtClean="0"/>
              <a:t>ke kterému </a:t>
            </a:r>
            <a:r>
              <a:rPr lang="cs-CZ" dirty="0"/>
              <a:t>je </a:t>
            </a:r>
            <a:r>
              <a:rPr lang="cs-CZ" dirty="0" smtClean="0"/>
              <a:t>přidána </a:t>
            </a:r>
            <a:r>
              <a:rPr lang="cs-CZ" dirty="0">
                <a:solidFill>
                  <a:srgbClr val="FF0000"/>
                </a:solidFill>
              </a:rPr>
              <a:t>příměs – prvek </a:t>
            </a:r>
            <a:r>
              <a:rPr lang="cs-CZ" dirty="0" smtClean="0">
                <a:solidFill>
                  <a:srgbClr val="FF0000"/>
                </a:solidFill>
              </a:rPr>
              <a:t>ze třetí </a:t>
            </a:r>
            <a:r>
              <a:rPr lang="cs-CZ" dirty="0">
                <a:solidFill>
                  <a:srgbClr val="FF0000"/>
                </a:solidFill>
              </a:rPr>
              <a:t>skupiny</a:t>
            </a:r>
            <a:r>
              <a:rPr lang="cs-CZ" dirty="0"/>
              <a:t> (např. </a:t>
            </a:r>
            <a:r>
              <a:rPr lang="cs-CZ" dirty="0" smtClean="0"/>
              <a:t>indium)</a:t>
            </a:r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e vazbě s křemíkem jeden elektron chybí – je zde tzv. </a:t>
            </a:r>
            <a:r>
              <a:rPr lang="cs-CZ" dirty="0" smtClean="0">
                <a:solidFill>
                  <a:srgbClr val="FF0000"/>
                </a:solidFill>
              </a:rPr>
              <a:t>díra</a:t>
            </a:r>
            <a:r>
              <a:rPr lang="cs-CZ" dirty="0" smtClean="0"/>
              <a:t>, kterou zaplní sousední elektron (díry se chovají jako kladně nabité částice)</a:t>
            </a:r>
            <a:endParaRPr lang="cs-CZ" dirty="0"/>
          </a:p>
          <a:p>
            <a:r>
              <a:rPr lang="cs-CZ" dirty="0"/>
              <a:t>vodivost je způsobena </a:t>
            </a:r>
            <a:r>
              <a:rPr lang="cs-CZ" dirty="0" smtClean="0">
                <a:solidFill>
                  <a:srgbClr val="FF0000"/>
                </a:solidFill>
              </a:rPr>
              <a:t>přemisťováním děr</a:t>
            </a:r>
            <a:r>
              <a:rPr lang="cs-CZ" dirty="0" smtClean="0"/>
              <a:t>, </a:t>
            </a:r>
            <a:r>
              <a:rPr lang="cs-CZ" dirty="0"/>
              <a:t>proto se </a:t>
            </a:r>
            <a:r>
              <a:rPr lang="cs-CZ" dirty="0" smtClean="0"/>
              <a:t>tento polovodič </a:t>
            </a:r>
            <a:r>
              <a:rPr lang="cs-CZ" dirty="0"/>
              <a:t>označuje jako </a:t>
            </a:r>
            <a:r>
              <a:rPr lang="cs-CZ" dirty="0" smtClean="0">
                <a:solidFill>
                  <a:srgbClr val="FF0000"/>
                </a:solidFill>
              </a:rPr>
              <a:t>pozitivní P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897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polovodičové součástky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tvořené polovodiči obou typů</a:t>
            </a:r>
            <a:r>
              <a:rPr lang="cs-CZ" dirty="0" smtClean="0"/>
              <a:t> – tedy P i N (PN, NPN, PNP,…)</a:t>
            </a:r>
          </a:p>
          <a:p>
            <a:r>
              <a:rPr lang="cs-CZ" dirty="0" smtClean="0"/>
              <a:t>u těch součástek záleží na jejich zapojení do obvodu – </a:t>
            </a:r>
            <a:r>
              <a:rPr lang="cs-CZ" dirty="0" smtClean="0">
                <a:solidFill>
                  <a:srgbClr val="FF0000"/>
                </a:solidFill>
              </a:rPr>
              <a:t>propustný směr </a:t>
            </a:r>
            <a:r>
              <a:rPr lang="cs-CZ" dirty="0" smtClean="0"/>
              <a:t>(oblast P připojena ke kladnému pólu zdroje)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 </a:t>
            </a:r>
            <a:r>
              <a:rPr lang="cs-CZ" dirty="0" smtClean="0">
                <a:solidFill>
                  <a:srgbClr val="FF0000"/>
                </a:solidFill>
              </a:rPr>
              <a:t>závěrný směr </a:t>
            </a:r>
            <a:r>
              <a:rPr lang="cs-CZ" dirty="0" smtClean="0"/>
              <a:t>(oblast P připojena k zápornému pólu zdroje)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polovodičová dioda </a:t>
            </a:r>
            <a:r>
              <a:rPr lang="cs-CZ" dirty="0" smtClean="0"/>
              <a:t>(používá se např. k usměrnění střídavého proudu)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LED dioda </a:t>
            </a:r>
            <a:r>
              <a:rPr lang="cs-CZ" dirty="0" smtClean="0"/>
              <a:t>(např. osvětlení, kontrolky)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fotodioda</a:t>
            </a:r>
            <a:r>
              <a:rPr lang="cs-CZ" dirty="0" smtClean="0"/>
              <a:t> (může se stát zdrojem elektrické energie – např. </a:t>
            </a:r>
            <a:r>
              <a:rPr lang="cs-CZ" dirty="0" err="1" smtClean="0"/>
              <a:t>fotovoltaické</a:t>
            </a:r>
            <a:r>
              <a:rPr lang="cs-CZ" dirty="0" smtClean="0"/>
              <a:t> panely)</a:t>
            </a:r>
          </a:p>
          <a:p>
            <a:r>
              <a:rPr lang="cs-CZ" dirty="0"/>
              <a:t>d</a:t>
            </a:r>
            <a:r>
              <a:rPr lang="cs-CZ" dirty="0" smtClean="0"/>
              <a:t>ále tranzistory, </a:t>
            </a:r>
            <a:r>
              <a:rPr lang="cs-CZ" dirty="0"/>
              <a:t>i</a:t>
            </a:r>
            <a:r>
              <a:rPr lang="cs-CZ" dirty="0" smtClean="0"/>
              <a:t>ntegrované obvody, mikročipy,…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8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pevných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vodiče</a:t>
            </a:r>
            <a:r>
              <a:rPr lang="cs-CZ" dirty="0" smtClean="0"/>
              <a:t> elektrického proudu </a:t>
            </a:r>
            <a:r>
              <a:rPr lang="cs-CZ" dirty="0" smtClean="0">
                <a:solidFill>
                  <a:srgbClr val="FF0000"/>
                </a:solidFill>
              </a:rPr>
              <a:t>mají volné elektrony</a:t>
            </a:r>
            <a:r>
              <a:rPr lang="cs-CZ" dirty="0" smtClean="0"/>
              <a:t> – usměrněný pohyb těchto elektronů v elektrickém poli se projevuje jako elektrický proud – např. </a:t>
            </a:r>
            <a:r>
              <a:rPr lang="cs-CZ" dirty="0" smtClean="0">
                <a:solidFill>
                  <a:srgbClr val="FF0000"/>
                </a:solidFill>
              </a:rPr>
              <a:t>kovy, tuha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nevodiče (izolanty) </a:t>
            </a:r>
            <a:r>
              <a:rPr lang="cs-CZ" dirty="0" smtClean="0"/>
              <a:t>– nemají téměř žádné </a:t>
            </a:r>
            <a:r>
              <a:rPr lang="cs-CZ" dirty="0" smtClean="0">
                <a:solidFill>
                  <a:srgbClr val="FF0000"/>
                </a:solidFill>
              </a:rPr>
              <a:t>volné elektrony</a:t>
            </a:r>
            <a:r>
              <a:rPr lang="cs-CZ" dirty="0" smtClean="0"/>
              <a:t> – např</a:t>
            </a:r>
            <a:r>
              <a:rPr lang="cs-CZ" dirty="0"/>
              <a:t>. </a:t>
            </a:r>
            <a:r>
              <a:rPr lang="cs-CZ" dirty="0">
                <a:solidFill>
                  <a:srgbClr val="FF0000"/>
                </a:solidFill>
              </a:rPr>
              <a:t>plasty, porcelán, </a:t>
            </a:r>
            <a:r>
              <a:rPr lang="cs-CZ" dirty="0" smtClean="0">
                <a:solidFill>
                  <a:srgbClr val="FF0000"/>
                </a:solidFill>
              </a:rPr>
              <a:t>sklo, suché </a:t>
            </a:r>
            <a:r>
              <a:rPr lang="cs-CZ" dirty="0">
                <a:solidFill>
                  <a:srgbClr val="FF0000"/>
                </a:solidFill>
              </a:rPr>
              <a:t>dřevo, textil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12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kapalin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lektrolyt </a:t>
            </a:r>
            <a:r>
              <a:rPr lang="cs-CZ" dirty="0" smtClean="0"/>
              <a:t>– kapalina, ve které může procházet elektrický proud (nejčastěji vodné roztoky solí, kyselin a </a:t>
            </a:r>
            <a:r>
              <a:rPr lang="cs-CZ" dirty="0" smtClean="0"/>
              <a:t>zásad </a:t>
            </a:r>
            <a:r>
              <a:rPr lang="cs-CZ" dirty="0" smtClean="0"/>
              <a:t>– např. </a:t>
            </a:r>
            <a:r>
              <a:rPr lang="cs-CZ" dirty="0" smtClean="0"/>
              <a:t>roztok </a:t>
            </a:r>
            <a:r>
              <a:rPr lang="cs-CZ" dirty="0" err="1" smtClean="0"/>
              <a:t>NaCl</a:t>
            </a:r>
            <a:r>
              <a:rPr lang="cs-CZ" dirty="0" smtClean="0"/>
              <a:t>, </a:t>
            </a:r>
            <a:r>
              <a:rPr lang="cs-CZ" dirty="0" smtClean="0"/>
              <a:t>CuSO</a:t>
            </a:r>
            <a:r>
              <a:rPr lang="cs-CZ" baseline="-25000" dirty="0" smtClean="0"/>
              <a:t>4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/>
              <a:t>m</a:t>
            </a:r>
            <a:r>
              <a:rPr lang="cs-CZ" dirty="0" smtClean="0"/>
              <a:t>usí obsahovat </a:t>
            </a:r>
            <a:r>
              <a:rPr lang="cs-CZ" dirty="0" smtClean="0">
                <a:solidFill>
                  <a:srgbClr val="FF0000"/>
                </a:solidFill>
              </a:rPr>
              <a:t>dostatečný počet volných iontů</a:t>
            </a:r>
            <a:r>
              <a:rPr lang="cs-CZ" dirty="0" smtClean="0"/>
              <a:t> (kationtů a aniontů)</a:t>
            </a:r>
          </a:p>
          <a:p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lektrický proud </a:t>
            </a:r>
            <a:r>
              <a:rPr lang="cs-CZ" dirty="0" smtClean="0"/>
              <a:t>v kapalinách je </a:t>
            </a:r>
            <a:r>
              <a:rPr lang="cs-CZ" dirty="0" smtClean="0">
                <a:solidFill>
                  <a:srgbClr val="FF0000"/>
                </a:solidFill>
              </a:rPr>
              <a:t>usměrněný tok volných iontů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9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kapalin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rozpouštění látek obsahujících v krystalech ionty dochází k jejich uvolňování – </a:t>
            </a:r>
            <a:r>
              <a:rPr lang="cs-CZ" dirty="0">
                <a:solidFill>
                  <a:srgbClr val="FF0000"/>
                </a:solidFill>
              </a:rPr>
              <a:t>elektrolytická disociace</a:t>
            </a:r>
          </a:p>
          <a:p>
            <a:r>
              <a:rPr lang="cs-CZ" dirty="0"/>
              <a:t>n</a:t>
            </a:r>
            <a:r>
              <a:rPr lang="cs-CZ" dirty="0" smtClean="0"/>
              <a:t>apř. při rozpouštění krystalu kuchyňské soli jsou kladné ionty sodíku přitahovány k záporné elektrodě a záporné ionty chlóru ke kladné elektrodě</a:t>
            </a:r>
          </a:p>
          <a:p>
            <a:r>
              <a:rPr lang="cs-CZ" dirty="0"/>
              <a:t>t</a:t>
            </a:r>
            <a:r>
              <a:rPr lang="cs-CZ" dirty="0" smtClean="0"/>
              <a:t>oho lze využít např. u pokovování předmětů (např. železný hřebík zapojíme do </a:t>
            </a:r>
            <a:r>
              <a:rPr lang="cs-CZ" dirty="0" smtClean="0"/>
              <a:t>roztoku skalice </a:t>
            </a:r>
            <a:r>
              <a:rPr lang="cs-CZ" dirty="0" smtClean="0"/>
              <a:t>modré jako zápornou elektrodu)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1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kapalin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chemicky čistá voda (destilovaná) elektrický proud nevede, naproti tomu </a:t>
            </a:r>
            <a:r>
              <a:rPr lang="cs-CZ" dirty="0">
                <a:solidFill>
                  <a:srgbClr val="FF0000"/>
                </a:solidFill>
              </a:rPr>
              <a:t>voda z vodovodu nebo studně je dobrý vodič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dirty="0"/>
              <a:t>j</a:t>
            </a:r>
            <a:r>
              <a:rPr lang="cs-CZ" dirty="0" smtClean="0"/>
              <a:t>e proto nutné dávat pozor při manipulaci s elektrickými zařízeními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elektrická zařízení nelze hasit vodou </a:t>
            </a:r>
            <a:r>
              <a:rPr lang="cs-CZ" dirty="0" smtClean="0"/>
              <a:t>– používají se práškové hasicí </a:t>
            </a:r>
            <a:r>
              <a:rPr lang="cs-CZ" dirty="0" smtClean="0"/>
              <a:t>přístroje</a:t>
            </a:r>
          </a:p>
          <a:p>
            <a:r>
              <a:rPr lang="cs-CZ" dirty="0"/>
              <a:t>v</a:t>
            </a:r>
            <a:r>
              <a:rPr lang="cs-CZ" dirty="0" smtClean="0"/>
              <a:t>lhké vrstvy zemského povrchu jsou také vodivé, stejně tak izolanty s vlhkým povrchem jsou vodivé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3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kapalin – pro zajímavost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Jaroslav Heyrovský</a:t>
            </a:r>
          </a:p>
          <a:p>
            <a:r>
              <a:rPr lang="cs-CZ" dirty="0" smtClean="0"/>
              <a:t>český fyzik a chemik</a:t>
            </a:r>
          </a:p>
          <a:p>
            <a:r>
              <a:rPr lang="cs-CZ" dirty="0" smtClean="0"/>
              <a:t>v roce 1959 dostal </a:t>
            </a:r>
            <a:r>
              <a:rPr lang="cs-CZ" dirty="0" smtClean="0">
                <a:solidFill>
                  <a:srgbClr val="FF0000"/>
                </a:solidFill>
              </a:rPr>
              <a:t>Nobelovu cenu za chemii </a:t>
            </a:r>
            <a:r>
              <a:rPr lang="cs-CZ" dirty="0" smtClean="0"/>
              <a:t>(to byl jmenován po osmnácté)</a:t>
            </a:r>
          </a:p>
          <a:p>
            <a:r>
              <a:rPr lang="cs-CZ" dirty="0"/>
              <a:t>v</a:t>
            </a:r>
            <a:r>
              <a:rPr lang="cs-CZ" dirty="0" smtClean="0"/>
              <a:t> roce 1922 objevil </a:t>
            </a:r>
            <a:r>
              <a:rPr lang="cs-CZ" dirty="0" smtClean="0">
                <a:solidFill>
                  <a:srgbClr val="FF0000"/>
                </a:solidFill>
              </a:rPr>
              <a:t>polarografii</a:t>
            </a:r>
            <a:r>
              <a:rPr lang="cs-CZ" dirty="0" smtClean="0"/>
              <a:t> – díky poznatkům o vodivosti kapalin a elektrolýze roztoků dokázal určit složení roztoků, které se využívá při chemické analýze (měřil elektrický proud mezi rtuťovou kapkou a roztokem – rtuť použil jako elektrodu)</a:t>
            </a:r>
          </a:p>
          <a:p>
            <a:r>
              <a:rPr lang="cs-CZ" dirty="0"/>
              <a:t>n</a:t>
            </a:r>
            <a:r>
              <a:rPr lang="cs-CZ" dirty="0" smtClean="0"/>
              <a:t>ásledně zkonstruoval s Japoncem </a:t>
            </a:r>
            <a:r>
              <a:rPr lang="cs-CZ" dirty="0" err="1" smtClean="0"/>
              <a:t>Masuro</a:t>
            </a:r>
            <a:r>
              <a:rPr lang="cs-CZ" dirty="0" smtClean="0"/>
              <a:t> </a:t>
            </a:r>
            <a:r>
              <a:rPr lang="cs-CZ" dirty="0" err="1" smtClean="0"/>
              <a:t>Šikatou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polarograf</a:t>
            </a:r>
            <a:r>
              <a:rPr lang="cs-CZ" dirty="0" smtClean="0"/>
              <a:t> – přístroj, který naměřené hodnoty zaznamenával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32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plynů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s</a:t>
            </a:r>
            <a:r>
              <a:rPr lang="cs-CZ" dirty="0" smtClean="0">
                <a:solidFill>
                  <a:srgbClr val="FF0000"/>
                </a:solidFill>
              </a:rPr>
              <a:t>uchý vzduch </a:t>
            </a:r>
            <a:r>
              <a:rPr lang="cs-CZ" dirty="0"/>
              <a:t>je za běžných podmínek (normálního tlaku a pokojové teploty) </a:t>
            </a:r>
            <a:r>
              <a:rPr lang="cs-CZ" dirty="0" smtClean="0">
                <a:solidFill>
                  <a:srgbClr val="FF0000"/>
                </a:solidFill>
              </a:rPr>
              <a:t>izolant</a:t>
            </a:r>
            <a:r>
              <a:rPr lang="cs-CZ" dirty="0" smtClean="0"/>
              <a:t> – obsahuje pouze malé množství elektricky nabitých částic – iontů a elektronů</a:t>
            </a:r>
          </a:p>
          <a:p>
            <a:r>
              <a:rPr lang="cs-CZ" dirty="0"/>
              <a:t>d</a:t>
            </a:r>
            <a:r>
              <a:rPr lang="cs-CZ" dirty="0" smtClean="0"/>
              <a:t>ojde-li k jeho </a:t>
            </a:r>
            <a:r>
              <a:rPr lang="cs-CZ" dirty="0" smtClean="0">
                <a:solidFill>
                  <a:srgbClr val="FF0000"/>
                </a:solidFill>
              </a:rPr>
              <a:t>ionizaci </a:t>
            </a:r>
            <a:r>
              <a:rPr lang="cs-CZ" dirty="0" smtClean="0"/>
              <a:t>(částice vzduchu se rozpadnou ionty  a volné elektrony), </a:t>
            </a:r>
            <a:r>
              <a:rPr lang="cs-CZ" dirty="0" smtClean="0">
                <a:solidFill>
                  <a:srgbClr val="FF0000"/>
                </a:solidFill>
              </a:rPr>
              <a:t>stává se vodivým</a:t>
            </a:r>
            <a:endParaRPr lang="cs-CZ" dirty="0"/>
          </a:p>
          <a:p>
            <a:r>
              <a:rPr lang="cs-CZ" dirty="0"/>
              <a:t>i</a:t>
            </a:r>
            <a:r>
              <a:rPr lang="cs-CZ" dirty="0" smtClean="0"/>
              <a:t>onizace může nastat zahřátím, silným elektrickým polem, ale také např. rentgenovým nebo ultrafialovým zářením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elektrický </a:t>
            </a:r>
            <a:r>
              <a:rPr lang="cs-CZ" dirty="0">
                <a:solidFill>
                  <a:srgbClr val="FF0000"/>
                </a:solidFill>
              </a:rPr>
              <a:t>proud </a:t>
            </a:r>
            <a:r>
              <a:rPr lang="cs-CZ" dirty="0"/>
              <a:t>v plynech je tvořen </a:t>
            </a:r>
            <a:r>
              <a:rPr lang="cs-CZ" dirty="0">
                <a:solidFill>
                  <a:srgbClr val="FF0000"/>
                </a:solidFill>
              </a:rPr>
              <a:t>usměrněným pohybem volných iontů a </a:t>
            </a:r>
            <a:r>
              <a:rPr lang="cs-CZ" dirty="0" smtClean="0">
                <a:solidFill>
                  <a:srgbClr val="FF0000"/>
                </a:solidFill>
              </a:rPr>
              <a:t>elektronů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plynů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příklady vedení elektrického proudu ve vzduchu nebo v plynech:</a:t>
            </a:r>
          </a:p>
          <a:p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lektrický jiskrový výboj </a:t>
            </a:r>
            <a:r>
              <a:rPr lang="cs-CZ" dirty="0" smtClean="0"/>
              <a:t>(Van de </a:t>
            </a:r>
            <a:r>
              <a:rPr lang="cs-CZ" dirty="0" err="1" smtClean="0"/>
              <a:t>Graaffův</a:t>
            </a:r>
            <a:r>
              <a:rPr lang="cs-CZ" dirty="0" smtClean="0"/>
              <a:t> generátor, blesk)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elektrický </a:t>
            </a:r>
            <a:r>
              <a:rPr lang="cs-CZ" dirty="0" smtClean="0">
                <a:solidFill>
                  <a:srgbClr val="FF0000"/>
                </a:solidFill>
              </a:rPr>
              <a:t>oblouk </a:t>
            </a:r>
            <a:r>
              <a:rPr lang="cs-CZ" dirty="0" smtClean="0"/>
              <a:t>(oblouková lampa – František Křižík, obloukové pece, svařování)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outnavý výboj </a:t>
            </a:r>
            <a:r>
              <a:rPr lang="cs-CZ" dirty="0" smtClean="0"/>
              <a:t>- elektrický </a:t>
            </a:r>
            <a:r>
              <a:rPr lang="cs-CZ" dirty="0"/>
              <a:t>výboj ve zředěných </a:t>
            </a:r>
            <a:r>
              <a:rPr lang="cs-CZ" dirty="0" smtClean="0"/>
              <a:t>plynech (tedy za sníženého tlaku – dříve reklamní nápisy, zkoušečky)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46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Vodivost polovodičů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</a:t>
            </a:r>
            <a:r>
              <a:rPr lang="cs-CZ" dirty="0" smtClean="0"/>
              <a:t>ři zahřívání kovových vodičů, kterými prochází elektrický proud, hodnota proudu pozvolna klesá</a:t>
            </a:r>
            <a:endParaRPr lang="cs-CZ" dirty="0"/>
          </a:p>
          <a:p>
            <a:r>
              <a:rPr lang="cs-CZ" dirty="0" smtClean="0"/>
              <a:t>byly objeveny látky (např. křemík, germanium), u kterých při malém zvýšení teploty elektrický proud, který jimi prochází, výrazně roste – jsou to tzv. </a:t>
            </a:r>
            <a:r>
              <a:rPr lang="cs-CZ" dirty="0" smtClean="0">
                <a:solidFill>
                  <a:srgbClr val="FF0000"/>
                </a:solidFill>
              </a:rPr>
              <a:t>vlastní polovodiče</a:t>
            </a:r>
          </a:p>
          <a:p>
            <a:r>
              <a:rPr lang="cs-CZ" dirty="0"/>
              <a:t>d</a:t>
            </a:r>
            <a:r>
              <a:rPr lang="cs-CZ" dirty="0" smtClean="0"/>
              <a:t>íky zahřátí se některé elektrony z vazeb uvolňují, na jejich místě vznikají tzv. díry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elektrický proud v polovodičích</a:t>
            </a:r>
            <a:r>
              <a:rPr lang="cs-CZ" dirty="0" smtClean="0"/>
              <a:t> je zprostředkován </a:t>
            </a:r>
            <a:r>
              <a:rPr lang="cs-CZ" dirty="0" smtClean="0">
                <a:solidFill>
                  <a:srgbClr val="FF0000"/>
                </a:solidFill>
              </a:rPr>
              <a:t>pohybem elektronů a děr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6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12260</TotalTime>
  <Words>786</Words>
  <Application>Microsoft Office PowerPoint</Application>
  <PresentationFormat>Předvádění na obrazovce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Vodiče a nevodiče elektrického proudu</vt:lpstr>
      <vt:lpstr>Vodivost pevných látek</vt:lpstr>
      <vt:lpstr>Vodivost kapalin</vt:lpstr>
      <vt:lpstr>Vodivost kapalin</vt:lpstr>
      <vt:lpstr>Vodivost kapalin</vt:lpstr>
      <vt:lpstr>Vodivost kapalin – pro zajímavost</vt:lpstr>
      <vt:lpstr>Vodivost plynů</vt:lpstr>
      <vt:lpstr>Vodivost plynů</vt:lpstr>
      <vt:lpstr>Vodivost polovodičů</vt:lpstr>
      <vt:lpstr>Vodivost polovodičů</vt:lpstr>
      <vt:lpstr>Příměsové polovodiče</vt:lpstr>
      <vt:lpstr>Příměsové polovodiče</vt:lpstr>
      <vt:lpstr>Další polovodičové součástky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234</cp:revision>
  <dcterms:created xsi:type="dcterms:W3CDTF">2022-07-31T09:19:12Z</dcterms:created>
  <dcterms:modified xsi:type="dcterms:W3CDTF">2023-05-01T12:27:25Z</dcterms:modified>
</cp:coreProperties>
</file>