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8"/>
  </p:notesMasterIdLst>
  <p:sldIdLst>
    <p:sldId id="256" r:id="rId2"/>
    <p:sldId id="260" r:id="rId3"/>
    <p:sldId id="257" r:id="rId4"/>
    <p:sldId id="258" r:id="rId5"/>
    <p:sldId id="259" r:id="rId6"/>
    <p:sldId id="261" r:id="rId7"/>
    <p:sldId id="270" r:id="rId8"/>
    <p:sldId id="262" r:id="rId9"/>
    <p:sldId id="265" r:id="rId10"/>
    <p:sldId id="272" r:id="rId11"/>
    <p:sldId id="263" r:id="rId12"/>
    <p:sldId id="264" r:id="rId13"/>
    <p:sldId id="266" r:id="rId14"/>
    <p:sldId id="267" r:id="rId15"/>
    <p:sldId id="271" r:id="rId16"/>
    <p:sldId id="268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680" autoAdjust="0"/>
  </p:normalViewPr>
  <p:slideViewPr>
    <p:cSldViewPr>
      <p:cViewPr varScale="1">
        <p:scale>
          <a:sx n="83" d="100"/>
          <a:sy n="83" d="100"/>
        </p:scale>
        <p:origin x="-1411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59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ECFE6-D8F3-40D2-B79B-FC5D3AB79A4D}" type="datetimeFigureOut">
              <a:rPr lang="cs-CZ" smtClean="0"/>
              <a:t>05.06.2023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A7C83-3208-4232-97DD-E098BCA6A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563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05.06.2023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3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05.06.2023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31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05.06.2023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93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05.06.2023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49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05.06.2023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28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05.06.2023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47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05.06.2023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94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05.06.2023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33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05.06.2023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258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05.06.2023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12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05.06.2023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19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5F093-C978-4C9D-884E-E8E134C8FB30}" type="datetimeFigureOut">
              <a:rPr lang="cs-CZ" smtClean="0"/>
              <a:t>05.06.2023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4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Tlaková síla a tlak v plynech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Ing. Eliška Novotná</a:t>
            </a:r>
          </a:p>
          <a:p>
            <a:r>
              <a:rPr lang="cs-CZ" dirty="0" smtClean="0"/>
              <a:t>ZŠ Praha 10, Nad Vodovodem 460/81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42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Archimédův zákon pro plyny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cs-CZ" baseline="30000" dirty="0"/>
          </a:p>
          <a:p>
            <a:r>
              <a:rPr lang="cs-CZ" dirty="0" smtClean="0"/>
              <a:t>na </a:t>
            </a:r>
            <a:r>
              <a:rPr lang="cs-CZ" dirty="0"/>
              <a:t>volné těleso v atmosféře Země působí vztlaková síla </a:t>
            </a:r>
            <a:r>
              <a:rPr lang="cs-CZ" i="1" dirty="0" err="1"/>
              <a:t>F</a:t>
            </a:r>
            <a:r>
              <a:rPr lang="cs-CZ" i="1" baseline="-25000" dirty="0" err="1"/>
              <a:t>vz</a:t>
            </a:r>
            <a:r>
              <a:rPr lang="cs-CZ" dirty="0"/>
              <a:t> </a:t>
            </a:r>
            <a:r>
              <a:rPr lang="cs-CZ" dirty="0" smtClean="0"/>
              <a:t>svisle </a:t>
            </a:r>
            <a:r>
              <a:rPr lang="cs-CZ" dirty="0"/>
              <a:t>vzhůru a gravitační síla </a:t>
            </a:r>
            <a:r>
              <a:rPr lang="cs-CZ" i="1" dirty="0" err="1"/>
              <a:t>F</a:t>
            </a:r>
            <a:r>
              <a:rPr lang="cs-CZ" i="1" baseline="-25000" dirty="0" err="1"/>
              <a:t>g</a:t>
            </a:r>
            <a:r>
              <a:rPr lang="cs-CZ" dirty="0"/>
              <a:t> svisle dolů</a:t>
            </a:r>
          </a:p>
          <a:p>
            <a:r>
              <a:rPr lang="cs-CZ" dirty="0"/>
              <a:t>je-li </a:t>
            </a:r>
            <a:r>
              <a:rPr lang="cs-CZ" i="1" dirty="0" err="1"/>
              <a:t>F</a:t>
            </a:r>
            <a:r>
              <a:rPr lang="cs-CZ" i="1" baseline="-25000" dirty="0" err="1"/>
              <a:t>vz</a:t>
            </a:r>
            <a:r>
              <a:rPr lang="cs-CZ" dirty="0"/>
              <a:t> &gt; </a:t>
            </a:r>
            <a:r>
              <a:rPr lang="cs-CZ" i="1" dirty="0" err="1"/>
              <a:t>F</a:t>
            </a:r>
            <a:r>
              <a:rPr lang="cs-CZ" i="1" baseline="-25000" dirty="0" err="1"/>
              <a:t>g</a:t>
            </a:r>
            <a:r>
              <a:rPr lang="cs-CZ" i="1" dirty="0"/>
              <a:t> </a:t>
            </a:r>
            <a:r>
              <a:rPr lang="cs-CZ" dirty="0"/>
              <a:t>, pak jejich výslednice směřuje svisle vzhůru a těleso stoupá (balónek naplněný vodíkem)</a:t>
            </a:r>
          </a:p>
          <a:p>
            <a:r>
              <a:rPr lang="cs-CZ" dirty="0"/>
              <a:t>díky tomu lze sestrojit balóny (plní se horkým vzduchem, vodíkem, heliem - plyny s menší hustotou než vzduch)</a:t>
            </a:r>
          </a:p>
          <a:p>
            <a:r>
              <a:rPr lang="cs-CZ" dirty="0"/>
              <a:t>využití: meteorologie, přeprava osob nebo nákladů na nedostupná místa, sport</a:t>
            </a:r>
          </a:p>
        </p:txBody>
      </p:sp>
    </p:spTree>
    <p:extLst>
      <p:ext uri="{BB962C8B-B14F-4D97-AF65-F5344CB8AC3E}">
        <p14:creationId xmlns:p14="http://schemas.microsoft.com/office/powerpoint/2010/main" val="942530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Hmotnost vzduchu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dirty="0" smtClean="0"/>
              <a:t>Úloha </a:t>
            </a:r>
            <a:r>
              <a:rPr lang="cs-CZ" sz="2400" b="1" dirty="0"/>
              <a:t>č</a:t>
            </a:r>
            <a:r>
              <a:rPr lang="cs-CZ" sz="2400" b="1" dirty="0" smtClean="0"/>
              <a:t>. 1</a:t>
            </a:r>
            <a:r>
              <a:rPr lang="cs-CZ" sz="2400" b="1" dirty="0"/>
              <a:t>:</a:t>
            </a:r>
            <a:endParaRPr lang="cs-CZ" sz="2400" dirty="0"/>
          </a:p>
          <a:p>
            <a:pPr marL="0" indent="0" algn="just">
              <a:buNone/>
            </a:pPr>
            <a:r>
              <a:rPr lang="cs-CZ" sz="2400" dirty="0" smtClean="0"/>
              <a:t>Dokážete </a:t>
            </a:r>
            <a:r>
              <a:rPr lang="cs-CZ" sz="2400" dirty="0"/>
              <a:t>unést předmět, který má stejnou hmotnost </a:t>
            </a:r>
            <a:r>
              <a:rPr lang="cs-CZ" sz="2400" dirty="0" smtClean="0"/>
              <a:t>jako má </a:t>
            </a:r>
            <a:r>
              <a:rPr lang="cs-CZ" sz="2400" dirty="0"/>
              <a:t>vzduch v naší učebně fyziky?</a:t>
            </a:r>
          </a:p>
          <a:p>
            <a:pPr marL="0" indent="0">
              <a:buNone/>
            </a:pP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4529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Tlaková síla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Úloha </a:t>
            </a:r>
            <a:r>
              <a:rPr lang="cs-CZ" sz="2400" b="1" dirty="0"/>
              <a:t>č</a:t>
            </a:r>
            <a:r>
              <a:rPr lang="cs-CZ" sz="2400" b="1" dirty="0" smtClean="0"/>
              <a:t>. 2</a:t>
            </a:r>
            <a:r>
              <a:rPr lang="cs-CZ" sz="2400" b="1" dirty="0"/>
              <a:t>:</a:t>
            </a: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Jak velikou tlakovou silou působí vzduch na vodorovnou střechu domu o délce 20 m a šířce 12 m, jestliže v tomto místě byl naměřen atmosférický tlak 1000 hPa</a:t>
            </a:r>
            <a:r>
              <a:rPr lang="cs-CZ" sz="2400" dirty="0" smtClean="0"/>
              <a:t>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07084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Vztlaková síla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Úloha č. 3</a:t>
            </a:r>
            <a:r>
              <a:rPr lang="cs-CZ" sz="2400" b="1" dirty="0"/>
              <a:t>:</a:t>
            </a:r>
            <a:r>
              <a:rPr lang="cs-CZ" sz="2400" dirty="0"/>
              <a:t> </a:t>
            </a:r>
          </a:p>
          <a:p>
            <a:pPr marL="0" indent="0" algn="just">
              <a:buNone/>
            </a:pPr>
            <a:r>
              <a:rPr lang="cs-CZ" sz="2400" dirty="0"/>
              <a:t>Jak velká vztlaková síla působí ve vzduchu na člověka o hmotnosti 80 kg? Hustota lidského těla je přibližně rovna 1100 kg/m</a:t>
            </a:r>
            <a:r>
              <a:rPr lang="cs-CZ" sz="2400" baseline="30000" dirty="0"/>
              <a:t>3</a:t>
            </a:r>
            <a:r>
              <a:rPr lang="cs-CZ" sz="2400" dirty="0"/>
              <a:t>.</a:t>
            </a:r>
          </a:p>
          <a:p>
            <a:pPr marL="0" indent="0" algn="just">
              <a:buNone/>
            </a:pPr>
            <a:r>
              <a:rPr lang="cs-CZ" sz="2400" dirty="0" smtClean="0"/>
              <a:t>Porovnejte </a:t>
            </a:r>
            <a:r>
              <a:rPr lang="cs-CZ" sz="2400" dirty="0"/>
              <a:t>s velikostí vztlakové síly působící na stejnou osobu zcela ponořenou ve vodě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78809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Výsledná síla působící na těleso v atmosféře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Úloha č. 4</a:t>
            </a:r>
            <a:r>
              <a:rPr lang="cs-CZ" sz="2400" b="1" dirty="0"/>
              <a:t>:</a:t>
            </a: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Jak velkou vztlakovou silou působí vzduch na meteorologickou sondu naplněnou vodíkem o hmotnosti 1,2 kg a objemu 8 m</a:t>
            </a:r>
            <a:r>
              <a:rPr lang="cs-CZ" sz="2400" baseline="30000" dirty="0"/>
              <a:t>3</a:t>
            </a:r>
            <a:r>
              <a:rPr lang="cs-CZ" sz="2400" dirty="0"/>
              <a:t>? Jak velkou gravitační silou působí Země na sondu? </a:t>
            </a:r>
            <a:r>
              <a:rPr lang="cs-CZ" sz="2400" dirty="0" smtClean="0"/>
              <a:t>Stanovte </a:t>
            </a:r>
            <a:r>
              <a:rPr lang="cs-CZ" sz="2400" dirty="0"/>
              <a:t>výslednici sil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21803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Výsledná síla působící na těleso v atmosféře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Úloha č. 5:</a:t>
            </a:r>
            <a:endParaRPr lang="cs-CZ" sz="2400" dirty="0"/>
          </a:p>
          <a:p>
            <a:pPr marL="0" indent="0" algn="just">
              <a:buNone/>
            </a:pPr>
            <a:r>
              <a:rPr lang="cs-CZ" sz="2400" dirty="0" smtClean="0"/>
              <a:t>Balón i s košem a cestujícími má objem 2 000 m</a:t>
            </a:r>
            <a:r>
              <a:rPr lang="cs-CZ" sz="2400" baseline="30000" dirty="0" smtClean="0"/>
              <a:t>3</a:t>
            </a:r>
            <a:r>
              <a:rPr lang="cs-CZ" sz="2400" dirty="0" smtClean="0"/>
              <a:t>. Celková hmotnost včetně héliové náplně je 2400 kg. Vypočítejte vztlakovou sílu působící na balón a rozhodněte, zda se balón po uvolnění kotevních lan vznese</a:t>
            </a:r>
            <a:r>
              <a:rPr lang="cs-CZ" sz="2400" dirty="0"/>
              <a:t> </a:t>
            </a:r>
            <a:r>
              <a:rPr lang="cs-CZ" sz="2400" dirty="0" smtClean="0"/>
              <a:t>vzhůru.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40414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Tlak plynu v uzavřené nádobě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>
                <a:solidFill>
                  <a:srgbClr val="FF0000"/>
                </a:solidFill>
              </a:rPr>
              <a:t>p</a:t>
            </a:r>
            <a:r>
              <a:rPr lang="cs-CZ" sz="2400" dirty="0" smtClean="0">
                <a:solidFill>
                  <a:srgbClr val="FF0000"/>
                </a:solidFill>
              </a:rPr>
              <a:t>řetlak</a:t>
            </a:r>
          </a:p>
          <a:p>
            <a:r>
              <a:rPr lang="cs-CZ" sz="2400" dirty="0" smtClean="0"/>
              <a:t>tlak </a:t>
            </a:r>
            <a:r>
              <a:rPr lang="cs-CZ" sz="2400" dirty="0"/>
              <a:t>stlačeného vzduchu je větší než atmosférický tlak (bombičky, duše jízdního kola</a:t>
            </a:r>
            <a:r>
              <a:rPr lang="cs-CZ" sz="2400" dirty="0" smtClean="0"/>
              <a:t>, míče</a:t>
            </a:r>
            <a:r>
              <a:rPr lang="cs-CZ" sz="2400" dirty="0"/>
              <a:t>, </a:t>
            </a:r>
            <a:r>
              <a:rPr lang="cs-CZ" sz="2400" dirty="0" smtClean="0"/>
              <a:t>pneumatiky</a:t>
            </a:r>
            <a:r>
              <a:rPr lang="cs-CZ" sz="2400" dirty="0" smtClean="0"/>
              <a:t>,…)</a:t>
            </a:r>
            <a:endParaRPr lang="cs-CZ" sz="2400" dirty="0"/>
          </a:p>
          <a:p>
            <a:pPr marL="0" indent="0">
              <a:buNone/>
            </a:pPr>
            <a:r>
              <a:rPr lang="cs-CZ" sz="2400" dirty="0">
                <a:solidFill>
                  <a:srgbClr val="FF0000"/>
                </a:solidFill>
              </a:rPr>
              <a:t>p</a:t>
            </a:r>
            <a:r>
              <a:rPr lang="cs-CZ" sz="2400" dirty="0" smtClean="0">
                <a:solidFill>
                  <a:srgbClr val="FF0000"/>
                </a:solidFill>
              </a:rPr>
              <a:t>odtlak</a:t>
            </a:r>
          </a:p>
          <a:p>
            <a:r>
              <a:rPr lang="cs-CZ" sz="2400" dirty="0" smtClean="0"/>
              <a:t>tlak </a:t>
            </a:r>
            <a:r>
              <a:rPr lang="cs-CZ" sz="2400" dirty="0"/>
              <a:t>zředěného vzduchu je menší než atmosférický tlak (ve sklenicích při zavařování, gumové přísavky, zvon, sací pumpy, </a:t>
            </a:r>
            <a:r>
              <a:rPr lang="cs-CZ" sz="2400" dirty="0" smtClean="0"/>
              <a:t>vývěvy,…)</a:t>
            </a:r>
            <a:endParaRPr lang="cs-CZ" sz="2400" dirty="0"/>
          </a:p>
          <a:p>
            <a:r>
              <a:rPr lang="cs-CZ" sz="2400" dirty="0" smtClean="0"/>
              <a:t>měření </a:t>
            </a:r>
            <a:r>
              <a:rPr lang="cs-CZ" sz="2400" dirty="0"/>
              <a:t>podtlaku nebo přetlaku lze </a:t>
            </a:r>
            <a:r>
              <a:rPr lang="cs-CZ" sz="2400" dirty="0" smtClean="0"/>
              <a:t>provádět: otevřeným </a:t>
            </a:r>
            <a:r>
              <a:rPr lang="cs-CZ" sz="2400" dirty="0"/>
              <a:t>kapalinovým </a:t>
            </a:r>
            <a:r>
              <a:rPr lang="cs-CZ" sz="2400" dirty="0" smtClean="0"/>
              <a:t>manometrem, deformačním </a:t>
            </a:r>
            <a:r>
              <a:rPr lang="cs-CZ" sz="2400" dirty="0" smtClean="0"/>
              <a:t>manometrem</a:t>
            </a:r>
          </a:p>
          <a:p>
            <a:r>
              <a:rPr lang="cs-CZ" sz="2400" dirty="0">
                <a:solidFill>
                  <a:srgbClr val="FF0000"/>
                </a:solidFill>
              </a:rPr>
              <a:t>t</a:t>
            </a:r>
            <a:r>
              <a:rPr lang="cs-CZ" sz="2400" dirty="0" smtClean="0">
                <a:solidFill>
                  <a:srgbClr val="FF0000"/>
                </a:solidFill>
              </a:rPr>
              <a:t>lak plynu vyvolaný vnějšími silami na stěny nádoby, v níž je plyn uzavřen, je v celém objemu plynu stejný (Pascalův zákon)</a:t>
            </a:r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733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plynů - 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jsou </a:t>
            </a:r>
            <a:r>
              <a:rPr lang="cs-CZ" dirty="0"/>
              <a:t>snadno </a:t>
            </a:r>
            <a:r>
              <a:rPr lang="cs-CZ" dirty="0">
                <a:solidFill>
                  <a:srgbClr val="FF0000"/>
                </a:solidFill>
              </a:rPr>
              <a:t>stlačitelné a rozpínavé</a:t>
            </a:r>
          </a:p>
          <a:p>
            <a:r>
              <a:rPr lang="cs-CZ" dirty="0"/>
              <a:t>nemají vlastní tvar ani objem</a:t>
            </a:r>
          </a:p>
          <a:p>
            <a:r>
              <a:rPr lang="cs-CZ" dirty="0"/>
              <a:t>jsou </a:t>
            </a:r>
            <a:r>
              <a:rPr lang="cs-CZ" dirty="0">
                <a:solidFill>
                  <a:srgbClr val="FF0000"/>
                </a:solidFill>
              </a:rPr>
              <a:t>tekuté</a:t>
            </a:r>
            <a:r>
              <a:rPr lang="cs-CZ" dirty="0"/>
              <a:t> (můžeme je přelévat)</a:t>
            </a:r>
          </a:p>
        </p:txBody>
      </p:sp>
    </p:spTree>
    <p:extLst>
      <p:ext uri="{BB962C8B-B14F-4D97-AF65-F5344CB8AC3E}">
        <p14:creationId xmlns:p14="http://schemas.microsoft.com/office/powerpoint/2010/main" val="728083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Atmosféra Země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</a:t>
            </a:r>
            <a:r>
              <a:rPr lang="cs-CZ" dirty="0"/>
              <a:t>vzduchový obal Země</a:t>
            </a:r>
          </a:p>
          <a:p>
            <a:r>
              <a:rPr lang="cs-CZ" dirty="0"/>
              <a:t>tloušťka je přibližně 1 000 km</a:t>
            </a:r>
          </a:p>
          <a:p>
            <a:r>
              <a:rPr lang="cs-CZ" dirty="0"/>
              <a:t>složení - 21 % kyslík, 78 % dusík, 1 % jiné plynné látky (oxid uhličitý, argon), dále vodní pára, částečky prachu, mikroorganismy</a:t>
            </a:r>
            <a:r>
              <a:rPr lang="cs-CZ" dirty="0" smtClean="0"/>
              <a:t>,...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2852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Atmosférický tlak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cs-CZ" dirty="0" smtClean="0"/>
                  <a:t>vzniká </a:t>
                </a:r>
                <a:r>
                  <a:rPr lang="cs-CZ" dirty="0"/>
                  <a:t>tak, že horní vrstvy atmosféry Země působí v gravitačním poli Země tlakovou silou na spodní vrstvy</a:t>
                </a:r>
              </a:p>
              <a:p>
                <a:r>
                  <a:rPr lang="cs-CZ" dirty="0" smtClean="0"/>
                  <a:t>atmosférický tlak značíme </a:t>
                </a:r>
                <a:r>
                  <a:rPr lang="cs-CZ" i="1" dirty="0" err="1">
                    <a:solidFill>
                      <a:srgbClr val="FF0000"/>
                    </a:solidFill>
                  </a:rPr>
                  <a:t>p</a:t>
                </a:r>
                <a:r>
                  <a:rPr lang="cs-CZ" i="1" baseline="-25000" dirty="0" err="1">
                    <a:solidFill>
                      <a:srgbClr val="FF0000"/>
                    </a:solidFill>
                  </a:rPr>
                  <a:t>a</a:t>
                </a:r>
                <a:r>
                  <a:rPr lang="cs-CZ" i="1" baseline="-25000" dirty="0">
                    <a:solidFill>
                      <a:srgbClr val="FF0000"/>
                    </a:solidFill>
                  </a:rPr>
                  <a:t> </a:t>
                </a:r>
                <a:r>
                  <a:rPr lang="cs-CZ" dirty="0" smtClean="0"/>
                  <a:t>, jednotkou jsou Pa</a:t>
                </a:r>
                <a:endParaRPr lang="cs-CZ" dirty="0"/>
              </a:p>
              <a:p>
                <a:r>
                  <a:rPr lang="cs-CZ" dirty="0"/>
                  <a:t>na libovolnou plochu o obsahu</a:t>
                </a:r>
                <a:r>
                  <a:rPr lang="cs-CZ" i="1" dirty="0"/>
                  <a:t> S </a:t>
                </a:r>
                <a:r>
                  <a:rPr lang="cs-CZ" dirty="0"/>
                  <a:t>v atmosférickém vzduchu působí kolmo tlaková síla</a:t>
                </a:r>
                <a:endParaRPr lang="cs-CZ" i="1" dirty="0"/>
              </a:p>
              <a:p>
                <a:pPr marL="0" indent="0">
                  <a:buNone/>
                </a:pPr>
                <a:r>
                  <a:rPr lang="cs-CZ" i="1" dirty="0" smtClean="0"/>
                  <a:t>	</a:t>
                </a:r>
                <a:endParaRPr lang="cs-CZ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𝐹</m:t>
                      </m:r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  </m:t>
                      </m:r>
                      <m:sSub>
                        <m:sSubPr>
                          <m:ctrlP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</m:sub>
                      </m:sSub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.  </m:t>
                      </m:r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𝑆</m:t>
                      </m:r>
                    </m:oMath>
                  </m:oMathPara>
                </a14:m>
                <a:endParaRPr lang="cs-CZ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i="1" dirty="0"/>
              </a:p>
              <a:p>
                <a:r>
                  <a:rPr lang="cs-CZ" dirty="0"/>
                  <a:t>na rozdíl od kapalin je vzduch stlačitelný, proto při povrchu Země má větší hustotu než ve vrstvách výše položených</a:t>
                </a:r>
              </a:p>
              <a:p>
                <a:r>
                  <a:rPr lang="cs-CZ" dirty="0"/>
                  <a:t>nelze určit výpočtem jako hydrostatický tlak, ale lze ho změřit</a:t>
                </a: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37" t="-24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1448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Torricelliho</a:t>
            </a:r>
            <a:r>
              <a:rPr lang="cs-CZ" dirty="0" smtClean="0"/>
              <a:t> pokus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italský </a:t>
            </a:r>
            <a:r>
              <a:rPr lang="cs-CZ" dirty="0"/>
              <a:t>fyzik </a:t>
            </a:r>
            <a:r>
              <a:rPr lang="cs-CZ" dirty="0" smtClean="0"/>
              <a:t>Jan Evangelista </a:t>
            </a:r>
            <a:r>
              <a:rPr lang="cs-CZ" dirty="0" err="1" smtClean="0"/>
              <a:t>Torricelli</a:t>
            </a:r>
            <a:endParaRPr lang="cs-CZ" dirty="0"/>
          </a:p>
          <a:p>
            <a:r>
              <a:rPr lang="cs-CZ" dirty="0"/>
              <a:t>pokus, kterým změřil atmosférický tlak v roce 1643</a:t>
            </a:r>
          </a:p>
          <a:p>
            <a:r>
              <a:rPr lang="cs-CZ" dirty="0"/>
              <a:t>použil rtuť (má 13,5 krát větší hustotu než voda - trubice je kratší, stačí asi 76 cm vysoká)</a:t>
            </a:r>
          </a:p>
          <a:p>
            <a:r>
              <a:rPr lang="cs-CZ" dirty="0"/>
              <a:t>atmosférický tlak určil pomocí hydrostatického tlaku sloupce rtuti, který se pomocí atmosférického tlaku vzduchu udrží v trubici</a:t>
            </a:r>
          </a:p>
          <a:p>
            <a:pPr marL="0" indent="0">
              <a:buNone/>
            </a:pPr>
            <a:r>
              <a:rPr lang="cs-CZ" i="1" dirty="0" smtClean="0"/>
              <a:t>	</a:t>
            </a:r>
            <a:r>
              <a:rPr lang="cs-CZ" i="1" dirty="0" err="1" smtClean="0"/>
              <a:t>p</a:t>
            </a:r>
            <a:r>
              <a:rPr lang="cs-CZ" i="1" baseline="-25000" dirty="0" err="1" smtClean="0"/>
              <a:t>h</a:t>
            </a:r>
            <a:r>
              <a:rPr lang="cs-CZ" i="1" dirty="0" smtClean="0"/>
              <a:t> </a:t>
            </a:r>
            <a:r>
              <a:rPr lang="cs-CZ" i="1" dirty="0"/>
              <a:t>= h. </a:t>
            </a:r>
            <a:r>
              <a:rPr lang="cs-CZ" i="1" dirty="0" err="1">
                <a:latin typeface="Symbol" panose="05050102010706020507" pitchFamily="18" charset="2"/>
              </a:rPr>
              <a:t>r</a:t>
            </a:r>
            <a:r>
              <a:rPr lang="cs-CZ" i="1" baseline="-25000" dirty="0" err="1"/>
              <a:t>rtuti</a:t>
            </a:r>
            <a:r>
              <a:rPr lang="cs-CZ" i="1" dirty="0"/>
              <a:t> .g</a:t>
            </a:r>
            <a:endParaRPr lang="cs-CZ" dirty="0"/>
          </a:p>
          <a:p>
            <a:pPr marL="0" indent="0">
              <a:buNone/>
            </a:pPr>
            <a:r>
              <a:rPr lang="cs-CZ" i="1" dirty="0" smtClean="0"/>
              <a:t>	</a:t>
            </a:r>
            <a:r>
              <a:rPr lang="cs-CZ" i="1" dirty="0" err="1" smtClean="0"/>
              <a:t>p</a:t>
            </a:r>
            <a:r>
              <a:rPr lang="cs-CZ" i="1" baseline="-25000" dirty="0" err="1" smtClean="0"/>
              <a:t>h</a:t>
            </a:r>
            <a:r>
              <a:rPr lang="cs-CZ" dirty="0" smtClean="0"/>
              <a:t> </a:t>
            </a:r>
            <a:r>
              <a:rPr lang="cs-CZ" dirty="0"/>
              <a:t>= (0,76 . 13 500 .10) Pa</a:t>
            </a:r>
          </a:p>
          <a:p>
            <a:pPr marL="0" indent="0">
              <a:buNone/>
            </a:pPr>
            <a:r>
              <a:rPr lang="cs-CZ" i="1" dirty="0" smtClean="0"/>
              <a:t>	</a:t>
            </a:r>
            <a:r>
              <a:rPr lang="cs-CZ" i="1" dirty="0" err="1" smtClean="0"/>
              <a:t>p</a:t>
            </a:r>
            <a:r>
              <a:rPr lang="cs-CZ" i="1" baseline="-25000" dirty="0" err="1" smtClean="0"/>
              <a:t>h</a:t>
            </a:r>
            <a:r>
              <a:rPr lang="cs-CZ" i="1" baseline="-25000" dirty="0" smtClean="0"/>
              <a:t> </a:t>
            </a:r>
            <a:r>
              <a:rPr lang="cs-CZ" dirty="0"/>
              <a:t>=102 600 Pa = 1 000 hPa</a:t>
            </a:r>
          </a:p>
          <a:p>
            <a:pPr marL="0" indent="0">
              <a:buNone/>
            </a:pPr>
            <a:r>
              <a:rPr lang="cs-CZ" i="1" dirty="0" smtClean="0"/>
              <a:t>	</a:t>
            </a:r>
            <a:r>
              <a:rPr lang="cs-CZ" i="1" dirty="0" err="1" smtClean="0"/>
              <a:t>p</a:t>
            </a:r>
            <a:r>
              <a:rPr lang="cs-CZ" i="1" baseline="-25000" dirty="0" err="1" smtClean="0"/>
              <a:t>h</a:t>
            </a:r>
            <a:r>
              <a:rPr lang="cs-CZ" i="1" baseline="-25000" dirty="0" smtClean="0"/>
              <a:t> </a:t>
            </a:r>
            <a:r>
              <a:rPr lang="cs-CZ" i="1" dirty="0"/>
              <a:t>=</a:t>
            </a:r>
            <a:r>
              <a:rPr lang="cs-CZ" i="1" baseline="-25000" dirty="0"/>
              <a:t> </a:t>
            </a:r>
            <a:r>
              <a:rPr lang="cs-CZ" i="1" dirty="0" err="1"/>
              <a:t>p</a:t>
            </a:r>
            <a:r>
              <a:rPr lang="cs-CZ" i="1" baseline="-25000" dirty="0" err="1"/>
              <a:t>a</a:t>
            </a:r>
            <a:r>
              <a:rPr lang="cs-CZ" i="1" dirty="0"/>
              <a:t> = </a:t>
            </a:r>
            <a:r>
              <a:rPr lang="cs-CZ" dirty="0"/>
              <a:t>1 000 hPa</a:t>
            </a:r>
            <a:r>
              <a:rPr lang="cs-CZ" i="1" baseline="-25000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3525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Přístroje na měření atmosférického tlaku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>
                <a:solidFill>
                  <a:srgbClr val="FF0000"/>
                </a:solidFill>
              </a:rPr>
              <a:t>rtuťový tlakoměr (barometr)</a:t>
            </a:r>
          </a:p>
          <a:p>
            <a:r>
              <a:rPr lang="cs-CZ" sz="2400" dirty="0"/>
              <a:t>sestrojen podle </a:t>
            </a:r>
            <a:r>
              <a:rPr lang="cs-CZ" sz="2400" dirty="0" err="1"/>
              <a:t>Torricelliho</a:t>
            </a:r>
            <a:r>
              <a:rPr lang="cs-CZ" sz="2400" dirty="0"/>
              <a:t> pokusu</a:t>
            </a:r>
          </a:p>
          <a:p>
            <a:r>
              <a:rPr lang="cs-CZ" sz="2400" dirty="0"/>
              <a:t>používá se k měření atmosférického tlaku</a:t>
            </a:r>
          </a:p>
          <a:p>
            <a:r>
              <a:rPr lang="cs-CZ" sz="2400" dirty="0"/>
              <a:t>přesný, ale nepřenosný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>
                <a:solidFill>
                  <a:srgbClr val="FF0000"/>
                </a:solidFill>
              </a:rPr>
              <a:t>aneroid</a:t>
            </a:r>
          </a:p>
          <a:p>
            <a:r>
              <a:rPr lang="cs-CZ" sz="2400" dirty="0"/>
              <a:t>tlakoměr - hlavní součástí krabička, ze které je vyčerpán vzduch</a:t>
            </a:r>
          </a:p>
          <a:p>
            <a:r>
              <a:rPr lang="cs-CZ" sz="2400" dirty="0"/>
              <a:t>na pružné zvlněné stěny zvenku působí tlaková síla vzduchu a promáčkne ji tím víc, čím větší je tlak vzduchu</a:t>
            </a:r>
          </a:p>
          <a:p>
            <a:r>
              <a:rPr lang="cs-CZ" sz="2400" dirty="0"/>
              <a:t>deformace se přenášejí na ručku, stupnice zpravidla v hPa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68844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Přístroje na měření atmosférického tlaku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barograf</a:t>
            </a:r>
            <a:endParaRPr lang="cs-CZ" sz="2400" dirty="0">
              <a:solidFill>
                <a:srgbClr val="FF0000"/>
              </a:solidFill>
            </a:endParaRPr>
          </a:p>
          <a:p>
            <a:r>
              <a:rPr lang="cs-CZ" sz="2400" dirty="0"/>
              <a:t>přístroj na automatické zaznamenávání hodnot atmosférického tlaku</a:t>
            </a:r>
          </a:p>
          <a:p>
            <a:r>
              <a:rPr lang="cs-CZ" sz="2400" dirty="0"/>
              <a:t>funguje na principu </a:t>
            </a:r>
            <a:r>
              <a:rPr lang="cs-CZ" sz="2400" dirty="0" smtClean="0"/>
              <a:t>aneroidu (má několik </a:t>
            </a:r>
            <a:r>
              <a:rPr lang="cs-CZ" sz="2400" dirty="0"/>
              <a:t>krabiček nad sebou, aby byl citlivější)</a:t>
            </a:r>
          </a:p>
          <a:p>
            <a:r>
              <a:rPr lang="cs-CZ" sz="2400" dirty="0"/>
              <a:t>název odvozen od dříve používané jednotky bar</a:t>
            </a:r>
          </a:p>
          <a:p>
            <a:pPr marL="0" indent="0">
              <a:buNone/>
            </a:pPr>
            <a:r>
              <a:rPr lang="cs-CZ" sz="2400" dirty="0" smtClean="0"/>
              <a:t>	(</a:t>
            </a:r>
            <a:r>
              <a:rPr lang="cs-CZ" sz="2400" dirty="0"/>
              <a:t>1 b = 1000 </a:t>
            </a:r>
            <a:r>
              <a:rPr lang="cs-CZ" sz="2400" dirty="0" err="1"/>
              <a:t>mb</a:t>
            </a:r>
            <a:r>
              <a:rPr lang="cs-CZ" sz="2400" dirty="0"/>
              <a:t>, 1 </a:t>
            </a:r>
            <a:r>
              <a:rPr lang="cs-CZ" sz="2400" dirty="0" err="1"/>
              <a:t>mb</a:t>
            </a:r>
            <a:r>
              <a:rPr lang="cs-CZ" sz="2400" dirty="0"/>
              <a:t> = 1 hPa = 100 Pa)</a:t>
            </a:r>
          </a:p>
        </p:txBody>
      </p:sp>
    </p:spTree>
    <p:extLst>
      <p:ext uri="{BB962C8B-B14F-4D97-AF65-F5344CB8AC3E}">
        <p14:creationId xmlns:p14="http://schemas.microsoft.com/office/powerpoint/2010/main" val="505536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atmosférického tlaku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v </a:t>
            </a:r>
            <a:r>
              <a:rPr lang="cs-CZ" dirty="0"/>
              <a:t>místech s větší nadmořskou výškou je tloušťka vzduchového obalu menší a hustota vzduchu je menší</a:t>
            </a:r>
          </a:p>
          <a:p>
            <a:r>
              <a:rPr lang="cs-CZ" dirty="0">
                <a:solidFill>
                  <a:srgbClr val="FF0000"/>
                </a:solidFill>
              </a:rPr>
              <a:t>atmosférický tlak s nadmořskou výškou klesá</a:t>
            </a:r>
          </a:p>
          <a:p>
            <a:r>
              <a:rPr lang="cs-CZ" dirty="0"/>
              <a:t>největší je u hladiny moře (asi 1 013 hPa)</a:t>
            </a:r>
          </a:p>
          <a:p>
            <a:r>
              <a:rPr lang="cs-CZ" dirty="0"/>
              <a:t>na témže místě na Zemi se atmosférický tlak v průběhu času mění - závisí na teplotě a vlhkosti, ale výkyvy jsou </a:t>
            </a:r>
            <a:r>
              <a:rPr lang="cs-CZ" dirty="0" smtClean="0"/>
              <a:t>malé (u </a:t>
            </a:r>
            <a:r>
              <a:rPr lang="cs-CZ" dirty="0"/>
              <a:t>nás </a:t>
            </a:r>
            <a:r>
              <a:rPr lang="cs-CZ" dirty="0" smtClean="0"/>
              <a:t>cca 935 </a:t>
            </a:r>
            <a:r>
              <a:rPr lang="cs-CZ" dirty="0"/>
              <a:t>až </a:t>
            </a:r>
            <a:r>
              <a:rPr lang="cs-CZ" dirty="0" smtClean="0"/>
              <a:t>1055 </a:t>
            </a:r>
            <a:r>
              <a:rPr lang="cs-CZ" dirty="0"/>
              <a:t>hPa)</a:t>
            </a:r>
          </a:p>
          <a:p>
            <a:r>
              <a:rPr lang="cs-CZ" dirty="0"/>
              <a:t>naopak na hodnotě tlaku závisejí některé fyzikální vlastnosti látek - např. hustota, teplota varu - proto byl stanoven </a:t>
            </a:r>
            <a:r>
              <a:rPr lang="cs-CZ" dirty="0">
                <a:solidFill>
                  <a:srgbClr val="FF0000"/>
                </a:solidFill>
              </a:rPr>
              <a:t>normální tlak</a:t>
            </a:r>
          </a:p>
          <a:p>
            <a:pPr marL="0" indent="0">
              <a:buNone/>
            </a:pPr>
            <a:r>
              <a:rPr lang="cs-CZ" i="1" dirty="0" smtClean="0"/>
              <a:t>	</a:t>
            </a:r>
            <a:r>
              <a:rPr lang="cs-CZ" i="1" dirty="0" err="1" smtClean="0">
                <a:solidFill>
                  <a:srgbClr val="FF0000"/>
                </a:solidFill>
              </a:rPr>
              <a:t>p</a:t>
            </a:r>
            <a:r>
              <a:rPr lang="cs-CZ" i="1" baseline="-25000" dirty="0" err="1" smtClean="0">
                <a:solidFill>
                  <a:srgbClr val="FF0000"/>
                </a:solidFill>
              </a:rPr>
              <a:t>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>= 101 325 Pa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výškoměr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přístroj fungující na principu aneroidu, ale na stupnici je uvedena přímo nadmořská výška</a:t>
            </a:r>
          </a:p>
        </p:txBody>
      </p:sp>
    </p:spTree>
    <p:extLst>
      <p:ext uri="{BB962C8B-B14F-4D97-AF65-F5344CB8AC3E}">
        <p14:creationId xmlns:p14="http://schemas.microsoft.com/office/powerpoint/2010/main" val="2243082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Archimédův zákon pro plyny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cs-CZ" sz="2800" dirty="0" smtClean="0"/>
                  <a:t>na </a:t>
                </a:r>
                <a:r>
                  <a:rPr lang="cs-CZ" sz="2800" dirty="0"/>
                  <a:t>každé těleso v atmosférickém vzduchu působí </a:t>
                </a:r>
                <a:r>
                  <a:rPr lang="cs-CZ" sz="2800" dirty="0" smtClean="0"/>
                  <a:t>svisle vzhůru vztlaková </a:t>
                </a:r>
                <a:r>
                  <a:rPr lang="cs-CZ" sz="2800" dirty="0"/>
                  <a:t>síla</a:t>
                </a:r>
              </a:p>
              <a:p>
                <a:r>
                  <a:rPr lang="cs-CZ" sz="2800" dirty="0"/>
                  <a:t>podle Archimédova zákona platí</a:t>
                </a:r>
              </a:p>
              <a:p>
                <a:pPr marL="0" indent="0">
                  <a:buNone/>
                </a:pPr>
                <a:endParaRPr lang="cs-CZ" sz="2800" i="1" dirty="0" smtClean="0"/>
              </a:p>
              <a:p>
                <a:pPr marL="0" indent="0">
                  <a:buNone/>
                </a:pPr>
                <a:r>
                  <a:rPr lang="cs-CZ" sz="2800" i="1" dirty="0" smtClean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cs-CZ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𝑣𝑧</m:t>
                        </m:r>
                        <m:r>
                          <a:rPr lang="cs-CZ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</m:sub>
                    </m:sSub>
                    <m:r>
                      <a:rPr lang="cs-CZ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cs-CZ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𝑉</m:t>
                    </m:r>
                    <m:r>
                      <a:rPr lang="cs-CZ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  . </m:t>
                    </m:r>
                    <m:sSub>
                      <m:sSubPr>
                        <m:ctrlPr>
                          <a:rPr lang="cs-CZ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cs-CZ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𝑣𝑧</m:t>
                        </m:r>
                      </m:sub>
                    </m:sSub>
                    <m:r>
                      <a:rPr lang="cs-CZ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  . </m:t>
                    </m:r>
                    <m:r>
                      <a:rPr lang="cs-CZ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𝑔</m:t>
                    </m:r>
                  </m:oMath>
                </a14:m>
                <a:endParaRPr lang="cs-CZ" sz="28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sz="2800" i="1" dirty="0" smtClean="0"/>
              </a:p>
              <a:p>
                <a:pPr marL="0" indent="0">
                  <a:buNone/>
                </a:pPr>
                <a:r>
                  <a:rPr lang="cs-CZ" sz="2800" i="1" dirty="0" smtClean="0"/>
                  <a:t>V </a:t>
                </a:r>
                <a:r>
                  <a:rPr lang="cs-CZ" sz="2800" dirty="0" smtClean="0"/>
                  <a:t>........ objem tělesa v m</a:t>
                </a:r>
                <a:r>
                  <a:rPr lang="cs-CZ" sz="2800" baseline="30000" dirty="0" smtClean="0"/>
                  <a:t>3</a:t>
                </a:r>
              </a:p>
              <a:p>
                <a:pPr marL="0" indent="0">
                  <a:buNone/>
                </a:pPr>
                <a:r>
                  <a:rPr lang="cs-CZ" sz="2800" i="1" dirty="0" err="1" smtClean="0">
                    <a:latin typeface="Symbol" panose="05050102010706020507" pitchFamily="18" charset="2"/>
                  </a:rPr>
                  <a:t>r</a:t>
                </a:r>
                <a:r>
                  <a:rPr lang="cs-CZ" sz="2800" i="1" baseline="-25000" dirty="0" err="1" smtClean="0"/>
                  <a:t>v</a:t>
                </a:r>
                <a:r>
                  <a:rPr lang="cs-CZ" sz="2800" i="1" dirty="0" smtClean="0"/>
                  <a:t> ...... </a:t>
                </a:r>
                <a:r>
                  <a:rPr lang="cs-CZ" sz="2800" dirty="0" smtClean="0"/>
                  <a:t>hustota vzduchu v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800" i="0">
                            <a:latin typeface="Cambria Math"/>
                          </a:rPr>
                          <m:t>kg</m:t>
                        </m:r>
                      </m:num>
                      <m:den>
                        <m:sSup>
                          <m:sSupPr>
                            <m:ctrlPr>
                              <a:rPr lang="cs-CZ" sz="280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cs-CZ" sz="2800" i="0">
                                <a:latin typeface="Cambria Math"/>
                              </a:rPr>
                              <m:t>m</m:t>
                            </m:r>
                          </m:e>
                          <m:sup>
                            <m:r>
                              <a:rPr lang="cs-CZ" sz="2800" i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cs-CZ" sz="2800" dirty="0" smtClean="0"/>
              </a:p>
              <a:p>
                <a:pPr marL="0" indent="0">
                  <a:buNone/>
                </a:pPr>
                <a:r>
                  <a:rPr lang="cs-CZ" sz="2400" dirty="0" smtClean="0"/>
                  <a:t>(hustota </a:t>
                </a:r>
                <a:r>
                  <a:rPr lang="cs-CZ" sz="2400" dirty="0"/>
                  <a:t>vzduchu ve vrstvě u povrchu Země je 1,29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/>
                          </a:rPr>
                          <m:t>kg</m:t>
                        </m:r>
                      </m:num>
                      <m:den>
                        <m:sSup>
                          <m:sSupPr>
                            <m:ctrlPr>
                              <a:rPr lang="cs-CZ" sz="240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cs-CZ" sz="2400" b="0" i="0" smtClean="0">
                                <a:latin typeface="Cambria Math"/>
                              </a:rPr>
                              <m:t>m</m:t>
                            </m:r>
                          </m:e>
                          <m:sup>
                            <m:r>
                              <a:rPr lang="cs-CZ" sz="2400" b="0" i="0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sz="2400" dirty="0" smtClean="0"/>
                  <a:t>)</a:t>
                </a:r>
                <a:endParaRPr lang="cs-CZ" sz="2400" dirty="0" smtClean="0"/>
              </a:p>
              <a:p>
                <a:pPr marL="0" indent="0">
                  <a:buNone/>
                </a:pPr>
                <a:endParaRPr lang="cs-CZ" sz="2800" baseline="30000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213" b="-95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9956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11202</TotalTime>
  <Words>751</Words>
  <Application>Microsoft Office PowerPoint</Application>
  <PresentationFormat>Předvádění na obrazovce (4:3)</PresentationFormat>
  <Paragraphs>94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Tlaková síla a tlak v plynech</vt:lpstr>
      <vt:lpstr>Vlastnosti plynů - opakování</vt:lpstr>
      <vt:lpstr>Atmosféra Země</vt:lpstr>
      <vt:lpstr>Atmosférický tlak</vt:lpstr>
      <vt:lpstr>Torricelliho pokus</vt:lpstr>
      <vt:lpstr>Přístroje na měření atmosférického tlaku</vt:lpstr>
      <vt:lpstr>Přístroje na měření atmosférického tlaku</vt:lpstr>
      <vt:lpstr>Změny atmosférického tlaku</vt:lpstr>
      <vt:lpstr>Archimédův zákon pro plyny</vt:lpstr>
      <vt:lpstr>Archimédův zákon pro plyny</vt:lpstr>
      <vt:lpstr>Hmotnost vzduchu</vt:lpstr>
      <vt:lpstr>Tlaková síla</vt:lpstr>
      <vt:lpstr>Vztlaková síla</vt:lpstr>
      <vt:lpstr>Výsledná síla působící na těleso v atmosféře</vt:lpstr>
      <vt:lpstr>Výsledná síla působící na těleso v atmosféře</vt:lpstr>
      <vt:lpstr>Tlak plynu v uzavřené nádobě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Látky a tělesa</dc:title>
  <dc:creator>Eliška Novotná</dc:creator>
  <cp:lastModifiedBy>Eliška Novotná</cp:lastModifiedBy>
  <cp:revision>217</cp:revision>
  <dcterms:created xsi:type="dcterms:W3CDTF">2022-07-31T09:19:12Z</dcterms:created>
  <dcterms:modified xsi:type="dcterms:W3CDTF">2023-06-05T18:50:58Z</dcterms:modified>
</cp:coreProperties>
</file>