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90" r:id="rId6"/>
    <p:sldId id="306" r:id="rId7"/>
    <p:sldId id="317" r:id="rId8"/>
    <p:sldId id="292" r:id="rId9"/>
    <p:sldId id="293" r:id="rId10"/>
    <p:sldId id="260" r:id="rId11"/>
    <p:sldId id="291" r:id="rId12"/>
    <p:sldId id="304" r:id="rId13"/>
    <p:sldId id="269" r:id="rId14"/>
    <p:sldId id="298" r:id="rId15"/>
    <p:sldId id="270" r:id="rId16"/>
    <p:sldId id="261" r:id="rId17"/>
    <p:sldId id="271" r:id="rId18"/>
    <p:sldId id="300" r:id="rId19"/>
    <p:sldId id="272" r:id="rId20"/>
    <p:sldId id="264" r:id="rId21"/>
    <p:sldId id="307" r:id="rId22"/>
    <p:sldId id="265" r:id="rId23"/>
    <p:sldId id="308" r:id="rId24"/>
    <p:sldId id="318" r:id="rId25"/>
    <p:sldId id="273" r:id="rId26"/>
    <p:sldId id="275" r:id="rId27"/>
    <p:sldId id="311" r:id="rId28"/>
    <p:sldId id="294" r:id="rId29"/>
    <p:sldId id="276" r:id="rId30"/>
    <p:sldId id="295" r:id="rId31"/>
    <p:sldId id="266" r:id="rId32"/>
    <p:sldId id="312" r:id="rId33"/>
    <p:sldId id="277" r:id="rId34"/>
    <p:sldId id="309" r:id="rId35"/>
    <p:sldId id="296" r:id="rId36"/>
    <p:sldId id="278" r:id="rId37"/>
    <p:sldId id="310" r:id="rId38"/>
    <p:sldId id="279" r:id="rId39"/>
    <p:sldId id="302" r:id="rId40"/>
    <p:sldId id="297" r:id="rId41"/>
    <p:sldId id="281" r:id="rId42"/>
    <p:sldId id="315" r:id="rId43"/>
    <p:sldId id="268" r:id="rId44"/>
    <p:sldId id="314" r:id="rId45"/>
    <p:sldId id="267" r:id="rId46"/>
    <p:sldId id="316" r:id="rId47"/>
    <p:sldId id="282" r:id="rId48"/>
    <p:sldId id="283" r:id="rId49"/>
    <p:sldId id="303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1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9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ECFE6-D8F3-40D2-B79B-FC5D3AB79A4D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A7C83-3208-4232-97DD-E098BCA6AF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563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7C83-3208-4232-97DD-E098BCA6AFD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4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7C83-3208-4232-97DD-E098BCA6AFD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71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A7C83-3208-4232-97DD-E098BCA6AFD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7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31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1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3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49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2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4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94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3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25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12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19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F093-C978-4C9D-884E-E8E134C8FB30}" type="datetimeFigureOut">
              <a:rPr lang="cs-CZ" smtClean="0"/>
              <a:t>20.04.2024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8D08B-D71C-4424-95F1-97A7C120E8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4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gif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" TargetMode="External"/><Relationship Id="rId2" Type="http://schemas.openxmlformats.org/officeDocument/2006/relationships/hyperlink" Target="https://cs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versity.org/wik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Světelné jevy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Ing. Eliška Novotná</a:t>
            </a:r>
          </a:p>
          <a:p>
            <a:r>
              <a:rPr lang="cs-CZ" dirty="0" smtClean="0"/>
              <a:t>ZŠ Praha 10, Nad Vodovodem 460/81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742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Šíření světla a stín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světelný paprsek </a:t>
            </a:r>
            <a:r>
              <a:rPr lang="cs-CZ" dirty="0" smtClean="0"/>
              <a:t>– úzký svazek světla, který se šíří </a:t>
            </a:r>
            <a:r>
              <a:rPr lang="cs-CZ" dirty="0" smtClean="0">
                <a:solidFill>
                  <a:srgbClr val="FF0000"/>
                </a:solidFill>
              </a:rPr>
              <a:t>přímočaře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stín</a:t>
            </a:r>
            <a:r>
              <a:rPr lang="cs-CZ" dirty="0" smtClean="0"/>
              <a:t> </a:t>
            </a:r>
            <a:r>
              <a:rPr lang="cs-CZ" dirty="0"/>
              <a:t>- vytváří se za </a:t>
            </a:r>
            <a:r>
              <a:rPr lang="cs-CZ" dirty="0" smtClean="0"/>
              <a:t>překážkou (neprůhledným tělesem)</a:t>
            </a:r>
          </a:p>
          <a:p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lný stín </a:t>
            </a:r>
            <a:r>
              <a:rPr lang="cs-CZ" dirty="0" smtClean="0"/>
              <a:t>nebo </a:t>
            </a:r>
            <a:r>
              <a:rPr lang="cs-CZ" dirty="0" smtClean="0">
                <a:solidFill>
                  <a:srgbClr val="FF0000"/>
                </a:solidFill>
              </a:rPr>
              <a:t>polostín</a:t>
            </a:r>
            <a:r>
              <a:rPr lang="cs-CZ" dirty="0" smtClean="0"/>
              <a:t> – vytváří se za překážkou, která je osvětlena z více zdrojů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f</a:t>
            </a:r>
            <a:r>
              <a:rPr lang="cs-CZ" dirty="0" smtClean="0">
                <a:solidFill>
                  <a:srgbClr val="FF0000"/>
                </a:solidFill>
              </a:rPr>
              <a:t>áze Měsíce </a:t>
            </a:r>
            <a:r>
              <a:rPr lang="cs-CZ" dirty="0" smtClean="0"/>
              <a:t>– jsou dány jeho osvětlením a zastíněním (plně osvětlený – </a:t>
            </a:r>
            <a:r>
              <a:rPr lang="cs-CZ" dirty="0" smtClean="0">
                <a:solidFill>
                  <a:srgbClr val="FF0000"/>
                </a:solidFill>
              </a:rPr>
              <a:t>úplněk</a:t>
            </a:r>
            <a:r>
              <a:rPr lang="cs-CZ" dirty="0" smtClean="0"/>
              <a:t>, zastíněný – </a:t>
            </a:r>
            <a:r>
              <a:rPr lang="cs-CZ" dirty="0" smtClean="0">
                <a:solidFill>
                  <a:srgbClr val="FF0000"/>
                </a:solidFill>
              </a:rPr>
              <a:t>nov</a:t>
            </a:r>
            <a:r>
              <a:rPr lang="cs-CZ" dirty="0" smtClean="0"/>
              <a:t>)</a:t>
            </a:r>
          </a:p>
          <a:p>
            <a:r>
              <a:rPr lang="cs-CZ" dirty="0"/>
              <a:t>z</a:t>
            </a:r>
            <a:r>
              <a:rPr lang="cs-CZ" dirty="0" smtClean="0"/>
              <a:t>atmění Slunce, zatmění Měsíce – Slunce, Země a Měsíc jsou v jedné přímce</a:t>
            </a:r>
          </a:p>
          <a:p>
            <a:r>
              <a:rPr lang="cs-CZ" dirty="0">
                <a:solidFill>
                  <a:srgbClr val="FF000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atmění Slunce</a:t>
            </a:r>
            <a:r>
              <a:rPr lang="cs-CZ" dirty="0" smtClean="0"/>
              <a:t> – Měsíc zastiňuje Slunce (Měsíc je v novu)</a:t>
            </a:r>
          </a:p>
          <a:p>
            <a:r>
              <a:rPr lang="cs-CZ" dirty="0">
                <a:solidFill>
                  <a:srgbClr val="FF0000"/>
                </a:solidFill>
              </a:rPr>
              <a:t>z</a:t>
            </a:r>
            <a:r>
              <a:rPr lang="cs-CZ" dirty="0" smtClean="0">
                <a:solidFill>
                  <a:srgbClr val="FF0000"/>
                </a:solidFill>
              </a:rPr>
              <a:t>atmění Měsíce</a:t>
            </a:r>
            <a:r>
              <a:rPr lang="cs-CZ" dirty="0" smtClean="0"/>
              <a:t> – Země zastiňuje Měsíc (Měsíc je v úplňku)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069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Odraz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odraz světla </a:t>
            </a:r>
            <a:r>
              <a:rPr lang="cs-CZ" sz="2800" dirty="0" smtClean="0"/>
              <a:t>nastává </a:t>
            </a:r>
            <a:r>
              <a:rPr lang="cs-CZ" sz="2800" dirty="0" smtClean="0">
                <a:solidFill>
                  <a:srgbClr val="FF0000"/>
                </a:solidFill>
              </a:rPr>
              <a:t>na rozhraní dvou prostředí </a:t>
            </a:r>
            <a:r>
              <a:rPr lang="cs-CZ" sz="2800" dirty="0" smtClean="0"/>
              <a:t>(např. vzduch – sklo)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 hladkém povrchu jsou odražené paprsky rovnoběžné, na nerovném povrchu jsou různoběžné – </a:t>
            </a:r>
            <a:r>
              <a:rPr lang="cs-CZ" sz="2800" dirty="0" smtClean="0">
                <a:solidFill>
                  <a:srgbClr val="FF0000"/>
                </a:solidFill>
              </a:rPr>
              <a:t>rozptyl světla</a:t>
            </a:r>
            <a:endParaRPr lang="cs-CZ" sz="28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1026" name="Picture 2" descr="C:\Users\eliska.novotna\Desktop\DOKONČIT PREZENTACE\20240226_171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190892" cy="16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62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odrazu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F0000"/>
                </a:solidFill>
              </a:rPr>
              <a:t>zákon odrazu </a:t>
            </a:r>
            <a:r>
              <a:rPr lang="cs-CZ" sz="2800" dirty="0"/>
              <a:t>- úhel odrazu se rovná úhlu dopadu, odražený paprsek zůstává v rovině dopadu</a:t>
            </a:r>
          </a:p>
          <a:p>
            <a:r>
              <a:rPr lang="cs-CZ" sz="2800" dirty="0"/>
              <a:t>úhel odrazu nebo dopadu je úhel, který svírá světelný paprsek s kolmicí dopadu</a:t>
            </a:r>
          </a:p>
          <a:p>
            <a:pPr marL="0" indent="0">
              <a:buNone/>
            </a:pP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555776" y="6237312"/>
            <a:ext cx="417646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644008" y="4509120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131840" y="4653136"/>
            <a:ext cx="1512168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131840" y="4653136"/>
            <a:ext cx="756084" cy="79208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713664" y="4150060"/>
            <a:ext cx="210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i="1" dirty="0" smtClean="0"/>
              <a:t>k … </a:t>
            </a:r>
            <a:r>
              <a:rPr lang="cs-CZ" dirty="0" smtClean="0"/>
              <a:t>kolmice dopadu</a:t>
            </a:r>
            <a:endParaRPr lang="cs-CZ" i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1187624" y="4468470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ovina dopadu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142089" y="6325928"/>
            <a:ext cx="162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r</a:t>
            </a:r>
            <a:r>
              <a:rPr lang="cs-CZ" dirty="0" smtClean="0"/>
              <a:t>ovinné zrcadlo</a:t>
            </a:r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V="1">
            <a:off x="4644008" y="4653136"/>
            <a:ext cx="1558994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louk 35"/>
          <p:cNvSpPr/>
          <p:nvPr/>
        </p:nvSpPr>
        <p:spPr>
          <a:xfrm rot="19063005">
            <a:off x="3842036" y="5517231"/>
            <a:ext cx="1512168" cy="144016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TextovéPole 41"/>
          <p:cNvSpPr txBox="1"/>
          <p:nvPr/>
        </p:nvSpPr>
        <p:spPr>
          <a:xfrm>
            <a:off x="4672448" y="5517232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Symbol" panose="05050102010706020507" pitchFamily="18" charset="2"/>
              </a:rPr>
              <a:t>a</a:t>
            </a:r>
            <a:r>
              <a:rPr lang="cs-CZ" dirty="0" smtClean="0"/>
              <a:t>´</a:t>
            </a:r>
            <a:endParaRPr lang="cs-CZ" dirty="0">
              <a:latin typeface="Symbol" panose="05050102010706020507" pitchFamily="18" charset="2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4313468" y="5517232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Symbol" panose="05050102010706020507" pitchFamily="18" charset="2"/>
              </a:rPr>
              <a:t>a</a:t>
            </a:r>
            <a:endParaRPr lang="cs-CZ" dirty="0">
              <a:latin typeface="Symbol" panose="05050102010706020507" pitchFamily="18" charset="2"/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2339752" y="5701898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Symbol" panose="05050102010706020507" pitchFamily="18" charset="2"/>
              </a:rPr>
              <a:t>a </a:t>
            </a:r>
            <a:r>
              <a:rPr lang="cs-CZ" dirty="0" smtClean="0"/>
              <a:t>… úhel dopadu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292080" y="5701898"/>
            <a:ext cx="182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Symbol" panose="05050102010706020507" pitchFamily="18" charset="2"/>
              </a:rPr>
              <a:t>a</a:t>
            </a:r>
            <a:r>
              <a:rPr lang="cs-CZ" dirty="0"/>
              <a:t> ´ </a:t>
            </a:r>
            <a:r>
              <a:rPr lang="cs-CZ" dirty="0" smtClean="0"/>
              <a:t>… úhel odrazu</a:t>
            </a:r>
            <a:endParaRPr lang="cs-CZ" dirty="0"/>
          </a:p>
        </p:txBody>
      </p:sp>
      <p:cxnSp>
        <p:nvCxnSpPr>
          <p:cNvPr id="58" name="Přímá spojnice se šipkou 57"/>
          <p:cNvCxnSpPr/>
          <p:nvPr/>
        </p:nvCxnSpPr>
        <p:spPr>
          <a:xfrm flipV="1">
            <a:off x="4644008" y="5373216"/>
            <a:ext cx="864096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4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Odraz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solidFill>
                  <a:srgbClr val="FF0000"/>
                </a:solidFill>
              </a:rPr>
              <a:t>v</a:t>
            </a:r>
            <a:r>
              <a:rPr lang="cs-CZ" sz="2200" dirty="0" smtClean="0">
                <a:solidFill>
                  <a:srgbClr val="FF0000"/>
                </a:solidFill>
              </a:rPr>
              <a:t> přírodě  </a:t>
            </a:r>
            <a:r>
              <a:rPr lang="cs-CZ" sz="2200" dirty="0" smtClean="0"/>
              <a:t>- odraz na vodní hladině, obraz oblohy odrazem od silně zahřátého vzduchu těsně nad asfaltovou silnicí – </a:t>
            </a:r>
            <a:r>
              <a:rPr lang="cs-CZ" sz="2200" dirty="0" smtClean="0">
                <a:solidFill>
                  <a:srgbClr val="FF0000"/>
                </a:solidFill>
              </a:rPr>
              <a:t>fata morgana</a:t>
            </a:r>
          </a:p>
          <a:p>
            <a:r>
              <a:rPr lang="cs-CZ" sz="2200" dirty="0" smtClean="0">
                <a:solidFill>
                  <a:srgbClr val="FF0000"/>
                </a:solidFill>
              </a:rPr>
              <a:t>zrcadla</a:t>
            </a:r>
            <a:r>
              <a:rPr lang="cs-CZ" sz="2200" dirty="0" smtClean="0"/>
              <a:t> – např. vybroušená </a:t>
            </a:r>
            <a:r>
              <a:rPr lang="cs-CZ" sz="2200" dirty="0"/>
              <a:t>a vyleštěná kovová deska, skleněné zrcadlo (sklo pokryté tenkou kovovou vrstvou)</a:t>
            </a:r>
          </a:p>
          <a:p>
            <a:pPr marL="400050" lvl="1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- rovinná</a:t>
            </a:r>
            <a:r>
              <a:rPr lang="cs-CZ" sz="2200" dirty="0" smtClean="0"/>
              <a:t> (obraz </a:t>
            </a:r>
            <a:r>
              <a:rPr lang="cs-CZ" sz="2200" dirty="0"/>
              <a:t>zdánlivý, stejně velký, </a:t>
            </a:r>
            <a:r>
              <a:rPr lang="cs-CZ" sz="2200" dirty="0" smtClean="0"/>
              <a:t>vzpřímený - přímý, 	stranově </a:t>
            </a:r>
            <a:r>
              <a:rPr lang="cs-CZ" sz="2200" dirty="0"/>
              <a:t>převrácený</a:t>
            </a:r>
            <a:r>
              <a:rPr lang="cs-CZ" sz="2200" dirty="0" smtClean="0"/>
              <a:t>), je tedy souměrný podle roviny 	zrcadla</a:t>
            </a:r>
            <a:endParaRPr lang="cs-CZ" sz="2200" dirty="0"/>
          </a:p>
          <a:p>
            <a:pPr marL="400050" lvl="1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- kulová (sférická)</a:t>
            </a:r>
          </a:p>
          <a:p>
            <a:pPr marL="800100" lvl="2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vypuklá</a:t>
            </a:r>
            <a:r>
              <a:rPr lang="cs-CZ" sz="2200" dirty="0" smtClean="0"/>
              <a:t> </a:t>
            </a:r>
            <a:r>
              <a:rPr lang="cs-CZ" sz="2200" dirty="0"/>
              <a:t>- např. zrcadlo na křižovatce, vánoční </a:t>
            </a:r>
            <a:r>
              <a:rPr lang="cs-CZ" sz="2200" dirty="0" smtClean="0"/>
              <a:t>koule (obraz </a:t>
            </a:r>
            <a:r>
              <a:rPr lang="cs-CZ" sz="2200" dirty="0"/>
              <a:t>zdánlivý, přímý, zmenšený</a:t>
            </a:r>
            <a:r>
              <a:rPr lang="cs-CZ" sz="2200" dirty="0" smtClean="0"/>
              <a:t>)</a:t>
            </a:r>
            <a:endParaRPr lang="cs-CZ" sz="2200" dirty="0"/>
          </a:p>
          <a:p>
            <a:pPr marL="800100" lvl="2" indent="0">
              <a:buNone/>
            </a:pPr>
            <a:r>
              <a:rPr lang="cs-CZ" sz="2200" dirty="0" smtClean="0">
                <a:solidFill>
                  <a:srgbClr val="FF0000"/>
                </a:solidFill>
              </a:rPr>
              <a:t>dutá</a:t>
            </a:r>
            <a:r>
              <a:rPr lang="cs-CZ" sz="2200" dirty="0" smtClean="0"/>
              <a:t> </a:t>
            </a:r>
            <a:r>
              <a:rPr lang="cs-CZ" sz="2200" dirty="0"/>
              <a:t>- např. lžíce, </a:t>
            </a:r>
            <a:r>
              <a:rPr lang="cs-CZ" sz="2200" dirty="0" smtClean="0"/>
              <a:t>sběračka (vlastnosti </a:t>
            </a:r>
            <a:r>
              <a:rPr lang="cs-CZ" sz="2200" dirty="0"/>
              <a:t>obrazu závisejí na vzdálenosti předmětu od zrcadla)</a:t>
            </a:r>
          </a:p>
        </p:txBody>
      </p:sp>
    </p:spTree>
    <p:extLst>
      <p:ext uri="{BB962C8B-B14F-4D97-AF65-F5344CB8AC3E}">
        <p14:creationId xmlns:p14="http://schemas.microsoft.com/office/powerpoint/2010/main" val="16992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Zobrazení různými zrcadly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66" y="1628801"/>
            <a:ext cx="1952731" cy="18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eliska.novotna\Desktop\FOTKY do prezentací\Světlo\20240225_1307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958941" cy="21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eliska.novotna\Desktop\FOTKY do prezentací\Světlo\20240226_171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352" y="2294812"/>
            <a:ext cx="250898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eliska.novotna\Desktop\FOTKY do prezentací\Světlo\20240225_13135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0494" y="4701162"/>
            <a:ext cx="1890012" cy="20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eliska.novotna\Desktop\FOTKY do prezentací\Světlo\20240225_131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96433" y="3573016"/>
            <a:ext cx="1802314" cy="199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6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na rovinném zrcadle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obraz </a:t>
            </a:r>
            <a:r>
              <a:rPr lang="cs-CZ" sz="2200" dirty="0"/>
              <a:t>zdánlivý, stejně velký, vzpřímený - přímý, </a:t>
            </a:r>
            <a:r>
              <a:rPr lang="cs-CZ" sz="2200" dirty="0" smtClean="0"/>
              <a:t>stranově </a:t>
            </a:r>
            <a:r>
              <a:rPr lang="cs-CZ" sz="2200" dirty="0"/>
              <a:t>převrácený), je tedy souměrný podle roviny </a:t>
            </a:r>
            <a:r>
              <a:rPr lang="cs-CZ" sz="2200" dirty="0" smtClean="0"/>
              <a:t>zrcadla</a:t>
            </a:r>
            <a:endParaRPr lang="cs-CZ" sz="22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://fyzika.jreichl.com/data/optika/31_zrcadla_cocky_soubory/image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121" y="2791209"/>
            <a:ext cx="2298799" cy="25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91208"/>
            <a:ext cx="2636172" cy="274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41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kulovými zrcadly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u kulových zrcadel vyznačujeme:</a:t>
                </a:r>
              </a:p>
              <a:p>
                <a:pPr marL="0" indent="0">
                  <a:buNone/>
                </a:pPr>
                <a:r>
                  <a:rPr lang="cs-CZ" dirty="0" smtClean="0"/>
                  <a:t>	S ….	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střed křivosti</a:t>
                </a:r>
              </a:p>
              <a:p>
                <a:pPr marL="0" indent="0">
                  <a:buNone/>
                </a:pPr>
                <a:r>
                  <a:rPr lang="cs-CZ" dirty="0" smtClean="0"/>
                  <a:t>	F ….	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ohnisko</a:t>
                </a:r>
              </a:p>
              <a:p>
                <a:pPr marL="0" indent="0">
                  <a:buNone/>
                </a:pPr>
                <a:r>
                  <a:rPr lang="cs-CZ" dirty="0" smtClean="0"/>
                  <a:t>	V ….	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vrchol zrcadla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:r>
                  <a:rPr lang="cs-CZ" i="1" dirty="0" smtClean="0"/>
                  <a:t>r</a:t>
                </a:r>
                <a:r>
                  <a:rPr lang="cs-CZ" dirty="0" smtClean="0"/>
                  <a:t> ….	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poloměr křivosti</a:t>
                </a:r>
                <a:r>
                  <a:rPr lang="cs-CZ" dirty="0" smtClean="0"/>
                  <a:t>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𝑟</m:t>
                    </m:r>
                    <m:r>
                      <a:rPr lang="cs-CZ" b="0" i="1" smtClean="0">
                        <a:latin typeface="Cambria Math"/>
                      </a:rPr>
                      <m:t>=|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SV</m:t>
                    </m:r>
                    <m:r>
                      <a:rPr lang="cs-CZ" b="0" i="1" smtClean="0">
                        <a:latin typeface="Cambria Math"/>
                      </a:rPr>
                      <m:t>|</m:t>
                    </m:r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r>
                  <a:rPr lang="cs-CZ" dirty="0"/>
                  <a:t>	</a:t>
                </a:r>
                <a:r>
                  <a:rPr lang="cs-CZ" i="1" dirty="0" smtClean="0"/>
                  <a:t>f </a:t>
                </a:r>
                <a:r>
                  <a:rPr lang="cs-CZ" dirty="0" smtClean="0"/>
                  <a:t>….	</a:t>
                </a:r>
                <a:r>
                  <a:rPr lang="cs-CZ" dirty="0" smtClean="0">
                    <a:solidFill>
                      <a:srgbClr val="FF0000"/>
                    </a:solidFill>
                  </a:rPr>
                  <a:t>ohnisková vzdálenost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𝑓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𝐹𝑉</m:t>
                        </m:r>
                      </m:e>
                    </m:d>
                    <m:r>
                      <a:rPr lang="cs-CZ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  <m:r>
                          <a:rPr lang="cs-CZ" b="0" i="1" smtClean="0">
                            <a:latin typeface="Cambria Math"/>
                          </a:rPr>
                          <m:t>𝑟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dirty="0" smtClean="0"/>
              </a:p>
              <a:p>
                <a:pPr marL="0" indent="0">
                  <a:buNone/>
                </a:pPr>
                <a:endParaRPr lang="cs-CZ" dirty="0" smtClean="0"/>
              </a:p>
              <a:p>
                <a:r>
                  <a:rPr lang="cs-CZ" dirty="0" smtClean="0">
                    <a:solidFill>
                      <a:srgbClr val="FF0000"/>
                    </a:solidFill>
                  </a:rPr>
                  <a:t>optická osa </a:t>
                </a:r>
                <a:r>
                  <a:rPr lang="cs-CZ" dirty="0" smtClean="0"/>
                  <a:t>– osa souměrnosti zrcadla, spojnice vrcholu zrcadla, ohniska a středu křivosti</a:t>
                </a:r>
              </a:p>
              <a:p>
                <a:pPr marL="0" indent="0">
                  <a:buNone/>
                </a:pPr>
                <a:r>
                  <a:rPr lang="cs-CZ" dirty="0" smtClean="0"/>
                  <a:t>	</a:t>
                </a:r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85" t="-2695" r="-1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846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kulovými zrcadly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</a:t>
            </a:r>
            <a:r>
              <a:rPr lang="cs-CZ" dirty="0" smtClean="0">
                <a:solidFill>
                  <a:srgbClr val="FF0000"/>
                </a:solidFill>
              </a:rPr>
              <a:t>hod paprsků </a:t>
            </a:r>
            <a:r>
              <a:rPr lang="cs-CZ" dirty="0" smtClean="0"/>
              <a:t>u dutého (vypuklého) zrcadla:</a:t>
            </a:r>
          </a:p>
          <a:p>
            <a:r>
              <a:rPr lang="cs-CZ" dirty="0" smtClean="0"/>
              <a:t>paprsek procházející (směřující) do středu křivosti se odráží v opačném směru, tedy vrací se po stejné přímce</a:t>
            </a:r>
          </a:p>
          <a:p>
            <a:r>
              <a:rPr lang="cs-CZ" dirty="0"/>
              <a:t>p</a:t>
            </a:r>
            <a:r>
              <a:rPr lang="cs-CZ" dirty="0" smtClean="0"/>
              <a:t>aprsek procházející rovnoběžně s optickou osou se odráží tak, že prochází ohniskem (zdánlivě vychází z ohniska zrcadla)</a:t>
            </a:r>
          </a:p>
          <a:p>
            <a:r>
              <a:rPr lang="cs-CZ" dirty="0"/>
              <a:t>p</a:t>
            </a:r>
            <a:r>
              <a:rPr lang="cs-CZ" dirty="0" smtClean="0"/>
              <a:t>aprsek procházející ohniskem (směřující do ohniska) se odráží tak, že odražený paprsek je rovnoběžný s optickou osou</a:t>
            </a:r>
          </a:p>
          <a:p>
            <a:r>
              <a:rPr lang="cs-CZ" dirty="0"/>
              <a:t>p</a:t>
            </a:r>
            <a:r>
              <a:rPr lang="cs-CZ" dirty="0" smtClean="0"/>
              <a:t>aprsek dopadající do vrcholu zrcadla se odráží pod stejným úhlem, optická osa je kolmice dopadu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7591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Nadpis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kulovými zrcadly</a:t>
            </a:r>
          </a:p>
        </p:txBody>
      </p:sp>
      <p:sp>
        <p:nvSpPr>
          <p:cNvPr id="36" name="Zástupný symbol pro obsah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chod paprsků:</a:t>
            </a:r>
            <a:endParaRPr lang="cs-CZ" dirty="0"/>
          </a:p>
        </p:txBody>
      </p:sp>
      <p:sp>
        <p:nvSpPr>
          <p:cNvPr id="11" name="Oblouk 10"/>
          <p:cNvSpPr/>
          <p:nvPr/>
        </p:nvSpPr>
        <p:spPr>
          <a:xfrm rot="2701780">
            <a:off x="1893939" y="2731238"/>
            <a:ext cx="2736304" cy="252028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3" name="Přímá spojnice 12"/>
          <p:cNvCxnSpPr/>
          <p:nvPr/>
        </p:nvCxnSpPr>
        <p:spPr>
          <a:xfrm>
            <a:off x="1475656" y="4077072"/>
            <a:ext cx="4320480" cy="36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3779912" y="399221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2754536" y="407707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702709" y="4100230"/>
            <a:ext cx="28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4644008" y="411536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</a:t>
            </a:r>
            <a:endParaRPr lang="cs-CZ" dirty="0"/>
          </a:p>
        </p:txBody>
      </p:sp>
      <p:cxnSp>
        <p:nvCxnSpPr>
          <p:cNvPr id="27" name="Přímá spojnice se šipkou 26"/>
          <p:cNvCxnSpPr/>
          <p:nvPr/>
        </p:nvCxnSpPr>
        <p:spPr>
          <a:xfrm>
            <a:off x="2562528" y="3501008"/>
            <a:ext cx="18654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3262091" y="3501008"/>
            <a:ext cx="1165893" cy="10765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2089416" y="3732491"/>
            <a:ext cx="2376264" cy="864096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 flipV="1">
            <a:off x="2395712" y="3839915"/>
            <a:ext cx="504056" cy="17824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3059832" y="3284984"/>
            <a:ext cx="1512168" cy="81524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3059832" y="4100230"/>
            <a:ext cx="1512168" cy="76893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/>
          <p:cNvCxnSpPr/>
          <p:nvPr/>
        </p:nvCxnSpPr>
        <p:spPr>
          <a:xfrm>
            <a:off x="3059832" y="3991378"/>
            <a:ext cx="0" cy="216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82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Zobrazení kulovými </a:t>
            </a:r>
            <a:r>
              <a:rPr lang="cs-CZ" dirty="0" smtClean="0"/>
              <a:t>zrcadly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zobrazení </a:t>
            </a:r>
            <a:r>
              <a:rPr lang="cs-CZ" dirty="0">
                <a:solidFill>
                  <a:srgbClr val="FF0000"/>
                </a:solidFill>
              </a:rPr>
              <a:t>vypuklým kulovým </a:t>
            </a:r>
            <a:r>
              <a:rPr lang="cs-CZ" dirty="0" smtClean="0">
                <a:solidFill>
                  <a:srgbClr val="FF0000"/>
                </a:solidFill>
              </a:rPr>
              <a:t>zrcadlem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dirty="0"/>
              <a:t>obraz je vždy zdánlivý, přímý a zmenšený</a:t>
            </a:r>
          </a:p>
          <a:p>
            <a:endParaRPr lang="cs-CZ" dirty="0"/>
          </a:p>
        </p:txBody>
      </p:sp>
      <p:pic>
        <p:nvPicPr>
          <p:cNvPr id="3074" name="Picture 2" descr="C:\Users\eliska.novotna\Desktop\DOKONČIT PREZENTACE\20230930_114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040" y="3317456"/>
            <a:ext cx="3716159" cy="27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yzika.jreichl.com/data/optika/31_zrcadla_cocky_soubory/image0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20764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9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světelné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světlo </a:t>
            </a:r>
            <a:r>
              <a:rPr lang="cs-CZ" sz="2800" dirty="0"/>
              <a:t>- </a:t>
            </a:r>
            <a:r>
              <a:rPr lang="cs-CZ" sz="2800" dirty="0" smtClean="0">
                <a:solidFill>
                  <a:srgbClr val="FF0000"/>
                </a:solidFill>
              </a:rPr>
              <a:t>elektromagnetické záření </a:t>
            </a:r>
            <a:r>
              <a:rPr lang="cs-CZ" sz="2800" dirty="0" smtClean="0"/>
              <a:t>o vlnové délce 400 až 760 </a:t>
            </a:r>
            <a:r>
              <a:rPr lang="cs-CZ" sz="2800" dirty="0" err="1" smtClean="0"/>
              <a:t>nm</a:t>
            </a:r>
            <a:endParaRPr lang="cs-CZ" sz="2800" dirty="0"/>
          </a:p>
          <a:p>
            <a:r>
              <a:rPr lang="cs-CZ" sz="2800" dirty="0"/>
              <a:t>j</a:t>
            </a:r>
            <a:r>
              <a:rPr lang="cs-CZ" sz="2800" dirty="0" smtClean="0"/>
              <a:t>e </a:t>
            </a:r>
            <a:r>
              <a:rPr lang="cs-CZ" sz="2800" dirty="0" smtClean="0">
                <a:solidFill>
                  <a:srgbClr val="FF0000"/>
                </a:solidFill>
              </a:rPr>
              <a:t>vyzařováno</a:t>
            </a:r>
            <a:r>
              <a:rPr lang="cs-CZ" sz="2800" dirty="0" smtClean="0"/>
              <a:t> z určitého tělesa – </a:t>
            </a:r>
            <a:r>
              <a:rPr lang="cs-CZ" sz="2800" dirty="0" smtClean="0">
                <a:solidFill>
                  <a:srgbClr val="FF0000"/>
                </a:solidFill>
              </a:rPr>
              <a:t>světelného zdroje</a:t>
            </a:r>
            <a:r>
              <a:rPr lang="cs-CZ" sz="2800" dirty="0" smtClean="0"/>
              <a:t> (např. Slunce, svíčky, žárovky,…)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ěkterá tělesa </a:t>
            </a:r>
            <a:r>
              <a:rPr lang="cs-CZ" sz="2800" dirty="0"/>
              <a:t>světlo </a:t>
            </a:r>
            <a:r>
              <a:rPr lang="cs-CZ" sz="2800" dirty="0">
                <a:solidFill>
                  <a:srgbClr val="FF0000"/>
                </a:solidFill>
              </a:rPr>
              <a:t>odrážejí</a:t>
            </a:r>
            <a:r>
              <a:rPr lang="cs-CZ" sz="2800" dirty="0"/>
              <a:t> (</a:t>
            </a:r>
            <a:r>
              <a:rPr lang="cs-CZ" sz="2800" dirty="0" smtClean="0"/>
              <a:t>např</a:t>
            </a:r>
            <a:r>
              <a:rPr lang="cs-CZ" sz="2800" dirty="0"/>
              <a:t>. bílá a lesklá tělesa většinu světla </a:t>
            </a:r>
            <a:r>
              <a:rPr lang="cs-CZ" sz="2800" dirty="0" smtClean="0"/>
              <a:t>odrážejí – Měsíc, zrcadlo, vyleštěný hliníkový plech,…)</a:t>
            </a:r>
            <a:endParaRPr lang="cs-CZ" sz="2800" dirty="0"/>
          </a:p>
          <a:p>
            <a:r>
              <a:rPr lang="cs-CZ" sz="2800" dirty="0" smtClean="0"/>
              <a:t>některá tělesa většinu světla </a:t>
            </a:r>
            <a:r>
              <a:rPr lang="cs-CZ" sz="2800" dirty="0" smtClean="0">
                <a:solidFill>
                  <a:srgbClr val="FF0000"/>
                </a:solidFill>
              </a:rPr>
              <a:t>pohlcují</a:t>
            </a:r>
            <a:r>
              <a:rPr lang="cs-CZ" sz="2800" dirty="0" smtClean="0"/>
              <a:t> (např</a:t>
            </a:r>
            <a:r>
              <a:rPr lang="cs-CZ" sz="2800" dirty="0"/>
              <a:t>. černé předměty většinu světla </a:t>
            </a:r>
            <a:r>
              <a:rPr lang="cs-CZ" sz="2800" dirty="0" smtClean="0"/>
              <a:t>pohlcují – tmavá tkanina, hluboký otvor v zemi,…)</a:t>
            </a:r>
          </a:p>
        </p:txBody>
      </p:sp>
      <p:pic>
        <p:nvPicPr>
          <p:cNvPr id="9218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85800"/>
            <a:ext cx="1728192" cy="149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3074"/>
            <a:ext cx="163280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upload.wikimedia.org/wikipedia/commons/a/a7/Light_Bulb_in_the_d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440" y="2996952"/>
            <a:ext cx="129556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7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Zobrazení kulovými </a:t>
            </a:r>
            <a:r>
              <a:rPr lang="cs-CZ" dirty="0" smtClean="0"/>
              <a:t>zrcadly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zobrazení </a:t>
            </a:r>
            <a:r>
              <a:rPr lang="cs-CZ" sz="2400" dirty="0">
                <a:solidFill>
                  <a:srgbClr val="FF0000"/>
                </a:solidFill>
              </a:rPr>
              <a:t>dutým kulovým </a:t>
            </a:r>
            <a:r>
              <a:rPr lang="cs-CZ" sz="2400" dirty="0" smtClean="0">
                <a:solidFill>
                  <a:srgbClr val="FF0000"/>
                </a:solidFill>
              </a:rPr>
              <a:t>zrcadlem </a:t>
            </a:r>
            <a:r>
              <a:rPr lang="cs-CZ" sz="2400" dirty="0" smtClean="0"/>
              <a:t>– záleží na vzdálenosti předmětu od zrcadla (</a:t>
            </a:r>
            <a:r>
              <a:rPr lang="cs-CZ" sz="2400" i="1" dirty="0" smtClean="0"/>
              <a:t>a</a:t>
            </a:r>
            <a:r>
              <a:rPr lang="cs-CZ" sz="2400" dirty="0" smtClean="0"/>
              <a:t>):</a:t>
            </a:r>
          </a:p>
          <a:p>
            <a:pPr marL="0" indent="0">
              <a:buNone/>
            </a:pPr>
            <a:r>
              <a:rPr lang="cs-CZ" sz="1800" i="1" dirty="0">
                <a:solidFill>
                  <a:srgbClr val="FF0000"/>
                </a:solidFill>
              </a:rPr>
              <a:t>a &gt; r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: obraz je skutečný, zmenšený a </a:t>
            </a:r>
            <a:r>
              <a:rPr lang="cs-CZ" sz="1800" dirty="0" smtClean="0"/>
              <a:t>převrácený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</a:rPr>
              <a:t>a </a:t>
            </a:r>
            <a:r>
              <a:rPr lang="cs-CZ" sz="1800" i="1" dirty="0">
                <a:solidFill>
                  <a:srgbClr val="FF0000"/>
                </a:solidFill>
              </a:rPr>
              <a:t>= r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: obraz je skutečný, stejně velký a </a:t>
            </a:r>
            <a:r>
              <a:rPr lang="cs-CZ" sz="1800" dirty="0" smtClean="0"/>
              <a:t>převrácený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</a:rPr>
              <a:t>r </a:t>
            </a:r>
            <a:r>
              <a:rPr lang="cs-CZ" sz="1800" i="1" dirty="0">
                <a:solidFill>
                  <a:srgbClr val="FF0000"/>
                </a:solidFill>
              </a:rPr>
              <a:t>&gt; a &gt; f </a:t>
            </a:r>
            <a:r>
              <a:rPr lang="cs-CZ" sz="1800" dirty="0"/>
              <a:t>: obraz je </a:t>
            </a:r>
            <a:r>
              <a:rPr lang="cs-CZ" sz="1800" dirty="0" smtClean="0"/>
              <a:t>skutečný</a:t>
            </a:r>
            <a:r>
              <a:rPr lang="cs-CZ" sz="1800" dirty="0"/>
              <a:t>, zvětšený a </a:t>
            </a:r>
            <a:r>
              <a:rPr lang="cs-CZ" sz="1800" dirty="0" smtClean="0"/>
              <a:t>převrácený</a:t>
            </a:r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i="1" dirty="0" smtClean="0">
                <a:solidFill>
                  <a:srgbClr val="FF0000"/>
                </a:solidFill>
              </a:rPr>
              <a:t>a </a:t>
            </a:r>
            <a:r>
              <a:rPr lang="cs-CZ" sz="1800" i="1" dirty="0">
                <a:solidFill>
                  <a:srgbClr val="FF0000"/>
                </a:solidFill>
              </a:rPr>
              <a:t>&lt; f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/>
              <a:t>: obraz je zdánlivý, přímý a </a:t>
            </a:r>
            <a:r>
              <a:rPr lang="cs-CZ" sz="1800" dirty="0" smtClean="0"/>
              <a:t>zvětšený</a:t>
            </a:r>
          </a:p>
        </p:txBody>
      </p:sp>
      <p:pic>
        <p:nvPicPr>
          <p:cNvPr id="21506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836" y="1844824"/>
            <a:ext cx="2016224" cy="16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29" y="2200288"/>
            <a:ext cx="2835449" cy="283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00" y="3802863"/>
            <a:ext cx="2281820" cy="18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70085"/>
            <a:ext cx="2130996" cy="198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044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kulovými zrcadly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zobrazení </a:t>
            </a:r>
            <a:r>
              <a:rPr lang="cs-CZ" dirty="0">
                <a:solidFill>
                  <a:srgbClr val="FF0000"/>
                </a:solidFill>
              </a:rPr>
              <a:t>dutým kulovým </a:t>
            </a:r>
            <a:r>
              <a:rPr lang="cs-CZ" dirty="0" smtClean="0">
                <a:solidFill>
                  <a:srgbClr val="FF0000"/>
                </a:solidFill>
              </a:rPr>
              <a:t>zrcadlem</a:t>
            </a:r>
            <a:r>
              <a:rPr lang="cs-CZ" dirty="0" smtClean="0"/>
              <a:t>:</a:t>
            </a:r>
            <a:endParaRPr lang="cs-CZ" dirty="0"/>
          </a:p>
          <a:p>
            <a:r>
              <a:rPr lang="cs-CZ" i="1" dirty="0">
                <a:solidFill>
                  <a:srgbClr val="FF0000"/>
                </a:solidFill>
              </a:rPr>
              <a:t>a &gt; r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: obraz je skutečný, zmenšený a </a:t>
            </a:r>
            <a:r>
              <a:rPr lang="cs-CZ" dirty="0" smtClean="0"/>
              <a:t>převrácený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72" y="3501008"/>
            <a:ext cx="19050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095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Lom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300" dirty="0" smtClean="0">
                <a:solidFill>
                  <a:srgbClr val="FF0000"/>
                </a:solidFill>
              </a:rPr>
              <a:t>lom světla </a:t>
            </a:r>
            <a:r>
              <a:rPr lang="cs-CZ" sz="2300" dirty="0" smtClean="0"/>
              <a:t>– nastává na rozhraní dvou prostředí,  je způsoben změnou rychlosti šíření světla v daném prostředí</a:t>
            </a:r>
          </a:p>
          <a:p>
            <a:r>
              <a:rPr lang="cs-CZ" sz="2300" dirty="0"/>
              <a:t>p</a:t>
            </a:r>
            <a:r>
              <a:rPr lang="cs-CZ" sz="2300" dirty="0" smtClean="0"/>
              <a:t>rostředí </a:t>
            </a:r>
            <a:r>
              <a:rPr lang="cs-CZ" sz="2300" dirty="0" smtClean="0">
                <a:solidFill>
                  <a:srgbClr val="FF0000"/>
                </a:solidFill>
              </a:rPr>
              <a:t>opticky hustší </a:t>
            </a:r>
            <a:r>
              <a:rPr lang="cs-CZ" sz="2300" dirty="0" smtClean="0"/>
              <a:t>(světlo se šíří pomaleji), </a:t>
            </a:r>
            <a:r>
              <a:rPr lang="cs-CZ" sz="2300" dirty="0" smtClean="0">
                <a:solidFill>
                  <a:srgbClr val="FF0000"/>
                </a:solidFill>
              </a:rPr>
              <a:t>opticky řidší </a:t>
            </a:r>
            <a:r>
              <a:rPr lang="cs-CZ" sz="2300" dirty="0" smtClean="0"/>
              <a:t>(světlo se šíří rychleji)</a:t>
            </a:r>
          </a:p>
          <a:p>
            <a:r>
              <a:rPr lang="cs-CZ" sz="2300" dirty="0">
                <a:solidFill>
                  <a:srgbClr val="FF0000"/>
                </a:solidFill>
              </a:rPr>
              <a:t>r</a:t>
            </a:r>
            <a:r>
              <a:rPr lang="cs-CZ" sz="2300" dirty="0" smtClean="0">
                <a:solidFill>
                  <a:srgbClr val="FF0000"/>
                </a:solidFill>
              </a:rPr>
              <a:t>elativní index lomu </a:t>
            </a:r>
            <a:r>
              <a:rPr lang="cs-CZ" sz="2300" dirty="0" smtClean="0"/>
              <a:t>– srovnání rychlosti šíření světla v dané látce s rychlostí šíření světla ve vakuu (např. voda 1,33 nebo sklo 1,5) </a:t>
            </a:r>
          </a:p>
          <a:p>
            <a:pPr marL="0" indent="0">
              <a:buNone/>
            </a:pPr>
            <a:endParaRPr lang="cs-CZ" sz="2300" dirty="0"/>
          </a:p>
        </p:txBody>
      </p:sp>
      <p:pic>
        <p:nvPicPr>
          <p:cNvPr id="11266" name="Picture 2" descr="https://upload.wikimedia.org/wikipedia/commons/1/13/F%C3%A9nyt%C3%B6r%C3%A9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33056"/>
            <a:ext cx="3421793" cy="273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22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Lom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300" dirty="0" smtClean="0">
                <a:solidFill>
                  <a:srgbClr val="FF0000"/>
                </a:solidFill>
              </a:rPr>
              <a:t>lom ke kolmici </a:t>
            </a:r>
            <a:r>
              <a:rPr lang="cs-CZ" sz="2300" dirty="0" smtClean="0"/>
              <a:t>(</a:t>
            </a:r>
            <a:r>
              <a:rPr lang="cs-CZ" sz="2300" dirty="0" smtClean="0">
                <a:latin typeface="Symbol" panose="05050102010706020507" pitchFamily="18" charset="2"/>
              </a:rPr>
              <a:t>a</a:t>
            </a:r>
            <a:r>
              <a:rPr lang="cs-CZ" sz="2300" dirty="0" smtClean="0"/>
              <a:t> &gt; </a:t>
            </a:r>
            <a:r>
              <a:rPr lang="cs-CZ" sz="2300" dirty="0" smtClean="0">
                <a:latin typeface="Symbol" panose="05050102010706020507" pitchFamily="18" charset="2"/>
              </a:rPr>
              <a:t>b</a:t>
            </a:r>
            <a:r>
              <a:rPr lang="cs-CZ" sz="2300" dirty="0" smtClean="0"/>
              <a:t>)</a:t>
            </a:r>
          </a:p>
          <a:p>
            <a:pPr marL="0" indent="0">
              <a:buNone/>
            </a:pPr>
            <a:r>
              <a:rPr lang="cs-CZ" sz="2300" dirty="0" smtClean="0"/>
              <a:t>	- paprsek vstupuje do prostředí, kde se šíří menší rychlostí</a:t>
            </a:r>
          </a:p>
          <a:p>
            <a:pPr marL="0" indent="0">
              <a:buNone/>
            </a:pPr>
            <a:r>
              <a:rPr lang="cs-CZ" sz="2300" dirty="0" smtClean="0"/>
              <a:t>	- např. ze vzduchu do vody</a:t>
            </a:r>
          </a:p>
          <a:p>
            <a:r>
              <a:rPr lang="cs-CZ" sz="2300" dirty="0">
                <a:solidFill>
                  <a:srgbClr val="FF0000"/>
                </a:solidFill>
              </a:rPr>
              <a:t>l</a:t>
            </a:r>
            <a:r>
              <a:rPr lang="cs-CZ" sz="2300" dirty="0" smtClean="0">
                <a:solidFill>
                  <a:srgbClr val="FF0000"/>
                </a:solidFill>
              </a:rPr>
              <a:t>om od kolmice </a:t>
            </a:r>
            <a:r>
              <a:rPr lang="cs-CZ" sz="2300" dirty="0"/>
              <a:t>(</a:t>
            </a:r>
            <a:r>
              <a:rPr lang="cs-CZ" sz="2300" dirty="0">
                <a:latin typeface="Symbol" panose="05050102010706020507" pitchFamily="18" charset="2"/>
              </a:rPr>
              <a:t>a</a:t>
            </a:r>
            <a:r>
              <a:rPr lang="cs-CZ" sz="2300" dirty="0"/>
              <a:t> &lt; </a:t>
            </a:r>
            <a:r>
              <a:rPr lang="cs-CZ" sz="2300" dirty="0" smtClean="0"/>
              <a:t> </a:t>
            </a:r>
            <a:r>
              <a:rPr lang="cs-CZ" sz="2300" dirty="0" smtClean="0">
                <a:latin typeface="Symbol" panose="05050102010706020507" pitchFamily="18" charset="2"/>
              </a:rPr>
              <a:t>b</a:t>
            </a:r>
            <a:r>
              <a:rPr lang="cs-CZ" sz="2300" dirty="0" smtClean="0"/>
              <a:t>)</a:t>
            </a:r>
          </a:p>
          <a:p>
            <a:pPr marL="0" indent="0">
              <a:buNone/>
            </a:pPr>
            <a:r>
              <a:rPr lang="cs-CZ" sz="2300" dirty="0" smtClean="0"/>
              <a:t>	- paprsek vstupuje do prostředí, kde se šíří větší rychlostí </a:t>
            </a:r>
          </a:p>
          <a:p>
            <a:pPr marL="0" indent="0">
              <a:buNone/>
            </a:pPr>
            <a:r>
              <a:rPr lang="cs-CZ" sz="2300" dirty="0" smtClean="0"/>
              <a:t>	- např. ze skla do vzduchu</a:t>
            </a:r>
          </a:p>
          <a:p>
            <a:pPr marL="0" indent="0">
              <a:buNone/>
            </a:pPr>
            <a:endParaRPr lang="cs-CZ" sz="2300" dirty="0"/>
          </a:p>
        </p:txBody>
      </p:sp>
      <p:pic>
        <p:nvPicPr>
          <p:cNvPr id="12290" name="Picture 2" descr="https://upload.wikimedia.org/wikipedia/commons/thumb/3/3f/Snells_law2.svg/800px-Snells_law2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10099"/>
            <a:ext cx="1387503" cy="249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2/28/Snells_law_simple_schemat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2602422" cy="241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177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Lom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r>
              <a:rPr lang="cs-CZ" sz="2800" dirty="0">
                <a:solidFill>
                  <a:srgbClr val="FF0000"/>
                </a:solidFill>
              </a:rPr>
              <a:t>mezní úhel</a:t>
            </a:r>
          </a:p>
          <a:p>
            <a:pPr marL="400050" lvl="1" indent="0">
              <a:buNone/>
            </a:pPr>
            <a:r>
              <a:rPr lang="cs-CZ" dirty="0"/>
              <a:t>je úhel, při kterém nastane lom do rozhraní</a:t>
            </a:r>
          </a:p>
          <a:p>
            <a:r>
              <a:rPr lang="cs-CZ" sz="2800" dirty="0">
                <a:solidFill>
                  <a:srgbClr val="FF0000"/>
                </a:solidFill>
              </a:rPr>
              <a:t>úplný (totální) odraz</a:t>
            </a:r>
          </a:p>
          <a:p>
            <a:pPr marL="400050" lvl="1" indent="0">
              <a:buNone/>
            </a:pPr>
            <a:r>
              <a:rPr lang="cs-CZ" dirty="0"/>
              <a:t>nastává při lomu od kolmice tehdy, jestliže se žádné světlo neláme, ale všechno se odráží</a:t>
            </a:r>
          </a:p>
          <a:p>
            <a:pPr marL="0" indent="0">
              <a:buNone/>
            </a:pP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555776" y="6237312"/>
            <a:ext cx="4176464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4644008" y="4509120"/>
            <a:ext cx="0" cy="172819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131840" y="4653136"/>
            <a:ext cx="1512168" cy="15841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131840" y="4653136"/>
            <a:ext cx="756084" cy="79208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4713664" y="415006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endParaRPr lang="cs-CZ" i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091231" y="6342496"/>
            <a:ext cx="641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voda</a:t>
            </a:r>
            <a:endParaRPr lang="cs-CZ" dirty="0"/>
          </a:p>
        </p:txBody>
      </p:sp>
      <p:cxnSp>
        <p:nvCxnSpPr>
          <p:cNvPr id="35" name="Přímá spojnice 34"/>
          <p:cNvCxnSpPr/>
          <p:nvPr/>
        </p:nvCxnSpPr>
        <p:spPr>
          <a:xfrm flipV="1">
            <a:off x="4644008" y="6237311"/>
            <a:ext cx="1767727" cy="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3274722" y="4288990"/>
            <a:ext cx="1213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mezní úhel</a:t>
            </a:r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896883" y="5716228"/>
            <a:ext cx="8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vzduch</a:t>
            </a:r>
            <a:endParaRPr lang="cs-CZ" dirty="0"/>
          </a:p>
        </p:txBody>
      </p:sp>
      <p:cxnSp>
        <p:nvCxnSpPr>
          <p:cNvPr id="58" name="Přímá spojnice se šipkou 57"/>
          <p:cNvCxnSpPr/>
          <p:nvPr/>
        </p:nvCxnSpPr>
        <p:spPr>
          <a:xfrm flipV="1">
            <a:off x="4722784" y="6215566"/>
            <a:ext cx="1179568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2849544" y="4941168"/>
            <a:ext cx="948664" cy="6991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843808" y="4941168"/>
            <a:ext cx="1800200" cy="12961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 flipV="1">
            <a:off x="4644008" y="5049180"/>
            <a:ext cx="1872208" cy="11663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4644008" y="5428607"/>
            <a:ext cx="1258344" cy="77034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636391" y="5106094"/>
            <a:ext cx="1367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</a:t>
            </a:r>
            <a:r>
              <a:rPr lang="cs-CZ" dirty="0" smtClean="0"/>
              <a:t>otální odraz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0529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Lom světla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paprsek </a:t>
            </a:r>
            <a:r>
              <a:rPr lang="cs-CZ" sz="2800" dirty="0" smtClean="0"/>
              <a:t>se </a:t>
            </a:r>
            <a:r>
              <a:rPr lang="cs-CZ" sz="2800" dirty="0" smtClean="0">
                <a:solidFill>
                  <a:srgbClr val="FF0000"/>
                </a:solidFill>
              </a:rPr>
              <a:t>neláme</a:t>
            </a:r>
            <a:r>
              <a:rPr lang="cs-CZ" sz="2800" dirty="0" smtClean="0"/>
              <a:t>, jestliže dopadá </a:t>
            </a:r>
            <a:r>
              <a:rPr lang="cs-CZ" sz="2800" dirty="0" smtClean="0">
                <a:solidFill>
                  <a:srgbClr val="FF0000"/>
                </a:solidFill>
              </a:rPr>
              <a:t>kolmo na rozhraní</a:t>
            </a:r>
          </a:p>
          <a:p>
            <a:r>
              <a:rPr lang="cs-CZ" sz="2800" dirty="0"/>
              <a:t>l</a:t>
            </a:r>
            <a:r>
              <a:rPr lang="cs-CZ" sz="2800" dirty="0" smtClean="0"/>
              <a:t>omený paprsek zůstává v rovině dopadu</a:t>
            </a:r>
          </a:p>
          <a:p>
            <a:r>
              <a:rPr lang="cs-CZ" sz="2800" dirty="0">
                <a:solidFill>
                  <a:srgbClr val="FF0000"/>
                </a:solidFill>
              </a:rPr>
              <a:t>v</a:t>
            </a:r>
            <a:r>
              <a:rPr lang="cs-CZ" sz="2800" dirty="0" smtClean="0">
                <a:solidFill>
                  <a:srgbClr val="FF0000"/>
                </a:solidFill>
              </a:rPr>
              <a:t>yužití úplného odrazu</a:t>
            </a:r>
            <a:r>
              <a:rPr lang="cs-CZ" sz="2800" dirty="0" smtClean="0"/>
              <a:t> – v optických vláknech (lékařství, kabelová televize, počítačové sítě)</a:t>
            </a:r>
            <a:endParaRPr lang="cs-CZ" sz="2800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2050" name="Picture 2" descr="http://edu.techmania.cz/sites/default/files/encyklopedie/insert/1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717033"/>
            <a:ext cx="3816424" cy="17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46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průsvitná tělesa</a:t>
            </a:r>
            <a:r>
              <a:rPr lang="cs-CZ" sz="2800" dirty="0"/>
              <a:t> ohraničená </a:t>
            </a:r>
            <a:r>
              <a:rPr lang="cs-CZ" sz="2800" dirty="0" smtClean="0"/>
              <a:t>nejčastěji dvěma kulovými </a:t>
            </a:r>
            <a:r>
              <a:rPr lang="cs-CZ" sz="2800" dirty="0"/>
              <a:t>plochami</a:t>
            </a:r>
            <a:r>
              <a:rPr lang="cs-CZ" sz="2800" dirty="0" smtClean="0"/>
              <a:t>, </a:t>
            </a:r>
            <a:r>
              <a:rPr lang="cs-CZ" sz="2800" dirty="0"/>
              <a:t>ve kterých se lomem mění směr </a:t>
            </a:r>
            <a:r>
              <a:rPr lang="cs-CZ" sz="2800" dirty="0" smtClean="0"/>
              <a:t>šíření světla</a:t>
            </a:r>
          </a:p>
        </p:txBody>
      </p:sp>
      <p:pic>
        <p:nvPicPr>
          <p:cNvPr id="16388" name="Picture 4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378441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35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spojky (1, 2, 3)</a:t>
            </a:r>
            <a:r>
              <a:rPr lang="cs-CZ" dirty="0" smtClean="0"/>
              <a:t> - čočky, </a:t>
            </a:r>
            <a:r>
              <a:rPr lang="cs-CZ" dirty="0"/>
              <a:t>která mění rovnoběžný svazek </a:t>
            </a:r>
            <a:r>
              <a:rPr lang="cs-CZ" dirty="0" smtClean="0"/>
              <a:t>světelných paprsků </a:t>
            </a:r>
            <a:r>
              <a:rPr lang="cs-CZ" dirty="0"/>
              <a:t>na </a:t>
            </a:r>
            <a:r>
              <a:rPr lang="cs-CZ" dirty="0" smtClean="0"/>
              <a:t>sbíhavý (spojky můžou mít různý tvar, ale uprostřed jsou nejsilnější)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rozptylky (4, 5, 6)</a:t>
            </a:r>
            <a:r>
              <a:rPr lang="cs-CZ" dirty="0" smtClean="0"/>
              <a:t> - čočka</a:t>
            </a:r>
            <a:r>
              <a:rPr lang="cs-CZ" dirty="0"/>
              <a:t>, která mění rovnoběžný svazek </a:t>
            </a:r>
            <a:r>
              <a:rPr lang="cs-CZ" dirty="0" smtClean="0"/>
              <a:t>světelných paprsků </a:t>
            </a:r>
            <a:r>
              <a:rPr lang="cs-CZ" dirty="0"/>
              <a:t>na </a:t>
            </a:r>
            <a:r>
              <a:rPr lang="cs-CZ" dirty="0" smtClean="0"/>
              <a:t>rozbíhavý (rozptylky můžou mít různý tvar, ale uprostřed jsou nejtenčí)</a:t>
            </a:r>
            <a:endParaRPr lang="cs-CZ" dirty="0"/>
          </a:p>
        </p:txBody>
      </p:sp>
      <p:pic>
        <p:nvPicPr>
          <p:cNvPr id="16386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88" y="1268760"/>
            <a:ext cx="84557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Značka rozptylné čočky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0" y="4293096"/>
            <a:ext cx="7432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1517"/>
            <a:ext cx="349567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edu.techmania.cz/sites/default/files/encyklopedie/insert/86_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3114"/>
            <a:ext cx="4362604" cy="15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800" dirty="0" smtClean="0"/>
                  <a:t>obdobně jako u zrcadel </a:t>
                </a:r>
                <a:r>
                  <a:rPr lang="cs-CZ" sz="2800" dirty="0"/>
                  <a:t>vyznačujeme:</a:t>
                </a:r>
              </a:p>
              <a:p>
                <a:pPr marL="0" indent="0">
                  <a:buNone/>
                </a:pPr>
                <a:r>
                  <a:rPr lang="cs-CZ" sz="2800" dirty="0"/>
                  <a:t>	S ….	</a:t>
                </a:r>
                <a:r>
                  <a:rPr lang="cs-CZ" sz="2800" dirty="0">
                    <a:solidFill>
                      <a:srgbClr val="FF0000"/>
                    </a:solidFill>
                  </a:rPr>
                  <a:t>střed </a:t>
                </a:r>
                <a:r>
                  <a:rPr lang="cs-CZ" sz="2800" dirty="0" smtClean="0">
                    <a:solidFill>
                      <a:srgbClr val="FF0000"/>
                    </a:solidFill>
                  </a:rPr>
                  <a:t>čočky</a:t>
                </a:r>
                <a:endParaRPr lang="cs-CZ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F ….	</a:t>
                </a:r>
                <a:r>
                  <a:rPr lang="cs-CZ" sz="2800" dirty="0">
                    <a:solidFill>
                      <a:srgbClr val="FF0000"/>
                    </a:solidFill>
                  </a:rPr>
                  <a:t>p</a:t>
                </a:r>
                <a:r>
                  <a:rPr lang="cs-CZ" sz="2800" dirty="0" smtClean="0">
                    <a:solidFill>
                      <a:srgbClr val="FF0000"/>
                    </a:solidFill>
                  </a:rPr>
                  <a:t>ředmětové ohnisko</a:t>
                </a:r>
              </a:p>
              <a:p>
                <a:pPr marL="0" indent="0">
                  <a:buNone/>
                </a:pPr>
                <a:r>
                  <a:rPr lang="cs-CZ" sz="2800" dirty="0">
                    <a:solidFill>
                      <a:srgbClr val="FF0000"/>
                    </a:solidFill>
                  </a:rPr>
                  <a:t>	</a:t>
                </a:r>
                <a:r>
                  <a:rPr lang="cs-CZ" sz="2800" dirty="0" smtClean="0"/>
                  <a:t>F´….	</a:t>
                </a:r>
                <a:r>
                  <a:rPr lang="cs-CZ" sz="2800" dirty="0">
                    <a:solidFill>
                      <a:srgbClr val="FF0000"/>
                    </a:solidFill>
                  </a:rPr>
                  <a:t>o</a:t>
                </a:r>
                <a:r>
                  <a:rPr lang="cs-CZ" sz="2800" dirty="0" smtClean="0">
                    <a:solidFill>
                      <a:srgbClr val="FF0000"/>
                    </a:solidFill>
                  </a:rPr>
                  <a:t>brazové ohnisko</a:t>
                </a:r>
                <a:endParaRPr lang="cs-CZ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dirty="0"/>
                  <a:t>	</a:t>
                </a:r>
                <a:r>
                  <a:rPr lang="cs-CZ" sz="2800" i="1" dirty="0" smtClean="0"/>
                  <a:t>f </a:t>
                </a:r>
                <a:r>
                  <a:rPr lang="cs-CZ" sz="2800" dirty="0"/>
                  <a:t>….	</a:t>
                </a:r>
                <a:r>
                  <a:rPr lang="cs-CZ" sz="2800" dirty="0">
                    <a:solidFill>
                      <a:srgbClr val="FF0000"/>
                    </a:solidFill>
                  </a:rPr>
                  <a:t>ohnisková vzdálenost	</a:t>
                </a:r>
                <a14:m>
                  <m:oMath xmlns:m="http://schemas.openxmlformats.org/officeDocument/2006/math">
                    <m:r>
                      <a:rPr lang="cs-CZ" sz="2800" i="1">
                        <a:latin typeface="Cambria Math"/>
                      </a:rPr>
                      <m:t>𝑓</m:t>
                    </m:r>
                    <m:r>
                      <a:rPr lang="cs-CZ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cs-CZ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800" i="1">
                            <a:latin typeface="Cambria Math"/>
                          </a:rPr>
                          <m:t>𝐹</m:t>
                        </m:r>
                        <m:r>
                          <a:rPr lang="cs-CZ" sz="2800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cs-CZ" sz="2800" dirty="0"/>
              </a:p>
              <a:p>
                <a:r>
                  <a:rPr lang="cs-CZ" sz="2800" dirty="0" smtClean="0">
                    <a:solidFill>
                      <a:srgbClr val="FF0000"/>
                    </a:solidFill>
                  </a:rPr>
                  <a:t>optická </a:t>
                </a:r>
                <a:r>
                  <a:rPr lang="cs-CZ" sz="2800" dirty="0">
                    <a:solidFill>
                      <a:srgbClr val="FF0000"/>
                    </a:solidFill>
                  </a:rPr>
                  <a:t>osa </a:t>
                </a:r>
                <a:r>
                  <a:rPr lang="cs-CZ" sz="2800" dirty="0"/>
                  <a:t>– osa souměrnosti </a:t>
                </a:r>
                <a:r>
                  <a:rPr lang="cs-CZ" sz="2800" dirty="0" smtClean="0"/>
                  <a:t>čočky, spojnice středu čočky a ohniska</a:t>
                </a:r>
              </a:p>
              <a:p>
                <a:r>
                  <a:rPr lang="cs-CZ" sz="2800" dirty="0"/>
                  <a:t>u</a:t>
                </a:r>
                <a:r>
                  <a:rPr lang="cs-CZ" sz="2800" dirty="0" smtClean="0"/>
                  <a:t> spojky je předmětové ohnisko před zrcadlem a obrazové za zrcadlem, u rozptylky je to obráceně</a:t>
                </a:r>
                <a:endParaRPr lang="cs-CZ" sz="2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r="-1037" b="-20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06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Čočky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800" dirty="0" smtClean="0">
                    <a:solidFill>
                      <a:srgbClr val="FF0000"/>
                    </a:solidFill>
                  </a:rPr>
                  <a:t>optická mohutnost čočky </a:t>
                </a:r>
                <a:r>
                  <a:rPr lang="cs-CZ" sz="2800" dirty="0"/>
                  <a:t>("lámavost</a:t>
                </a:r>
                <a:r>
                  <a:rPr lang="cs-CZ" sz="2800" dirty="0" smtClean="0"/>
                  <a:t>") – fyzikální veličina charakterizující čočky</a:t>
                </a:r>
              </a:p>
              <a:p>
                <a:pPr marL="0" indent="0">
                  <a:buNone/>
                </a:pPr>
                <a:r>
                  <a:rPr lang="cs-CZ" sz="28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𝜑</m:t>
                    </m:r>
                    <m:r>
                      <a:rPr lang="cs-CZ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den>
                    </m:f>
                  </m:oMath>
                </a14:m>
                <a:endParaRPr lang="cs-CZ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cs-CZ" sz="2800" i="1" dirty="0" smtClean="0"/>
                  <a:t>f</a:t>
                </a:r>
                <a:r>
                  <a:rPr lang="cs-CZ" sz="2800" dirty="0" smtClean="0"/>
                  <a:t> .....	ohnisková </a:t>
                </a:r>
                <a:r>
                  <a:rPr lang="cs-CZ" sz="2800" dirty="0"/>
                  <a:t>vzdálenost v 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lang="cs-CZ" sz="2800" i="1" dirty="0" smtClean="0"/>
                  <a:t>.....	</a:t>
                </a:r>
                <a:r>
                  <a:rPr lang="cs-CZ" sz="2800" dirty="0" smtClean="0"/>
                  <a:t>optická </a:t>
                </a:r>
                <a:r>
                  <a:rPr lang="cs-CZ" sz="2800" dirty="0"/>
                  <a:t>mohutnost v D (dioptriích, m</a:t>
                </a:r>
                <a:r>
                  <a:rPr lang="cs-CZ" sz="2800" baseline="30000" dirty="0"/>
                  <a:t>-1</a:t>
                </a:r>
                <a:r>
                  <a:rPr lang="cs-CZ" sz="2800" dirty="0" smtClean="0"/>
                  <a:t>)</a:t>
                </a:r>
              </a:p>
              <a:p>
                <a:pPr marL="0" indent="0">
                  <a:buNone/>
                </a:pPr>
                <a:endParaRPr lang="cs-CZ" sz="2800" dirty="0"/>
              </a:p>
              <a:p>
                <a:r>
                  <a:rPr lang="cs-CZ" sz="2800" dirty="0"/>
                  <a:t>pro </a:t>
                </a:r>
                <a:r>
                  <a:rPr lang="cs-CZ" sz="2800" dirty="0" smtClean="0"/>
                  <a:t>spojky  - </a:t>
                </a:r>
                <a:r>
                  <a:rPr lang="cs-CZ" sz="2800" dirty="0"/>
                  <a:t>používáme kladné číslo</a:t>
                </a:r>
              </a:p>
              <a:p>
                <a:r>
                  <a:rPr lang="cs-CZ" sz="2800" dirty="0"/>
                  <a:t>pro </a:t>
                </a:r>
                <a:r>
                  <a:rPr lang="cs-CZ" sz="2800" dirty="0" smtClean="0"/>
                  <a:t>rozptylky - záporné </a:t>
                </a:r>
                <a:r>
                  <a:rPr lang="cs-CZ" sz="2800" dirty="0"/>
                  <a:t>číslo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661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 a světelné zdroje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cs-CZ" sz="3600" dirty="0" smtClean="0">
                    <a:solidFill>
                      <a:srgbClr val="FF0000"/>
                    </a:solidFill>
                  </a:rPr>
                  <a:t>optické prostředí </a:t>
                </a:r>
                <a:r>
                  <a:rPr lang="cs-CZ" sz="3600" dirty="0"/>
                  <a:t>– látka, ve které se světlo šíří:</a:t>
                </a:r>
              </a:p>
              <a:p>
                <a:pPr marL="857250" lvl="1" indent="-457200"/>
                <a:r>
                  <a:rPr lang="cs-CZ" sz="3600" dirty="0">
                    <a:solidFill>
                      <a:srgbClr val="FF0000"/>
                    </a:solidFill>
                  </a:rPr>
                  <a:t>průhledné</a:t>
                </a:r>
                <a:r>
                  <a:rPr lang="cs-CZ" sz="3600" dirty="0"/>
                  <a:t> (světlo prochází velmi dobře a téměř se nepohlcuje - např. vzduch, čiré sklo)</a:t>
                </a:r>
              </a:p>
              <a:p>
                <a:pPr marL="857250" lvl="1" indent="-457200"/>
                <a:r>
                  <a:rPr lang="cs-CZ" sz="3600" dirty="0">
                    <a:solidFill>
                      <a:srgbClr val="FF0000"/>
                    </a:solidFill>
                  </a:rPr>
                  <a:t>průsvitné </a:t>
                </a:r>
                <a:r>
                  <a:rPr lang="cs-CZ" sz="3600" dirty="0"/>
                  <a:t>(světlo propouští, ale rozptyluje ho do všech stran - např. mléčné sklo, tenký papír, mlha)</a:t>
                </a:r>
              </a:p>
              <a:p>
                <a:pPr marL="857250" lvl="1" indent="-457200"/>
                <a:r>
                  <a:rPr lang="cs-CZ" sz="3600" dirty="0">
                    <a:solidFill>
                      <a:srgbClr val="FF0000"/>
                    </a:solidFill>
                  </a:rPr>
                  <a:t>neprůhledné </a:t>
                </a:r>
                <a:r>
                  <a:rPr lang="cs-CZ" sz="3600" dirty="0"/>
                  <a:t>(světlo pohlcuje nebo odráží - např. dřevěná deska, plech</a:t>
                </a:r>
                <a:r>
                  <a:rPr lang="cs-CZ" sz="3600" dirty="0" smtClean="0"/>
                  <a:t>)</a:t>
                </a:r>
              </a:p>
              <a:p>
                <a:r>
                  <a:rPr lang="cs-CZ" sz="3600" dirty="0" smtClean="0">
                    <a:solidFill>
                      <a:srgbClr val="FF0000"/>
                    </a:solidFill>
                  </a:rPr>
                  <a:t>rychlost </a:t>
                </a:r>
                <a:r>
                  <a:rPr lang="cs-CZ" sz="3600" dirty="0">
                    <a:solidFill>
                      <a:srgbClr val="FF0000"/>
                    </a:solidFill>
                  </a:rPr>
                  <a:t>světla </a:t>
                </a:r>
                <a:r>
                  <a:rPr lang="cs-CZ" sz="3600" dirty="0"/>
                  <a:t>ve vakuu: </a:t>
                </a:r>
                <a:r>
                  <a:rPr lang="cs-CZ" sz="3600" i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cs-CZ" sz="3600" dirty="0">
                    <a:solidFill>
                      <a:srgbClr val="FF0000"/>
                    </a:solidFill>
                  </a:rPr>
                  <a:t> = 300 </a:t>
                </a:r>
                <a:r>
                  <a:rPr lang="cs-CZ" sz="3600" dirty="0" smtClean="0">
                    <a:solidFill>
                      <a:srgbClr val="FF0000"/>
                    </a:solidFill>
                  </a:rPr>
                  <a:t>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6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r>
                  <a:rPr lang="cs-CZ" sz="3600" dirty="0" smtClean="0"/>
                  <a:t> = 300 000 000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cs-CZ" sz="3600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cs-CZ" sz="3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cs-CZ" sz="360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</m:den>
                    </m:f>
                  </m:oMath>
                </a14:m>
                <a:endParaRPr lang="cs-CZ" sz="3600" dirty="0"/>
              </a:p>
              <a:p>
                <a:r>
                  <a:rPr lang="cs-CZ" sz="3600" dirty="0" smtClean="0"/>
                  <a:t>v </a:t>
                </a:r>
                <a:r>
                  <a:rPr lang="cs-CZ" sz="3600" dirty="0"/>
                  <a:t>jiných prostředích je rychlost </a:t>
                </a:r>
                <a:r>
                  <a:rPr lang="cs-CZ" sz="3600" dirty="0" smtClean="0"/>
                  <a:t>menší</a:t>
                </a:r>
                <a:endParaRPr lang="cs-CZ" sz="3600" dirty="0"/>
              </a:p>
              <a:p>
                <a:r>
                  <a:rPr lang="cs-CZ" sz="3600" dirty="0"/>
                  <a:t>vidíme pouze ty předměty, ze kterých přichází do našeho oka </a:t>
                </a:r>
                <a:r>
                  <a:rPr lang="cs-CZ" sz="3600" dirty="0" smtClean="0"/>
                  <a:t>světlo (tedy ty, které jsou osvětlené)</a:t>
                </a:r>
                <a:endParaRPr lang="cs-CZ" sz="3600" dirty="0"/>
              </a:p>
              <a:p>
                <a:endParaRPr lang="cs-CZ" b="1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038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čočkami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3000" dirty="0" smtClean="0">
                <a:solidFill>
                  <a:srgbClr val="FF0000"/>
                </a:solidFill>
              </a:rPr>
              <a:t>chod paprsků </a:t>
            </a:r>
            <a:r>
              <a:rPr lang="cs-CZ" sz="3000" dirty="0" smtClean="0"/>
              <a:t>u spojky (rozptylky):</a:t>
            </a:r>
          </a:p>
          <a:p>
            <a:r>
              <a:rPr lang="cs-CZ" sz="3000" dirty="0" smtClean="0"/>
              <a:t>paprsek </a:t>
            </a:r>
            <a:r>
              <a:rPr lang="cs-CZ" sz="3000" dirty="0"/>
              <a:t>procházející </a:t>
            </a:r>
            <a:r>
              <a:rPr lang="cs-CZ" sz="3000" dirty="0" smtClean="0"/>
              <a:t>středem spojky (rozptylky) </a:t>
            </a:r>
            <a:r>
              <a:rPr lang="cs-CZ" sz="3000" dirty="0"/>
              <a:t>se </a:t>
            </a:r>
            <a:r>
              <a:rPr lang="cs-CZ" sz="3000" dirty="0" smtClean="0"/>
              <a:t>neláme, prochází spojkou (rozptylkou) beze změny</a:t>
            </a:r>
            <a:endParaRPr lang="cs-CZ" sz="3000" dirty="0"/>
          </a:p>
          <a:p>
            <a:r>
              <a:rPr lang="cs-CZ" sz="3000" dirty="0"/>
              <a:t>paprsek procházející rovnoběžně s optickou osou se </a:t>
            </a:r>
            <a:r>
              <a:rPr lang="cs-CZ" sz="3000" dirty="0" smtClean="0"/>
              <a:t>láme tak</a:t>
            </a:r>
            <a:r>
              <a:rPr lang="cs-CZ" sz="3000" dirty="0"/>
              <a:t>, že </a:t>
            </a:r>
            <a:r>
              <a:rPr lang="cs-CZ" sz="3000" dirty="0" smtClean="0"/>
              <a:t>lomený paprsek prochází obrazovým ohniskem (jakoby by vycházel z obrazového ohniska)</a:t>
            </a:r>
            <a:endParaRPr lang="cs-CZ" sz="3000" dirty="0"/>
          </a:p>
          <a:p>
            <a:r>
              <a:rPr lang="cs-CZ" sz="3000" dirty="0"/>
              <a:t>paprsek </a:t>
            </a:r>
            <a:r>
              <a:rPr lang="cs-CZ" sz="3000" dirty="0" smtClean="0"/>
              <a:t>procházející předmětovým ohniskem (směřující do předmětového ohniska) </a:t>
            </a:r>
            <a:r>
              <a:rPr lang="cs-CZ" sz="3000" dirty="0"/>
              <a:t>se </a:t>
            </a:r>
            <a:r>
              <a:rPr lang="cs-CZ" sz="3000" dirty="0" smtClean="0"/>
              <a:t>láme tak, </a:t>
            </a:r>
            <a:r>
              <a:rPr lang="cs-CZ" sz="3000" dirty="0"/>
              <a:t>že </a:t>
            </a:r>
            <a:r>
              <a:rPr lang="cs-CZ" sz="3000" dirty="0" smtClean="0"/>
              <a:t>lomený </a:t>
            </a:r>
            <a:r>
              <a:rPr lang="cs-CZ" sz="3000" dirty="0"/>
              <a:t>paprsek je rovnoběžný s optickou osou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čočkami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44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spojky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vlastnosti </a:t>
            </a:r>
            <a:r>
              <a:rPr lang="cs-CZ" sz="1800" dirty="0"/>
              <a:t>obrazu vytvořeného spojkou se mění se vzdáleností předmětu </a:t>
            </a:r>
            <a:r>
              <a:rPr lang="cs-CZ" sz="1800" dirty="0" smtClean="0"/>
              <a:t>(</a:t>
            </a:r>
            <a:r>
              <a:rPr lang="cs-CZ" sz="1800" i="1" dirty="0" smtClean="0"/>
              <a:t>a</a:t>
            </a:r>
            <a:r>
              <a:rPr lang="cs-CZ" sz="1800" dirty="0" smtClean="0"/>
              <a:t>):</a:t>
            </a:r>
            <a:endParaRPr lang="cs-CZ" sz="1800" dirty="0"/>
          </a:p>
          <a:p>
            <a:pPr marL="0" indent="0">
              <a:buNone/>
            </a:pPr>
            <a:r>
              <a:rPr lang="cs-CZ" sz="1800" i="1" dirty="0" smtClean="0"/>
              <a:t>a </a:t>
            </a:r>
            <a:r>
              <a:rPr lang="cs-CZ" sz="1800" i="1" dirty="0"/>
              <a:t>&gt; 2 f</a:t>
            </a:r>
            <a:r>
              <a:rPr lang="cs-CZ" sz="1800" dirty="0"/>
              <a:t> (obraz </a:t>
            </a:r>
            <a:r>
              <a:rPr lang="cs-CZ" sz="1800" dirty="0" smtClean="0"/>
              <a:t>zmenšený</a:t>
            </a:r>
            <a:r>
              <a:rPr lang="cs-CZ" sz="1800" dirty="0"/>
              <a:t>, převrácený, skutečný)</a:t>
            </a:r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r>
              <a:rPr lang="cs-CZ" sz="1800" i="1" dirty="0" smtClean="0"/>
              <a:t>a </a:t>
            </a:r>
            <a:r>
              <a:rPr lang="cs-CZ" sz="1800" i="1" dirty="0"/>
              <a:t>= 2 f</a:t>
            </a:r>
            <a:r>
              <a:rPr lang="cs-CZ" sz="1800" dirty="0"/>
              <a:t> (stejně velký, převrácený, skutečný)</a:t>
            </a:r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r>
              <a:rPr lang="cs-CZ" sz="1800" i="1" dirty="0" smtClean="0"/>
              <a:t>2 </a:t>
            </a:r>
            <a:r>
              <a:rPr lang="cs-CZ" sz="1800" i="1" dirty="0"/>
              <a:t>f &gt; a &gt; f</a:t>
            </a:r>
            <a:r>
              <a:rPr lang="cs-CZ" sz="1800" dirty="0"/>
              <a:t> (zvětšený, převrácený, skutečný)</a:t>
            </a:r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endParaRPr lang="cs-CZ" sz="1800" i="1" dirty="0" smtClean="0"/>
          </a:p>
          <a:p>
            <a:pPr marL="0" indent="0">
              <a:buNone/>
            </a:pPr>
            <a:r>
              <a:rPr lang="cs-CZ" sz="1800" i="1" dirty="0" smtClean="0"/>
              <a:t>a </a:t>
            </a:r>
            <a:r>
              <a:rPr lang="cs-CZ" sz="1800" i="1" dirty="0"/>
              <a:t>&lt; f </a:t>
            </a:r>
            <a:r>
              <a:rPr lang="cs-CZ" sz="1800" dirty="0"/>
              <a:t>(zvětšený, přímý, neskutečný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pic>
        <p:nvPicPr>
          <p:cNvPr id="22530" name="Picture 2" descr="http://edu.techmania.cz/sites/default/files/encyklopedie/insert/89_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61" y="2317204"/>
            <a:ext cx="1856355" cy="9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edu.techmania.cz/sites/default/files/encyklopedie/insert/90_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659" y="3348852"/>
            <a:ext cx="1887215" cy="100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edu.techmania.cz/sites/default/files/encyklopedie/insert/91_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727" y="4509120"/>
            <a:ext cx="1890148" cy="99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edu.techmania.cz/sites/default/files/encyklopedie/insert/93_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99" y="5733256"/>
            <a:ext cx="187097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6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Zobrazení čočkami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rozptylky</a:t>
            </a:r>
            <a:endParaRPr lang="cs-CZ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1800" dirty="0" smtClean="0"/>
              <a:t>­obraz </a:t>
            </a:r>
            <a:r>
              <a:rPr lang="cs-CZ" sz="1800" dirty="0"/>
              <a:t>vytvořený </a:t>
            </a:r>
            <a:r>
              <a:rPr lang="cs-CZ" sz="1800" dirty="0" smtClean="0"/>
              <a:t>rozptylkou </a:t>
            </a:r>
            <a:r>
              <a:rPr lang="cs-CZ" sz="1800" dirty="0"/>
              <a:t>je vždy přímý, zmenšený a neskutečný</a:t>
            </a:r>
          </a:p>
        </p:txBody>
      </p:sp>
      <p:pic>
        <p:nvPicPr>
          <p:cNvPr id="23554" name="Picture 2" descr="http://edu.techmania.cz/sites/default/files/encyklopedie/insert/94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407446" cy="24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100" dirty="0" smtClean="0"/>
              <a:t>důležité části oka:</a:t>
            </a:r>
          </a:p>
          <a:p>
            <a:r>
              <a:rPr lang="cs-CZ" sz="2100" dirty="0" smtClean="0"/>
              <a:t>pružná </a:t>
            </a:r>
            <a:r>
              <a:rPr lang="cs-CZ" sz="2100" dirty="0" smtClean="0">
                <a:solidFill>
                  <a:srgbClr val="FF0000"/>
                </a:solidFill>
              </a:rPr>
              <a:t>čočka</a:t>
            </a:r>
            <a:r>
              <a:rPr lang="cs-CZ" sz="2100" dirty="0" smtClean="0"/>
              <a:t>, která může měnit svůj tvar (zakřivení), tedy svoji ohniskovou vzdálenost – tzv. </a:t>
            </a:r>
            <a:r>
              <a:rPr lang="cs-CZ" sz="2100" dirty="0" smtClean="0">
                <a:solidFill>
                  <a:srgbClr val="FF0000"/>
                </a:solidFill>
              </a:rPr>
              <a:t>akomodace oka</a:t>
            </a:r>
            <a:endParaRPr lang="cs-CZ" sz="2100" dirty="0">
              <a:solidFill>
                <a:srgbClr val="FF0000"/>
              </a:solidFill>
            </a:endParaRPr>
          </a:p>
          <a:p>
            <a:r>
              <a:rPr lang="cs-CZ" sz="2100" dirty="0" smtClean="0">
                <a:solidFill>
                  <a:srgbClr val="FF0000"/>
                </a:solidFill>
              </a:rPr>
              <a:t>sítnice</a:t>
            </a:r>
            <a:r>
              <a:rPr lang="cs-CZ" sz="2100" dirty="0" smtClean="0"/>
              <a:t> – vytváří se na ní obraz, skládá se z tyčinek (černobílý obraz – obrysy a tvar předmětů) a čípků (vnímáme barvu předmětů, uplatňují se za světla)</a:t>
            </a:r>
          </a:p>
          <a:p>
            <a:r>
              <a:rPr lang="cs-CZ" sz="2100" dirty="0">
                <a:solidFill>
                  <a:srgbClr val="FF0000"/>
                </a:solidFill>
              </a:rPr>
              <a:t>ž</a:t>
            </a:r>
            <a:r>
              <a:rPr lang="cs-CZ" sz="2100" dirty="0" smtClean="0">
                <a:solidFill>
                  <a:srgbClr val="FF0000"/>
                </a:solidFill>
              </a:rPr>
              <a:t>lutá skvrna</a:t>
            </a:r>
            <a:r>
              <a:rPr lang="cs-CZ" sz="2100" dirty="0" smtClean="0"/>
              <a:t> – průsečík sítnice se zornou osou – místo nejostřejšího vidění</a:t>
            </a:r>
          </a:p>
          <a:p>
            <a:r>
              <a:rPr lang="cs-CZ" sz="2100" dirty="0" smtClean="0">
                <a:solidFill>
                  <a:srgbClr val="FF0000"/>
                </a:solidFill>
              </a:rPr>
              <a:t>slepá skvrna</a:t>
            </a:r>
            <a:r>
              <a:rPr lang="cs-CZ" sz="2100" dirty="0" smtClean="0"/>
              <a:t> – na výstupu </a:t>
            </a:r>
            <a:r>
              <a:rPr lang="cs-CZ" sz="2100" dirty="0" smtClean="0">
                <a:solidFill>
                  <a:srgbClr val="FF0000"/>
                </a:solidFill>
              </a:rPr>
              <a:t>zrakového nervu </a:t>
            </a:r>
            <a:r>
              <a:rPr lang="cs-CZ" sz="2100" dirty="0" smtClean="0"/>
              <a:t>vedoucího do mozku, neobsahuje žádné fotoreceptory – dopadnou-li světelné paprsky do tohoto bodu, předmět nevidíme (proto je potřeba např. při přecházení silnice pohnout hlavou, abychom změnili úhel dopadajících paprsků)</a:t>
            </a:r>
          </a:p>
          <a:p>
            <a:r>
              <a:rPr lang="cs-CZ" sz="2100" dirty="0">
                <a:solidFill>
                  <a:srgbClr val="FF0000"/>
                </a:solidFill>
              </a:rPr>
              <a:t>d</a:t>
            </a:r>
            <a:r>
              <a:rPr lang="cs-CZ" sz="2100" dirty="0" smtClean="0">
                <a:solidFill>
                  <a:srgbClr val="FF0000"/>
                </a:solidFill>
              </a:rPr>
              <a:t>uhovka</a:t>
            </a:r>
            <a:r>
              <a:rPr lang="cs-CZ" sz="2100" dirty="0" smtClean="0"/>
              <a:t> – vytváří barvu oka, stahováním zvětšuje nebo zmenšuje velikost </a:t>
            </a:r>
            <a:r>
              <a:rPr lang="cs-CZ" sz="2100" dirty="0" smtClean="0">
                <a:solidFill>
                  <a:srgbClr val="FF0000"/>
                </a:solidFill>
              </a:rPr>
              <a:t>zornice</a:t>
            </a:r>
            <a:r>
              <a:rPr lang="cs-CZ" sz="2100" dirty="0" smtClean="0"/>
              <a:t> (pupily) – tím reguluje množství světla dopadající na sítnici</a:t>
            </a:r>
          </a:p>
        </p:txBody>
      </p:sp>
      <p:pic>
        <p:nvPicPr>
          <p:cNvPr id="8196" name="Picture 4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0" y="188640"/>
            <a:ext cx="258567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2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http://edu.techmania.cz/sites/default/files/encyklopedie/insert/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4838700" cy="491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33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p</a:t>
            </a:r>
            <a:r>
              <a:rPr lang="cs-CZ" dirty="0" smtClean="0">
                <a:solidFill>
                  <a:srgbClr val="FF0000"/>
                </a:solidFill>
              </a:rPr>
              <a:t>rostorové vidění</a:t>
            </a:r>
            <a:r>
              <a:rPr lang="cs-CZ" dirty="0" smtClean="0"/>
              <a:t> – vnímání hloubky je způsobeno tím, že do každého oka vstupují světlené paprsky pod jiným úhlem, tedy každé oko vnímá pozorovaný předmět jinak – složením těchto dvou vjemů vzniká prostorový obraz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podmínky dobrého vidění</a:t>
            </a:r>
            <a:r>
              <a:rPr lang="cs-CZ" dirty="0" smtClean="0"/>
              <a:t>:</a:t>
            </a:r>
          </a:p>
          <a:p>
            <a:r>
              <a:rPr lang="cs-CZ" dirty="0" smtClean="0"/>
              <a:t>obraz </a:t>
            </a:r>
            <a:r>
              <a:rPr lang="cs-CZ" dirty="0"/>
              <a:t>se musí vytvořit na </a:t>
            </a:r>
            <a:r>
              <a:rPr lang="cs-CZ" dirty="0" smtClean="0"/>
              <a:t>sítnici (akomodace </a:t>
            </a:r>
            <a:r>
              <a:rPr lang="cs-CZ" dirty="0"/>
              <a:t>oka)</a:t>
            </a:r>
          </a:p>
          <a:p>
            <a:r>
              <a:rPr lang="cs-CZ" dirty="0"/>
              <a:t>oko musí být </a:t>
            </a:r>
            <a:r>
              <a:rPr lang="cs-CZ" dirty="0" smtClean="0"/>
              <a:t>zdravé (sítnice </a:t>
            </a:r>
            <a:r>
              <a:rPr lang="cs-CZ" dirty="0"/>
              <a:t>citlivá na světlo)</a:t>
            </a:r>
          </a:p>
          <a:p>
            <a:r>
              <a:rPr lang="cs-CZ" dirty="0"/>
              <a:t>zorný úhel </a:t>
            </a:r>
            <a:r>
              <a:rPr lang="cs-CZ" dirty="0" smtClean="0"/>
              <a:t>nesmí být </a:t>
            </a:r>
            <a:r>
              <a:rPr lang="cs-CZ" dirty="0"/>
              <a:t>menší než 1</a:t>
            </a:r>
            <a:r>
              <a:rPr lang="cs-CZ" dirty="0" smtClean="0"/>
              <a:t>´(</a:t>
            </a:r>
            <a:r>
              <a:rPr lang="cs-CZ" dirty="0"/>
              <a:t>úhel mezi paprsky vycházejícími z okrajových bodů pozorovaného </a:t>
            </a:r>
            <a:r>
              <a:rPr lang="cs-CZ" dirty="0" smtClean="0"/>
              <a:t>předmětu)</a:t>
            </a:r>
            <a:endParaRPr lang="cs-CZ" dirty="0"/>
          </a:p>
          <a:p>
            <a:r>
              <a:rPr lang="cs-CZ" dirty="0"/>
              <a:t>světelný vjem musí trvat přiměřenou dobu </a:t>
            </a:r>
            <a:r>
              <a:rPr lang="cs-CZ" dirty="0" smtClean="0"/>
              <a:t>(</a:t>
            </a:r>
            <a:r>
              <a:rPr lang="cs-CZ" dirty="0"/>
              <a:t>alespoň 0,1 s - to je setrvačnost lidského oka)</a:t>
            </a:r>
          </a:p>
          <a:p>
            <a:r>
              <a:rPr lang="cs-CZ" dirty="0"/>
              <a:t>předmět musí být přiměřeně </a:t>
            </a:r>
            <a:r>
              <a:rPr lang="cs-CZ" dirty="0" smtClean="0"/>
              <a:t>osvětlen</a:t>
            </a:r>
          </a:p>
          <a:p>
            <a:r>
              <a:rPr lang="cs-CZ" dirty="0"/>
              <a:t>n</a:t>
            </a:r>
            <a:r>
              <a:rPr lang="cs-CZ" dirty="0" smtClean="0"/>
              <a:t>ejostřeji vidí oko ve vzdálenosti 20 až 30 cm, ve fyzice uvažujeme tzv. </a:t>
            </a:r>
            <a:r>
              <a:rPr lang="cs-CZ" dirty="0" smtClean="0">
                <a:solidFill>
                  <a:srgbClr val="FF0000"/>
                </a:solidFill>
              </a:rPr>
              <a:t>konvenční zrakovou vzdálenost </a:t>
            </a:r>
            <a:r>
              <a:rPr lang="cs-CZ" i="1" dirty="0" smtClean="0">
                <a:solidFill>
                  <a:srgbClr val="FF0000"/>
                </a:solidFill>
              </a:rPr>
              <a:t>l</a:t>
            </a:r>
            <a:r>
              <a:rPr lang="cs-CZ" dirty="0" smtClean="0"/>
              <a:t>, hodnota stanovena na 25 cm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544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Běžné oční vady a jejich korekce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cs-CZ" sz="21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krátkozrakost (myopie)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oko vidí dobře blízké předměty, </a:t>
            </a:r>
            <a:r>
              <a:rPr lang="cs-CZ" sz="2400" dirty="0" smtClean="0"/>
              <a:t>tedy vidí špatně na dálku, obraz </a:t>
            </a:r>
            <a:r>
              <a:rPr lang="cs-CZ" sz="2400" dirty="0"/>
              <a:t>vzdáleného předmětu vznikne před sítnicí - řeší to </a:t>
            </a:r>
            <a:r>
              <a:rPr lang="cs-CZ" sz="2400" dirty="0" smtClean="0"/>
              <a:t>rozptylky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dalekozrakost (hypermetropie)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/>
              <a:t>oko vidí dobře vzdálené předměty, ale není schopno zaostřit na </a:t>
            </a:r>
            <a:r>
              <a:rPr lang="cs-CZ" sz="2400" dirty="0" smtClean="0"/>
              <a:t>blízké, tedy vidí špatně na blízko </a:t>
            </a:r>
            <a:r>
              <a:rPr lang="cs-CZ" sz="2400" dirty="0"/>
              <a:t>- obraz vznikne až za </a:t>
            </a:r>
            <a:r>
              <a:rPr lang="cs-CZ" sz="2400" dirty="0" smtClean="0"/>
              <a:t>sítnicí, řeší </a:t>
            </a:r>
            <a:r>
              <a:rPr lang="cs-CZ" sz="2400" dirty="0"/>
              <a:t>to </a:t>
            </a:r>
            <a:r>
              <a:rPr lang="cs-CZ" sz="2400" dirty="0" smtClean="0"/>
              <a:t>spojky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4" y="1772816"/>
            <a:ext cx="1657744" cy="10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464" y="3861048"/>
            <a:ext cx="1657744" cy="10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5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Běžné oční vady a jejich korekce</a:t>
            </a:r>
            <a:endParaRPr lang="cs-CZ" dirty="0"/>
          </a:p>
        </p:txBody>
      </p:sp>
      <p:pic>
        <p:nvPicPr>
          <p:cNvPr id="15362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95885"/>
            <a:ext cx="2483768" cy="186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brýle</a:t>
            </a:r>
            <a:r>
              <a:rPr lang="cs-CZ" sz="2400" dirty="0" smtClean="0"/>
              <a:t> s vhodnými čočkami - mohou být </a:t>
            </a:r>
            <a:r>
              <a:rPr lang="cs-CZ" sz="2400" dirty="0" err="1" smtClean="0"/>
              <a:t>jednoohniskové</a:t>
            </a:r>
            <a:r>
              <a:rPr lang="cs-CZ" sz="2400" dirty="0" smtClean="0"/>
              <a:t> (na dálku nebo na blízko), dvouohniskové - bifokální (na dálku i na blízko) nebo multifokální (na dálku, na blízko i střední vzdálenost)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kontaktní čočky </a:t>
            </a:r>
            <a:r>
              <a:rPr lang="cs-CZ" sz="2400" dirty="0" smtClean="0"/>
              <a:t>– čočky zhotovené ze zvláštního plastu, které se dávají přímo na rohovku pod oční víčko (navrhl a odzkoušel český vědec </a:t>
            </a:r>
            <a:r>
              <a:rPr lang="cs-CZ" sz="2400" dirty="0" smtClean="0">
                <a:solidFill>
                  <a:srgbClr val="FF0000"/>
                </a:solidFill>
              </a:rPr>
              <a:t>Otto Wichterle - </a:t>
            </a:r>
            <a:r>
              <a:rPr lang="cs-CZ" sz="2400" dirty="0" smtClean="0"/>
              <a:t>pracoval na nich od r. 1952, licenční smlouva na výrobu podepsána </a:t>
            </a:r>
            <a:r>
              <a:rPr lang="cs-CZ" sz="2400" dirty="0"/>
              <a:t>se zástupci USA</a:t>
            </a:r>
            <a:r>
              <a:rPr lang="cs-CZ" sz="2400" dirty="0" smtClean="0"/>
              <a:t> v r. 1966, 1971 povolení k uvedení na americký trh)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306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Korekce běžných očních vad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/>
              <a:t>dalekozrakost (spojka)		krátkozrakost (rozptylka)</a:t>
            </a:r>
            <a:endParaRPr lang="cs-CZ" sz="2800" dirty="0"/>
          </a:p>
        </p:txBody>
      </p:sp>
      <p:pic>
        <p:nvPicPr>
          <p:cNvPr id="614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32"/>
            <a:ext cx="3707904" cy="296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6/60/Hypermetro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68646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oční vady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</a:t>
            </a:r>
            <a:r>
              <a:rPr lang="cs-CZ" sz="2800" dirty="0" smtClean="0"/>
              <a:t>apř. presbyopie (dříve vetchozrakost), astigmatismus, šedý zákal, zelený zákal,…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0" name="Picture 2" descr="https://upload.wikimedia.org/wikipedia/commons/4/42/Astigmatism_text_blu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1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světla -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většina světelných zdrojů vyzařuje kromě viditelného světla i ultrafialové a infračervené záření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sluneční záření</a:t>
            </a:r>
            <a:r>
              <a:rPr lang="cs-CZ" dirty="0" smtClean="0"/>
              <a:t>:</a:t>
            </a:r>
          </a:p>
          <a:p>
            <a:pPr marL="857250" lvl="1" indent="-457200"/>
            <a:r>
              <a:rPr lang="cs-CZ" dirty="0" smtClean="0"/>
              <a:t>záření </a:t>
            </a:r>
            <a:r>
              <a:rPr lang="cs-CZ" dirty="0">
                <a:solidFill>
                  <a:srgbClr val="FF0000"/>
                </a:solidFill>
              </a:rPr>
              <a:t>ultrafialové</a:t>
            </a:r>
            <a:r>
              <a:rPr lang="cs-CZ" dirty="0"/>
              <a:t> </a:t>
            </a:r>
            <a:r>
              <a:rPr lang="cs-CZ" dirty="0" smtClean="0">
                <a:solidFill>
                  <a:srgbClr val="FF0000"/>
                </a:solidFill>
              </a:rPr>
              <a:t>UV </a:t>
            </a:r>
            <a:r>
              <a:rPr lang="cs-CZ" dirty="0" smtClean="0"/>
              <a:t>(vlnová délka menší než 400 </a:t>
            </a:r>
            <a:r>
              <a:rPr lang="cs-CZ" dirty="0" err="1"/>
              <a:t>nm</a:t>
            </a:r>
            <a:r>
              <a:rPr lang="cs-CZ" dirty="0" smtClean="0"/>
              <a:t>)</a:t>
            </a:r>
          </a:p>
          <a:p>
            <a:pPr marL="1257300" lvl="2" indent="-457200"/>
            <a:r>
              <a:rPr lang="cs-CZ" dirty="0" smtClean="0"/>
              <a:t>UVA (315 – 400 </a:t>
            </a:r>
            <a:r>
              <a:rPr lang="cs-CZ" dirty="0" err="1" smtClean="0"/>
              <a:t>nm</a:t>
            </a:r>
            <a:r>
              <a:rPr lang="cs-CZ" dirty="0" smtClean="0"/>
              <a:t> – většina UV, nejméně škodlivé)</a:t>
            </a:r>
          </a:p>
          <a:p>
            <a:pPr marL="1257300" lvl="2" indent="-457200"/>
            <a:r>
              <a:rPr lang="cs-CZ" dirty="0" smtClean="0"/>
              <a:t>UVB (280 – 315 </a:t>
            </a:r>
            <a:r>
              <a:rPr lang="cs-CZ" dirty="0" err="1" smtClean="0"/>
              <a:t>nm</a:t>
            </a:r>
            <a:r>
              <a:rPr lang="cs-CZ" dirty="0"/>
              <a:t> </a:t>
            </a:r>
            <a:r>
              <a:rPr lang="cs-CZ" dirty="0" smtClean="0"/>
              <a:t>– převážně absorbováno ozónovou vrstvou – může poškodit zrak, kůži, rostliny)</a:t>
            </a:r>
          </a:p>
          <a:p>
            <a:pPr marL="1257300" lvl="2" indent="-457200"/>
            <a:r>
              <a:rPr lang="cs-CZ" dirty="0" smtClean="0"/>
              <a:t>UVC (menší než 280 </a:t>
            </a:r>
            <a:r>
              <a:rPr lang="cs-CZ" dirty="0" err="1" smtClean="0"/>
              <a:t>nm</a:t>
            </a:r>
            <a:r>
              <a:rPr lang="cs-CZ" dirty="0" smtClean="0"/>
              <a:t> – způsobuje zhoubné bujení)</a:t>
            </a:r>
          </a:p>
          <a:p>
            <a:pPr marL="800100" lvl="2" indent="0">
              <a:buNone/>
            </a:pPr>
            <a:r>
              <a:rPr lang="cs-CZ" dirty="0"/>
              <a:t>j</a:t>
            </a:r>
            <a:r>
              <a:rPr lang="cs-CZ" dirty="0" smtClean="0"/>
              <a:t>e potřeba používat opalovací krémy s ochrannými filtry!</a:t>
            </a:r>
            <a:endParaRPr lang="cs-CZ" dirty="0"/>
          </a:p>
          <a:p>
            <a:pPr marL="857250" lvl="1" indent="-457200"/>
            <a:r>
              <a:rPr lang="cs-CZ" dirty="0"/>
              <a:t>záření </a:t>
            </a:r>
            <a:r>
              <a:rPr lang="cs-CZ" dirty="0" smtClean="0">
                <a:solidFill>
                  <a:srgbClr val="FF0000"/>
                </a:solidFill>
              </a:rPr>
              <a:t>viditelné – světlo </a:t>
            </a:r>
            <a:r>
              <a:rPr lang="cs-CZ" dirty="0" smtClean="0"/>
              <a:t>(vlnová </a:t>
            </a:r>
            <a:r>
              <a:rPr lang="cs-CZ" dirty="0"/>
              <a:t>délka </a:t>
            </a:r>
            <a:r>
              <a:rPr lang="cs-CZ" dirty="0" smtClean="0"/>
              <a:t>400 </a:t>
            </a:r>
            <a:r>
              <a:rPr lang="cs-CZ" dirty="0"/>
              <a:t>až </a:t>
            </a:r>
            <a:r>
              <a:rPr lang="cs-CZ" dirty="0" smtClean="0"/>
              <a:t>760 </a:t>
            </a:r>
            <a:r>
              <a:rPr lang="cs-CZ" dirty="0" err="1"/>
              <a:t>nm</a:t>
            </a:r>
            <a:r>
              <a:rPr lang="cs-CZ" dirty="0"/>
              <a:t>)</a:t>
            </a:r>
          </a:p>
          <a:p>
            <a:pPr marL="857250" lvl="1" indent="-457200"/>
            <a:r>
              <a:rPr lang="cs-CZ" dirty="0"/>
              <a:t>záření </a:t>
            </a:r>
            <a:r>
              <a:rPr lang="cs-CZ" dirty="0" smtClean="0">
                <a:solidFill>
                  <a:srgbClr val="FF0000"/>
                </a:solidFill>
              </a:rPr>
              <a:t>infračervené IR </a:t>
            </a:r>
            <a:r>
              <a:rPr lang="cs-CZ" dirty="0" smtClean="0"/>
              <a:t>(vlnová </a:t>
            </a:r>
            <a:r>
              <a:rPr lang="cs-CZ" dirty="0"/>
              <a:t>délka </a:t>
            </a:r>
            <a:r>
              <a:rPr lang="cs-CZ" dirty="0" smtClean="0"/>
              <a:t>větší než 760 </a:t>
            </a:r>
            <a:r>
              <a:rPr lang="cs-CZ" dirty="0" err="1" smtClean="0"/>
              <a:t>nm</a:t>
            </a:r>
            <a:r>
              <a:rPr lang="cs-CZ" dirty="0" smtClean="0"/>
              <a:t> – také u ovladače k televizi nebo rozžhavená tělesa – např. kamna)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C:\Users\eliska.novotna\Desktop\DOKONČIT PREZENTACE\20230802_132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737" y="5589240"/>
            <a:ext cx="1662699" cy="124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iska.novotna\Desktop\DOKONČIT PREZENTACE\20230802_1319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00" y="5589240"/>
            <a:ext cx="1634284" cy="12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092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 klamy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n</a:t>
            </a:r>
            <a:r>
              <a:rPr lang="cs-CZ" sz="2800" dirty="0" smtClean="0"/>
              <a:t>esprávné nebo matoucí vnímání obrazů, předmětů – mozek interpretuje obraz jinak, než je opravdu zobrazen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ětšinou je to způsobenou vhodnou barvou, tvarem, dvojsmyslností obrazu nebo chybným vnímáním perspektivy nebo prostorového vnímání</a:t>
            </a:r>
            <a:endParaRPr lang="cs-CZ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55306"/>
            <a:ext cx="3666752" cy="217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5306"/>
            <a:ext cx="2115615" cy="211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61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používají se pro </a:t>
            </a:r>
            <a:r>
              <a:rPr lang="cs-CZ" sz="2800" dirty="0" smtClean="0">
                <a:solidFill>
                  <a:srgbClr val="FF0000"/>
                </a:solidFill>
              </a:rPr>
              <a:t>pozorování velmi malých předmětů</a:t>
            </a:r>
            <a:r>
              <a:rPr lang="cs-CZ" sz="2800" dirty="0" smtClean="0"/>
              <a:t> nebo předmětů, které se kvůli jejich vzdálenosti jeví jako malé</a:t>
            </a:r>
          </a:p>
          <a:p>
            <a:r>
              <a:rPr lang="cs-CZ" sz="2800" dirty="0"/>
              <a:t>z</a:t>
            </a:r>
            <a:r>
              <a:rPr lang="cs-CZ" sz="2800" dirty="0" smtClean="0"/>
              <a:t>ákladní optické přístroje jsou: </a:t>
            </a:r>
            <a:r>
              <a:rPr lang="cs-CZ" sz="2800" dirty="0" smtClean="0">
                <a:solidFill>
                  <a:srgbClr val="FF0000"/>
                </a:solidFill>
              </a:rPr>
              <a:t>lupa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rgbClr val="FF0000"/>
                </a:solidFill>
              </a:rPr>
              <a:t>mikroskop</a:t>
            </a:r>
            <a:r>
              <a:rPr lang="cs-CZ" sz="2800" dirty="0" smtClean="0"/>
              <a:t> a </a:t>
            </a:r>
            <a:r>
              <a:rPr lang="cs-CZ" sz="2800" dirty="0" smtClean="0">
                <a:solidFill>
                  <a:srgbClr val="FF0000"/>
                </a:solidFill>
              </a:rPr>
              <a:t>dalekohled</a:t>
            </a:r>
          </a:p>
          <a:p>
            <a:r>
              <a:rPr lang="cs-CZ" sz="2800" dirty="0" smtClean="0"/>
              <a:t>vytváření obraz pozorovaného předmětu pod větším zorným úhlem – </a:t>
            </a:r>
            <a:r>
              <a:rPr lang="cs-CZ" sz="2800" dirty="0" smtClean="0">
                <a:solidFill>
                  <a:srgbClr val="FF0000"/>
                </a:solidFill>
              </a:rPr>
              <a:t>úhlové zvětšení</a:t>
            </a:r>
          </a:p>
        </p:txBody>
      </p:sp>
    </p:spTree>
    <p:extLst>
      <p:ext uri="{BB962C8B-B14F-4D97-AF65-F5344CB8AC3E}">
        <p14:creationId xmlns:p14="http://schemas.microsoft.com/office/powerpoint/2010/main" val="3676202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lupa</a:t>
            </a:r>
            <a:r>
              <a:rPr lang="cs-CZ" sz="2800" dirty="0" smtClean="0"/>
              <a:t> – je nejjednodušší (pouze spojka), běžné zvětšení je asi 10krát, používají sběratelé, botanici, lidé ke čtení</a:t>
            </a:r>
          </a:p>
        </p:txBody>
      </p:sp>
      <p:pic>
        <p:nvPicPr>
          <p:cNvPr id="1843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4030" cy="131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06657"/>
            <a:ext cx="5035427" cy="21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04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mikroskop</a:t>
            </a:r>
            <a:r>
              <a:rPr lang="cs-CZ" sz="2400" dirty="0"/>
              <a:t> – používá se pro sledování velmi malých předmětů, buněk, mikroorganismů, struktury vláken</a:t>
            </a:r>
            <a:r>
              <a:rPr lang="cs-CZ" sz="2400" dirty="0" smtClean="0"/>
              <a:t>,…</a:t>
            </a:r>
            <a:endParaRPr lang="cs-CZ" sz="2400" dirty="0" smtClean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optický mikroskop </a:t>
            </a:r>
            <a:r>
              <a:rPr lang="cs-CZ" sz="2400" dirty="0" smtClean="0"/>
              <a:t>- skládá </a:t>
            </a:r>
            <a:r>
              <a:rPr lang="cs-CZ" sz="2400" dirty="0"/>
              <a:t>se ze dvou optických soustav – objektiv a okulár (každá je složena z několika čoček), obě soustavy jako celek mají vlastnosti spojky, zvětšení 50 až 1000krát (rozliší bakterie), u speciálních 2000krát (vypočítá se jako součin zvětšení objektivu a zvětšení okuláru</a:t>
            </a:r>
            <a:r>
              <a:rPr lang="cs-CZ" sz="2400" dirty="0" smtClean="0"/>
              <a:t>)</a:t>
            </a:r>
          </a:p>
        </p:txBody>
      </p:sp>
      <p:pic>
        <p:nvPicPr>
          <p:cNvPr id="19458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4176464" cy="23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95" y="3122654"/>
            <a:ext cx="919105" cy="360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452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největší </a:t>
            </a:r>
            <a:r>
              <a:rPr lang="cs-CZ" sz="2400" dirty="0"/>
              <a:t>zásluhu o sestrojení optického mikroskopu mají: </a:t>
            </a:r>
            <a:r>
              <a:rPr lang="cs-CZ" sz="2400" dirty="0" err="1"/>
              <a:t>Zacharias</a:t>
            </a:r>
            <a:r>
              <a:rPr lang="cs-CZ" sz="2400" dirty="0"/>
              <a:t> </a:t>
            </a:r>
            <a:r>
              <a:rPr lang="cs-CZ" sz="2400" dirty="0" err="1"/>
              <a:t>Jansen</a:t>
            </a:r>
            <a:r>
              <a:rPr lang="cs-CZ" sz="2400" dirty="0"/>
              <a:t> (1590), Anton van </a:t>
            </a:r>
            <a:r>
              <a:rPr lang="cs-CZ" sz="2400" dirty="0" err="1"/>
              <a:t>Leeuwenhoek</a:t>
            </a:r>
            <a:r>
              <a:rPr lang="cs-CZ" sz="2400" dirty="0"/>
              <a:t> (1676) a Robert </a:t>
            </a:r>
            <a:r>
              <a:rPr lang="cs-CZ" sz="2400" dirty="0" err="1"/>
              <a:t>Hook</a:t>
            </a:r>
            <a:r>
              <a:rPr lang="cs-CZ" sz="2400" dirty="0"/>
              <a:t> (1665)</a:t>
            </a:r>
          </a:p>
          <a:p>
            <a:r>
              <a:rPr lang="cs-CZ" sz="2400" dirty="0"/>
              <a:t>výrobu mikroskopů zahájila firma Carl </a:t>
            </a:r>
            <a:r>
              <a:rPr lang="cs-CZ" sz="2400" dirty="0" err="1"/>
              <a:t>Zeiss</a:t>
            </a:r>
            <a:r>
              <a:rPr lang="cs-CZ" sz="2400" dirty="0"/>
              <a:t> v roce </a:t>
            </a:r>
            <a:r>
              <a:rPr lang="cs-CZ" sz="2400" dirty="0" smtClean="0"/>
              <a:t>1847</a:t>
            </a:r>
          </a:p>
          <a:p>
            <a:r>
              <a:rPr lang="cs-CZ" sz="2400" dirty="0" smtClean="0"/>
              <a:t>existují i </a:t>
            </a:r>
            <a:r>
              <a:rPr lang="cs-CZ" sz="2400" dirty="0" smtClean="0">
                <a:solidFill>
                  <a:srgbClr val="FF0000"/>
                </a:solidFill>
              </a:rPr>
              <a:t>elektronové mikroskopy</a:t>
            </a:r>
            <a:r>
              <a:rPr lang="cs-CZ" sz="2400" dirty="0" smtClean="0"/>
              <a:t> – obraz vytváří proud elektronů dopadajících na speciální desku (nikoli světelný paprsek), zvětšení je až 500000krát (rozliší </a:t>
            </a:r>
            <a:r>
              <a:rPr lang="cs-CZ" sz="2400" dirty="0"/>
              <a:t>viry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pic>
        <p:nvPicPr>
          <p:cNvPr id="24578" name="Picture 2" descr="https://upload.wikimedia.org/wikipedia/commons/e/ea/Leitz_Mikroskop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20" y="4005064"/>
            <a:ext cx="2057694" cy="271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0466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d</a:t>
            </a:r>
            <a:r>
              <a:rPr lang="cs-CZ" sz="3000" dirty="0" smtClean="0">
                <a:solidFill>
                  <a:srgbClr val="FF0000"/>
                </a:solidFill>
              </a:rPr>
              <a:t>alekohled</a:t>
            </a:r>
            <a:r>
              <a:rPr lang="cs-CZ" sz="3000" dirty="0" smtClean="0"/>
              <a:t> – používá se pro sledování předmětů, které jsou velmi vzdálené (sledování přírody, sportovní a společenské akce, astronomie), stejně jako mikroskop se skládá z objektivu a okuláru, zvětšení 10krát až 1000krát</a:t>
            </a:r>
          </a:p>
          <a:p>
            <a:r>
              <a:rPr lang="cs-CZ" sz="3000" dirty="0" smtClean="0"/>
              <a:t>optická soustava může být tvořena jenom spojkami (hvězdářský dalekohled), spojkami a hranoly pro převrácení obrazu (triedr), spojkou a rozptylkou (Galileův dalekohled  - divadelní kukátko), spojkami a zrcadlem (astronomický dalekohled)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4638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6626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7"/>
            <a:ext cx="169643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7037"/>
            <a:ext cx="287770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s://upload.wikimedia.org/wikipedia/commons/8/83/Szinhazitavcs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446966" cy="1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s://upload.wikimedia.org/wikipedia/commons/thumb/3/37/2-m_Telescope3%2C_Ond%C5%99ejov_Astronomical.jpg/1280px-2-m_Telescope3%2C_Ond%C5%99ejov_Astronomic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2882"/>
            <a:ext cx="2376264" cy="17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https://upload.wikimedia.org/wikipedia/commons/thumb/0/03/Telescope.jpg/800px-Telesco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72817"/>
            <a:ext cx="16300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47765" y="354898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triedr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131840" y="3393251"/>
            <a:ext cx="2062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námořní dalekohled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11791" y="5435932"/>
            <a:ext cx="387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</a:t>
            </a:r>
            <a:r>
              <a:rPr lang="cs-CZ" dirty="0" smtClean="0"/>
              <a:t>ivadelní kukátko (Galileův dalekohled)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73363" y="6494559"/>
            <a:ext cx="430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zrcadlový dalekohled – hvězdárna Ondřejov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86170" y="4326540"/>
            <a:ext cx="382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čočkový dalekohled </a:t>
            </a:r>
            <a:r>
              <a:rPr lang="cs-CZ" dirty="0" smtClean="0"/>
              <a:t> - hvězdárna v 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9271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optické přístroje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dirty="0">
                <a:solidFill>
                  <a:srgbClr val="FF0000"/>
                </a:solidFill>
              </a:rPr>
              <a:t>f</a:t>
            </a:r>
            <a:r>
              <a:rPr lang="cs-CZ" sz="2600" dirty="0" smtClean="0">
                <a:solidFill>
                  <a:srgbClr val="FF0000"/>
                </a:solidFill>
              </a:rPr>
              <a:t>otoaparát, kamera, mobilní telefon </a:t>
            </a:r>
            <a:r>
              <a:rPr lang="cs-CZ" sz="2600" dirty="0" smtClean="0"/>
              <a:t>– původně se obraz předmětu přenášel na vrstvu citlivou na světlo na desce, pak na filmovém pásu, dnes je to světelný čip rozdělený do soustavy bodů (pixelů)</a:t>
            </a:r>
          </a:p>
          <a:p>
            <a:r>
              <a:rPr lang="cs-CZ" sz="2600" dirty="0"/>
              <a:t>z</a:t>
            </a:r>
            <a:r>
              <a:rPr lang="cs-CZ" sz="2600" dirty="0" smtClean="0"/>
              <a:t>ákladní součásti fotoaparátu: objektiv – soustava čoček (celkově vlastnosti spojky), clona (reguluje množství světla, případně aktivuje blesk), časová uzávěrka, zoom (optický nebo digitální)</a:t>
            </a:r>
          </a:p>
          <a:p>
            <a:r>
              <a:rPr lang="cs-CZ" sz="2600" dirty="0"/>
              <a:t>k</a:t>
            </a:r>
            <a:r>
              <a:rPr lang="cs-CZ" sz="2600" dirty="0" smtClean="0"/>
              <a:t>amera – obdobný princip jako fotoaparát, standardně snímá 24 snímků za sekundu (stanoveno podle tzv. setrvačnosti oka)</a:t>
            </a:r>
            <a:endParaRPr lang="cs-CZ" sz="2600" dirty="0"/>
          </a:p>
        </p:txBody>
      </p:sp>
      <p:pic>
        <p:nvPicPr>
          <p:cNvPr id="27650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356" y="116632"/>
            <a:ext cx="218503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894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Fotometrie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cs-CZ" sz="2300" dirty="0"/>
              <a:t>z</a:t>
            </a:r>
            <a:r>
              <a:rPr lang="cs-CZ" sz="2300" dirty="0" smtClean="0"/>
              <a:t>koumá vliv světla na oko, porovnává světelné podmínky</a:t>
            </a:r>
          </a:p>
          <a:p>
            <a:r>
              <a:rPr lang="cs-CZ" sz="2300" dirty="0">
                <a:solidFill>
                  <a:srgbClr val="FF0000"/>
                </a:solidFill>
              </a:rPr>
              <a:t>s</a:t>
            </a:r>
            <a:r>
              <a:rPr lang="cs-CZ" sz="2300" dirty="0" smtClean="0">
                <a:solidFill>
                  <a:srgbClr val="FF0000"/>
                </a:solidFill>
              </a:rPr>
              <a:t>větelný tok </a:t>
            </a:r>
            <a:r>
              <a:rPr lang="cs-CZ" sz="2300" dirty="0" smtClean="0"/>
              <a:t>– </a:t>
            </a:r>
            <a:r>
              <a:rPr lang="cs-CZ" sz="2300" dirty="0"/>
              <a:t>udává množství viditelného </a:t>
            </a:r>
            <a:r>
              <a:rPr lang="cs-CZ" sz="2300" dirty="0" smtClean="0"/>
              <a:t>světla, </a:t>
            </a:r>
            <a:r>
              <a:rPr lang="cs-CZ" sz="2300" dirty="0"/>
              <a:t>které vyzařuje zdroj </a:t>
            </a:r>
            <a:r>
              <a:rPr lang="cs-CZ" sz="2300" dirty="0" smtClean="0"/>
              <a:t>světla, značíme </a:t>
            </a:r>
            <a:r>
              <a:rPr lang="cs-CZ" sz="2300" i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F</a:t>
            </a:r>
            <a:r>
              <a:rPr lang="cs-CZ" sz="2300" dirty="0" smtClean="0"/>
              <a:t>  (fí) jednotkou je </a:t>
            </a:r>
            <a:r>
              <a:rPr lang="cs-CZ" sz="2300" dirty="0" smtClean="0">
                <a:solidFill>
                  <a:srgbClr val="FF0000"/>
                </a:solidFill>
              </a:rPr>
              <a:t>1 </a:t>
            </a:r>
            <a:r>
              <a:rPr lang="cs-CZ" sz="2300" dirty="0" err="1" smtClean="0">
                <a:solidFill>
                  <a:srgbClr val="FF0000"/>
                </a:solidFill>
              </a:rPr>
              <a:t>lm</a:t>
            </a:r>
            <a:r>
              <a:rPr lang="cs-CZ" sz="2300" dirty="0" smtClean="0"/>
              <a:t> (lumen)</a:t>
            </a:r>
          </a:p>
          <a:p>
            <a:r>
              <a:rPr lang="cs-CZ" sz="2300" dirty="0" smtClean="0">
                <a:solidFill>
                  <a:srgbClr val="FF0000"/>
                </a:solidFill>
              </a:rPr>
              <a:t>osvětlení</a:t>
            </a:r>
            <a:r>
              <a:rPr lang="cs-CZ" sz="2300" dirty="0" smtClean="0"/>
              <a:t> – určeno velikostí světelného toku dopadajícího na 1 m</a:t>
            </a:r>
            <a:r>
              <a:rPr lang="cs-CZ" sz="2300" baseline="30000" dirty="0" smtClean="0"/>
              <a:t>2,</a:t>
            </a:r>
            <a:r>
              <a:rPr lang="cs-CZ" sz="2300" dirty="0" smtClean="0"/>
              <a:t> značíme </a:t>
            </a:r>
            <a:r>
              <a:rPr lang="cs-CZ" sz="2300" i="1" dirty="0" smtClean="0">
                <a:solidFill>
                  <a:srgbClr val="FF0000"/>
                </a:solidFill>
              </a:rPr>
              <a:t>E</a:t>
            </a:r>
            <a:r>
              <a:rPr lang="cs-CZ" sz="2300" dirty="0" smtClean="0"/>
              <a:t>, jeho jednotkou je </a:t>
            </a:r>
            <a:r>
              <a:rPr lang="cs-CZ" sz="2300" dirty="0" smtClean="0">
                <a:solidFill>
                  <a:srgbClr val="FF0000"/>
                </a:solidFill>
              </a:rPr>
              <a:t>1 </a:t>
            </a:r>
            <a:r>
              <a:rPr lang="cs-CZ" sz="2300" dirty="0" err="1" smtClean="0">
                <a:solidFill>
                  <a:srgbClr val="FF0000"/>
                </a:solidFill>
              </a:rPr>
              <a:t>lx</a:t>
            </a:r>
            <a:r>
              <a:rPr lang="cs-CZ" sz="2300" dirty="0" smtClean="0"/>
              <a:t> (lux)</a:t>
            </a:r>
          </a:p>
          <a:p>
            <a:r>
              <a:rPr lang="cs-CZ" sz="2300" dirty="0"/>
              <a:t>o</a:t>
            </a:r>
            <a:r>
              <a:rPr lang="cs-CZ" sz="2300" dirty="0" smtClean="0"/>
              <a:t>světlení se zmenšuje s druhou mocninou vzdálenosti od zdroje – tedy např. zvětší-li se vzdálenost 2krát, osvětlení se zmenší 4krát</a:t>
            </a:r>
          </a:p>
          <a:p>
            <a:r>
              <a:rPr lang="cs-CZ" sz="2300" dirty="0"/>
              <a:t>p</a:t>
            </a:r>
            <a:r>
              <a:rPr lang="cs-CZ" sz="2300" dirty="0" smtClean="0"/>
              <a:t>ro různé druhy prostorů a činností je nutné volit vhodné osvětlení – nedostatečné nebo přílišné může způsobovat únavu, bolesti hlavy,…</a:t>
            </a:r>
          </a:p>
          <a:p>
            <a:r>
              <a:rPr lang="cs-CZ" sz="2300" dirty="0" smtClean="0"/>
              <a:t>z hlediska šetření elektrické energie je velmi důležité vyhodnocení světelné účinnosti světelných zdrojů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19755707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dirty="0" smtClean="0"/>
              <a:t>Použité obrázky a fotografie:</a:t>
            </a:r>
          </a:p>
          <a:p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cs.wikipedia.org</a:t>
            </a:r>
            <a:endParaRPr lang="cs-CZ" sz="2000" dirty="0" smtClean="0"/>
          </a:p>
          <a:p>
            <a:r>
              <a:rPr lang="cs-CZ" sz="2000" dirty="0">
                <a:hlinkClick r:id="rId3"/>
              </a:rPr>
              <a:t>https://</a:t>
            </a:r>
            <a:r>
              <a:rPr lang="cs-CZ" sz="2000" dirty="0" smtClean="0">
                <a:hlinkClick r:id="rId3"/>
              </a:rPr>
              <a:t>www.wikiskripta.eu</a:t>
            </a:r>
            <a:endParaRPr lang="cs-CZ" sz="2000" dirty="0" smtClean="0"/>
          </a:p>
          <a:p>
            <a:r>
              <a:rPr lang="cs-CZ" sz="2000" u="sng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</a:t>
            </a:r>
            <a:r>
              <a:rPr lang="cs-CZ" sz="20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cs.wikiversity.org/wiki</a:t>
            </a:r>
            <a:endParaRPr lang="cs-CZ" sz="2000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000" u="sng" dirty="0">
                <a:solidFill>
                  <a:schemeClr val="accent1">
                    <a:lumMod val="75000"/>
                  </a:schemeClr>
                </a:solidFill>
              </a:rPr>
              <a:t>http://edu.techmania.cz/cs/encyklopedie/fyzika</a:t>
            </a:r>
            <a:endParaRPr lang="cs-CZ" sz="2000" u="sng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20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bílé </a:t>
            </a:r>
            <a:r>
              <a:rPr lang="cs-CZ" sz="2800" dirty="0">
                <a:solidFill>
                  <a:srgbClr val="FF0000"/>
                </a:solidFill>
              </a:rPr>
              <a:t>světlo </a:t>
            </a:r>
            <a:r>
              <a:rPr lang="cs-CZ" sz="2800" dirty="0" smtClean="0"/>
              <a:t>složeno </a:t>
            </a:r>
            <a:r>
              <a:rPr lang="cs-CZ" sz="2800" dirty="0"/>
              <a:t>z různých barevných </a:t>
            </a:r>
            <a:r>
              <a:rPr lang="cs-CZ" sz="2800" dirty="0" smtClean="0"/>
              <a:t>složek  (tzv. jednoduchých světel) – </a:t>
            </a:r>
            <a:r>
              <a:rPr lang="cs-CZ" sz="2800" dirty="0" smtClean="0">
                <a:solidFill>
                  <a:srgbClr val="FF0000"/>
                </a:solidFill>
              </a:rPr>
              <a:t>světelné spektrum </a:t>
            </a:r>
            <a:r>
              <a:rPr lang="cs-CZ" sz="2800" dirty="0" smtClean="0"/>
              <a:t>– bílé světlo je </a:t>
            </a:r>
            <a:r>
              <a:rPr lang="cs-CZ" sz="2800" dirty="0" smtClean="0">
                <a:solidFill>
                  <a:srgbClr val="FF0000"/>
                </a:solidFill>
              </a:rPr>
              <a:t>světlo složené </a:t>
            </a:r>
            <a:r>
              <a:rPr lang="cs-CZ" sz="2800" dirty="0" smtClean="0"/>
              <a:t>– vznikne smícháním všech barev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každá barva </a:t>
            </a:r>
            <a:r>
              <a:rPr lang="cs-CZ" sz="2800" dirty="0" smtClean="0"/>
              <a:t>má určitou vlnovou délku (fialová, modrá, zelená, žlutá, oranžová, červená)</a:t>
            </a:r>
          </a:p>
          <a:p>
            <a:endParaRPr lang="cs-CZ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44" y="4365104"/>
            <a:ext cx="2664296" cy="202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08" y="4999509"/>
            <a:ext cx="5005765" cy="75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70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eliska.novotna\Desktop\DOKONČIT PREZENTACE\20230917_083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8703" y="303508"/>
            <a:ext cx="1432327" cy="107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iska.novotna\Desktop\DOKONČIT PREZENTACE\20230730_1913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95" y="98211"/>
            <a:ext cx="2075723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přesvědčit se můžeme při </a:t>
            </a:r>
            <a:r>
              <a:rPr lang="cs-CZ" sz="2800" dirty="0" smtClean="0">
                <a:solidFill>
                  <a:srgbClr val="FF0000"/>
                </a:solidFill>
              </a:rPr>
              <a:t>rozkladu</a:t>
            </a: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optickým hranolem</a:t>
            </a:r>
            <a:r>
              <a:rPr lang="cs-CZ" sz="2800" dirty="0" smtClean="0"/>
              <a:t>, při pozorování duhy, při vytvoření mlhy z hadice za slunečného dne,…</a:t>
            </a:r>
          </a:p>
          <a:p>
            <a:endParaRPr lang="cs-CZ" dirty="0" smtClean="0"/>
          </a:p>
          <a:p>
            <a:endParaRPr lang="cs-CZ" dirty="0"/>
          </a:p>
          <a:p>
            <a:endParaRPr lang="cs-CZ" sz="1800" dirty="0" smtClean="0"/>
          </a:p>
          <a:p>
            <a:endParaRPr lang="cs-CZ" dirty="0"/>
          </a:p>
        </p:txBody>
      </p:sp>
      <p:pic>
        <p:nvPicPr>
          <p:cNvPr id="1029" name="Picture 5" descr="C:\Users\eliska.novotna\Desktop\DOKONČIT PREZENTACE\20230910_080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48" y="124467"/>
            <a:ext cx="1909767" cy="14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61" y="3009222"/>
            <a:ext cx="1793308" cy="125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95" y="2996952"/>
            <a:ext cx="2016224" cy="12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83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naopak </a:t>
            </a:r>
            <a:r>
              <a:rPr lang="cs-CZ" dirty="0">
                <a:solidFill>
                  <a:srgbClr val="FF0000"/>
                </a:solidFill>
              </a:rPr>
              <a:t>míchání barev </a:t>
            </a:r>
            <a:r>
              <a:rPr lang="cs-CZ" dirty="0"/>
              <a:t>se využívá v malířství nebo v televizi nebo v monitorech – tzv. </a:t>
            </a:r>
            <a:r>
              <a:rPr lang="cs-CZ" dirty="0">
                <a:solidFill>
                  <a:srgbClr val="FF0000"/>
                </a:solidFill>
              </a:rPr>
              <a:t>RGB model </a:t>
            </a:r>
            <a:r>
              <a:rPr lang="cs-CZ" dirty="0"/>
              <a:t>(</a:t>
            </a:r>
            <a:r>
              <a:rPr lang="cs-CZ" dirty="0" err="1"/>
              <a:t>red</a:t>
            </a:r>
            <a:r>
              <a:rPr lang="cs-CZ" dirty="0"/>
              <a:t>-green-blue)</a:t>
            </a:r>
          </a:p>
          <a:p>
            <a:r>
              <a:rPr lang="cs-CZ" dirty="0"/>
              <a:t>t</a:t>
            </a:r>
            <a:r>
              <a:rPr lang="cs-CZ" dirty="0" smtClean="0"/>
              <a:t>zv. </a:t>
            </a:r>
            <a:r>
              <a:rPr lang="cs-CZ" dirty="0" smtClean="0">
                <a:solidFill>
                  <a:srgbClr val="FF0000"/>
                </a:solidFill>
              </a:rPr>
              <a:t>CMYK model </a:t>
            </a:r>
            <a:r>
              <a:rPr lang="cs-CZ" dirty="0" smtClean="0"/>
              <a:t>(cyan – magenta – </a:t>
            </a:r>
            <a:r>
              <a:rPr lang="cs-CZ" dirty="0" err="1" smtClean="0"/>
              <a:t>yellow</a:t>
            </a:r>
            <a:r>
              <a:rPr lang="cs-CZ" dirty="0" smtClean="0"/>
              <a:t> – </a:t>
            </a:r>
            <a:r>
              <a:rPr lang="cs-CZ" dirty="0" err="1" smtClean="0"/>
              <a:t>key</a:t>
            </a:r>
            <a:r>
              <a:rPr lang="cs-CZ" dirty="0" smtClean="0"/>
              <a:t>/</a:t>
            </a:r>
            <a:r>
              <a:rPr lang="cs-CZ" dirty="0" err="1" smtClean="0"/>
              <a:t>black</a:t>
            </a:r>
            <a:r>
              <a:rPr lang="cs-CZ" dirty="0" smtClean="0"/>
              <a:t>) – využívá se u reprodukčních zařízení (inkoustová tiskárna, tiskařské stroje)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162762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057" y="188640"/>
            <a:ext cx="147765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pload.wikimedia.org/wikipedia/commons/thumb/4/4c/CMYK_color_swatches.svg/170px-CMYK_color_swatche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869159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2/Synthese-.svg/170px-Synthese-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69159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76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>
                <a:solidFill>
                  <a:srgbClr val="FF0000"/>
                </a:solidFill>
              </a:rPr>
              <a:t>barva tělesa </a:t>
            </a:r>
            <a:r>
              <a:rPr lang="cs-CZ" sz="3000" dirty="0"/>
              <a:t>je určena tím, jakou spektrální barvu těleso pohlcuje a jakou odráží</a:t>
            </a:r>
          </a:p>
          <a:p>
            <a:r>
              <a:rPr lang="cs-CZ" sz="3000" dirty="0" smtClean="0"/>
              <a:t>např</a:t>
            </a:r>
            <a:r>
              <a:rPr lang="cs-CZ" sz="3000" dirty="0"/>
              <a:t>. </a:t>
            </a:r>
            <a:r>
              <a:rPr lang="cs-CZ" sz="3000" dirty="0" smtClean="0">
                <a:solidFill>
                  <a:srgbClr val="FF0000"/>
                </a:solidFill>
              </a:rPr>
              <a:t>zelený předmět </a:t>
            </a:r>
            <a:r>
              <a:rPr lang="cs-CZ" sz="3000" dirty="0" smtClean="0"/>
              <a:t>nejvíce </a:t>
            </a:r>
            <a:r>
              <a:rPr lang="cs-CZ" sz="3000" dirty="0" smtClean="0">
                <a:solidFill>
                  <a:srgbClr val="FF0000"/>
                </a:solidFill>
              </a:rPr>
              <a:t>odráží zelené světlo</a:t>
            </a:r>
            <a:r>
              <a:rPr lang="cs-CZ" sz="3000" dirty="0" smtClean="0"/>
              <a:t>, ostatní pohlcuje, bílý </a:t>
            </a:r>
            <a:r>
              <a:rPr lang="cs-CZ" sz="3000" dirty="0"/>
              <a:t>povrch - všechny barvy </a:t>
            </a:r>
            <a:r>
              <a:rPr lang="cs-CZ" sz="3000" dirty="0" smtClean="0"/>
              <a:t>odráží, černý </a:t>
            </a:r>
            <a:r>
              <a:rPr lang="cs-CZ" sz="3000" dirty="0"/>
              <a:t>povrch </a:t>
            </a:r>
            <a:r>
              <a:rPr lang="cs-CZ" sz="3000" dirty="0" smtClean="0"/>
              <a:t>všechny pohlcuje</a:t>
            </a:r>
            <a:endParaRPr lang="cs-CZ" sz="3000" dirty="0"/>
          </a:p>
          <a:p>
            <a:r>
              <a:rPr lang="cs-CZ" sz="3000" dirty="0" smtClean="0"/>
              <a:t>barva </a:t>
            </a:r>
            <a:r>
              <a:rPr lang="cs-CZ" sz="3000" dirty="0"/>
              <a:t>těles závisí také na tom, jakým světlem jsou </a:t>
            </a:r>
            <a:r>
              <a:rPr lang="cs-CZ" sz="3000" dirty="0" smtClean="0"/>
              <a:t>osvětlena</a:t>
            </a:r>
          </a:p>
          <a:p>
            <a:r>
              <a:rPr lang="cs-CZ" sz="3000" dirty="0" smtClean="0"/>
              <a:t>někteří lidé mají problém s </a:t>
            </a:r>
            <a:r>
              <a:rPr lang="cs-CZ" sz="3000" dirty="0" smtClean="0">
                <a:solidFill>
                  <a:srgbClr val="FF0000"/>
                </a:solidFill>
              </a:rPr>
              <a:t>barvocitem</a:t>
            </a:r>
            <a:r>
              <a:rPr lang="cs-CZ" sz="3000" dirty="0" smtClean="0"/>
              <a:t> (např. s rozlišením červené, žluté a zelené), případně trpí </a:t>
            </a:r>
            <a:r>
              <a:rPr lang="cs-CZ" sz="3000" dirty="0" smtClean="0">
                <a:solidFill>
                  <a:srgbClr val="FF0000"/>
                </a:solidFill>
              </a:rPr>
              <a:t>barvoslepostí</a:t>
            </a:r>
            <a:r>
              <a:rPr lang="cs-CZ" sz="3000" dirty="0" smtClean="0"/>
              <a:t> (vidí pouze v odstínech šedé)</a:t>
            </a:r>
            <a:endParaRPr lang="cs-CZ" sz="3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6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Vnímání barev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49575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13" y="1412776"/>
            <a:ext cx="234152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907" y="1836190"/>
            <a:ext cx="2608352" cy="19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38" y="4353794"/>
            <a:ext cx="258372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46" y="3789040"/>
            <a:ext cx="2672661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63" y="4542283"/>
            <a:ext cx="2664296" cy="189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13983</TotalTime>
  <Words>2397</Words>
  <Application>Microsoft Office PowerPoint</Application>
  <PresentationFormat>Předvádění na obrazovce (4:3)</PresentationFormat>
  <Paragraphs>262</Paragraphs>
  <Slides>49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0" baseType="lpstr">
      <vt:lpstr>Motiv systému Office</vt:lpstr>
      <vt:lpstr>Světelné jevy</vt:lpstr>
      <vt:lpstr>Světlo a světelné zdroje</vt:lpstr>
      <vt:lpstr>Světlo a světelné zdroje</vt:lpstr>
      <vt:lpstr>Zdroje světla - záření</vt:lpstr>
      <vt:lpstr>Barva</vt:lpstr>
      <vt:lpstr>Barva</vt:lpstr>
      <vt:lpstr>Barva</vt:lpstr>
      <vt:lpstr>Barva</vt:lpstr>
      <vt:lpstr>Vnímání barev</vt:lpstr>
      <vt:lpstr>Šíření světla a stín</vt:lpstr>
      <vt:lpstr>Odraz světla</vt:lpstr>
      <vt:lpstr>Zákon odrazu</vt:lpstr>
      <vt:lpstr>Odraz světla</vt:lpstr>
      <vt:lpstr>Zobrazení různými zrcadly </vt:lpstr>
      <vt:lpstr>Zobrazení na rovinném zrcadle</vt:lpstr>
      <vt:lpstr>Zobrazení kulovými zrcadly</vt:lpstr>
      <vt:lpstr>Zobrazení kulovými zrcadly</vt:lpstr>
      <vt:lpstr>Zobrazení kulovými zrcadly</vt:lpstr>
      <vt:lpstr>Zobrazení kulovými zrcadly</vt:lpstr>
      <vt:lpstr>Zobrazení kulovými zrcadly</vt:lpstr>
      <vt:lpstr>Zobrazení kulovými zrcadly</vt:lpstr>
      <vt:lpstr>Lom světla</vt:lpstr>
      <vt:lpstr>Lom světla</vt:lpstr>
      <vt:lpstr>Lom světla</vt:lpstr>
      <vt:lpstr>Lom světla</vt:lpstr>
      <vt:lpstr>Čočky</vt:lpstr>
      <vt:lpstr>Čočky</vt:lpstr>
      <vt:lpstr>Čočky</vt:lpstr>
      <vt:lpstr>Čočky</vt:lpstr>
      <vt:lpstr>Zobrazení čočkami</vt:lpstr>
      <vt:lpstr>Zobrazení čočkami</vt:lpstr>
      <vt:lpstr>Zobrazení čočkami</vt:lpstr>
      <vt:lpstr>Oko</vt:lpstr>
      <vt:lpstr>Oko</vt:lpstr>
      <vt:lpstr>Oko</vt:lpstr>
      <vt:lpstr>Běžné oční vady a jejich korekce</vt:lpstr>
      <vt:lpstr>Běžné oční vady a jejich korekce</vt:lpstr>
      <vt:lpstr>Korekce běžných očních vad</vt:lpstr>
      <vt:lpstr>Další oční vady</vt:lpstr>
      <vt:lpstr>Optické klamy</vt:lpstr>
      <vt:lpstr>Optické přístroje</vt:lpstr>
      <vt:lpstr>Optické přístroje</vt:lpstr>
      <vt:lpstr>Optické přístroje</vt:lpstr>
      <vt:lpstr>Optické přístroje</vt:lpstr>
      <vt:lpstr>Optické přístroje</vt:lpstr>
      <vt:lpstr>Optické přístroje</vt:lpstr>
      <vt:lpstr>Další optické přístroje</vt:lpstr>
      <vt:lpstr>Fotometrie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tělesa</dc:title>
  <dc:creator>Eliška Novotná</dc:creator>
  <cp:lastModifiedBy>Eliška Novotná</cp:lastModifiedBy>
  <cp:revision>348</cp:revision>
  <dcterms:created xsi:type="dcterms:W3CDTF">2022-07-31T09:19:12Z</dcterms:created>
  <dcterms:modified xsi:type="dcterms:W3CDTF">2024-04-20T19:00:05Z</dcterms:modified>
</cp:coreProperties>
</file>