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810" autoAdjust="0"/>
  </p:normalViewPr>
  <p:slideViewPr>
    <p:cSldViewPr>
      <p:cViewPr varScale="1">
        <p:scale>
          <a:sx n="54" d="100"/>
          <a:sy n="54" d="100"/>
        </p:scale>
        <p:origin x="229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4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61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21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61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64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98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90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2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9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57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64F8-3495-4DB4-B012-77324973F9CA}" type="datetimeFigureOut">
              <a:rPr lang="cs-CZ" smtClean="0"/>
              <a:t>30.07.2022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AC20-A7B2-41EB-A691-33EF2C3263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4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3672" y="2708920"/>
            <a:ext cx="7800018" cy="1470025"/>
          </a:xfrm>
        </p:spPr>
        <p:txBody>
          <a:bodyPr>
            <a:normAutofit/>
          </a:bodyPr>
          <a:lstStyle/>
          <a:p>
            <a:r>
              <a:rPr lang="cs-CZ" sz="2000" b="1" i="1" dirty="0"/>
              <a:t>Seznámení s řešením jiného vzdělávacího systému při práci s žáky s odlišným mateřským jazykem ve Francii</a:t>
            </a:r>
            <a:endParaRPr lang="cs-CZ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91880" y="5105400"/>
            <a:ext cx="6400800" cy="1752600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Stáž </a:t>
            </a:r>
            <a:r>
              <a:rPr lang="cs-CZ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Montpellier</a:t>
            </a:r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Francie</a:t>
            </a:r>
          </a:p>
          <a:p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-6. 4. 2022</a:t>
            </a:r>
          </a:p>
          <a:p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Lenka Filipiová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368258" cy="13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20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Systém školství ve Francii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/>
              <a:t>-	 první stupeň (</a:t>
            </a:r>
            <a:r>
              <a:rPr lang="cs-CZ" sz="2000" dirty="0" err="1"/>
              <a:t>école</a:t>
            </a:r>
            <a:r>
              <a:rPr lang="cs-CZ" sz="2000" dirty="0"/>
              <a:t> </a:t>
            </a:r>
            <a:r>
              <a:rPr lang="cs-CZ" sz="2000" dirty="0" err="1"/>
              <a:t>élémentaire</a:t>
            </a:r>
            <a:r>
              <a:rPr lang="cs-CZ" sz="2000" dirty="0"/>
              <a:t>) a druhý stupeň (</a:t>
            </a:r>
            <a:r>
              <a:rPr lang="cs-CZ" sz="2000" dirty="0" err="1"/>
              <a:t>collège</a:t>
            </a:r>
            <a:r>
              <a:rPr lang="cs-CZ" sz="2000" dirty="0"/>
              <a:t>) jsou 	obvykle dvě různé nezávislé školy </a:t>
            </a:r>
          </a:p>
          <a:p>
            <a:pPr marL="0" indent="0">
              <a:buNone/>
            </a:pPr>
            <a:r>
              <a:rPr lang="cs-CZ" sz="2000" dirty="0"/>
              <a:t> -	třídy jsou obvykle početnější než u nás (asi 30 žáků, někdy více) </a:t>
            </a:r>
          </a:p>
          <a:p>
            <a:pPr marL="0" indent="0">
              <a:buNone/>
            </a:pPr>
            <a:r>
              <a:rPr lang="cs-CZ" sz="2000" dirty="0"/>
              <a:t> -	učitelé nemají ve třídách běžně asistenty </a:t>
            </a:r>
          </a:p>
          <a:p>
            <a:pPr marL="0" indent="0">
              <a:buNone/>
            </a:pPr>
            <a:r>
              <a:rPr lang="cs-CZ" sz="2000" dirty="0"/>
              <a:t> -	žáci ani učitelé nesmí nosit žádné náboženské symboly </a:t>
            </a:r>
          </a:p>
          <a:p>
            <a:pPr marL="0" indent="0">
              <a:buNone/>
            </a:pPr>
            <a:r>
              <a:rPr lang="cs-CZ" sz="2000" dirty="0"/>
              <a:t> -	nově příchozí žáci mají nárok na výuku francouzštiny ve speciální 	třídě po dobu jednoho roku až dvou let</a:t>
            </a:r>
          </a:p>
          <a:p>
            <a:pPr marL="0" indent="0">
              <a:buNone/>
            </a:pPr>
            <a:r>
              <a:rPr lang="cs-CZ" sz="2000" i="1" dirty="0"/>
              <a:t>-	</a:t>
            </a:r>
            <a:r>
              <a:rPr lang="cs-CZ" sz="2000" dirty="0"/>
              <a:t>velký rozdíl je ve vedení školy, školu totiž řídí úředníci a ředitel je 	vnímán spíše jako hlavní učitel. </a:t>
            </a:r>
          </a:p>
          <a:p>
            <a:pPr marL="0" indent="0">
              <a:buNone/>
            </a:pPr>
            <a:r>
              <a:rPr lang="cs-CZ" sz="2000" dirty="0"/>
              <a:t>- 	žáci vstupují do francouzského vzdělávacího systému již ve věku 3 let, 	ve věku 6 let nastupují do základních škol. </a:t>
            </a:r>
          </a:p>
          <a:p>
            <a:pPr marL="0" indent="0">
              <a:buNone/>
            </a:pPr>
            <a:r>
              <a:rPr lang="cs-CZ" sz="2000" dirty="0"/>
              <a:t>- 	tzv. </a:t>
            </a:r>
            <a:r>
              <a:rPr lang="cs-CZ" sz="2000" dirty="0" err="1"/>
              <a:t>college</a:t>
            </a:r>
            <a:r>
              <a:rPr lang="cs-CZ" sz="2000" dirty="0"/>
              <a:t> odpovídá druhému stupni základního vzdělávání v České 	republice. </a:t>
            </a:r>
          </a:p>
          <a:p>
            <a:pPr marL="0" indent="0">
              <a:buNone/>
            </a:pPr>
            <a:r>
              <a:rPr lang="cs-CZ" sz="2000" dirty="0"/>
              <a:t> -	 </a:t>
            </a:r>
            <a:r>
              <a:rPr lang="cs-CZ" sz="2000" dirty="0" err="1"/>
              <a:t>college</a:t>
            </a:r>
            <a:r>
              <a:rPr lang="cs-CZ" sz="2000" dirty="0"/>
              <a:t> trvá 4 roky a je určená žákům ve věku 11 až 15 let. 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2927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Algerian" panose="04020705040A02060702" pitchFamily="82" charset="0"/>
                <a:cs typeface="Arial" panose="020B0604020202020204" pitchFamily="34" charset="0"/>
              </a:rPr>
              <a:t>COLLÈGE JOFFRE</a:t>
            </a:r>
          </a:p>
        </p:txBody>
      </p:sp>
      <p:pic>
        <p:nvPicPr>
          <p:cNvPr id="2050" name="Picture 2" descr="C:\Users\lenka.filipiova\Desktop\vestibu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170336" cy="28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nka.filipiova\Desktop\dvů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4271795"/>
            <a:ext cx="3125341" cy="23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784303" y="1439482"/>
            <a:ext cx="3654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</a:t>
            </a:r>
            <a:r>
              <a:rPr lang="cs-CZ" b="1" dirty="0"/>
              <a:t>2. stupeň základní školy</a:t>
            </a:r>
          </a:p>
          <a:p>
            <a:r>
              <a:rPr lang="cs-CZ" b="1" dirty="0"/>
              <a:t>-cca 1500 žáků</a:t>
            </a:r>
          </a:p>
          <a:p>
            <a:r>
              <a:rPr lang="cs-CZ" b="1" dirty="0"/>
              <a:t>- škola se nachází v širším centru města</a:t>
            </a:r>
          </a:p>
          <a:p>
            <a:r>
              <a:rPr lang="cs-CZ" b="1" dirty="0"/>
              <a:t>- rozsáhlý komplex budov s velkým venkovním prostorem a hřišti</a:t>
            </a:r>
          </a:p>
        </p:txBody>
      </p:sp>
      <p:pic>
        <p:nvPicPr>
          <p:cNvPr id="11" name="Picture 7" descr="C:\Users\lenka.filipiova\Desktop\dvů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90226"/>
            <a:ext cx="2737115" cy="20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lenka.filipiova\Desktop\ško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6705"/>
            <a:ext cx="3052928" cy="24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2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dirty="0"/>
              <a:t>Práce s žáky s OMJ</a:t>
            </a:r>
          </a:p>
        </p:txBody>
      </p:sp>
      <p:pic>
        <p:nvPicPr>
          <p:cNvPr id="5" name="Picture 5" descr="C:\Users\lenka.filipiova\Desktop\tří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5" y="1135321"/>
            <a:ext cx="2938314" cy="25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enka.filipiova\Desktop\prac.lis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8817"/>
            <a:ext cx="1907704" cy="254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ka.filipiova\Desktop\pr.lis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21" y="1135321"/>
            <a:ext cx="2184445" cy="26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55576" y="3861048"/>
            <a:ext cx="42839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</a:t>
            </a:r>
            <a:r>
              <a:rPr lang="cs-CZ" sz="1200" b="1" dirty="0"/>
              <a:t>	</a:t>
            </a:r>
            <a:r>
              <a:rPr lang="cs-CZ" sz="1400" b="1" dirty="0"/>
              <a:t>3 speciální třídy pro žáky s OMJ</a:t>
            </a:r>
          </a:p>
          <a:p>
            <a:r>
              <a:rPr lang="cs-CZ" sz="1400" b="1" dirty="0"/>
              <a:t>-	různé moduly tříd</a:t>
            </a:r>
          </a:p>
          <a:p>
            <a:r>
              <a:rPr lang="cs-CZ" sz="1400" b="1" dirty="0"/>
              <a:t>-	šestitýdenní intenzivní výuka francouzštiny</a:t>
            </a:r>
          </a:p>
          <a:p>
            <a:r>
              <a:rPr lang="cs-CZ" sz="1400" b="1" dirty="0"/>
              <a:t>-	zařazení do běžných tříd s rozšířenou 	výukou 	francouzštiny (cca 12 VH 	týdně)</a:t>
            </a:r>
          </a:p>
          <a:p>
            <a:r>
              <a:rPr lang="cs-CZ" sz="1400" b="1" dirty="0"/>
              <a:t>-	individuální rozvrhy hodin žáků s OMJ</a:t>
            </a:r>
          </a:p>
          <a:p>
            <a:r>
              <a:rPr lang="cs-CZ" sz="1400" b="1" dirty="0"/>
              <a:t>-	žáci s OMJ pochází s různých zemí- Súdán, 	Španělsko, Srbsko, Arábie, Kolumbie, 	Maroko</a:t>
            </a:r>
          </a:p>
          <a:p>
            <a:r>
              <a:rPr lang="cs-CZ" sz="1400" b="1" dirty="0"/>
              <a:t>-	početnou část žáků s OMJ tvoří Romové, 	kteří žijí 	v okrajové části města</a:t>
            </a:r>
          </a:p>
        </p:txBody>
      </p:sp>
    </p:spTree>
    <p:extLst>
      <p:ext uri="{BB962C8B-B14F-4D97-AF65-F5344CB8AC3E}">
        <p14:creationId xmlns:p14="http://schemas.microsoft.com/office/powerpoint/2010/main" val="381164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lenka.filipiova\Desktop\dvů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49" y="3937140"/>
            <a:ext cx="3894175" cy="27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/>
              <a:t>Přínos a reflexe stáže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90892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poznání metod práce se žáky s odlišným mateřským jazykem i celkové poznání školství v cizí zemi a navázání kontaktu s pedagogy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žáci tráví všechny přestávky (20minut) na školním dvoře-hřišti, kde dochází k interpersonálním kontaktům napříč národnostmi a žáci s OMJ mají možnost se velmi přirozeně začleňovat do kolektivu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3937140"/>
            <a:ext cx="4696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 algn="just">
              <a:buFont typeface="Wingdings" panose="05000000000000000000" pitchFamily="2" charset="2"/>
              <a:buChar char="Ø"/>
            </a:pPr>
            <a:r>
              <a:rPr lang="cs-CZ" sz="2700" dirty="0"/>
              <a:t>práce s </a:t>
            </a:r>
            <a:r>
              <a:rPr lang="cs-CZ" sz="2700" dirty="0" err="1"/>
              <a:t>euroobaly</a:t>
            </a:r>
            <a:r>
              <a:rPr lang="cs-CZ" sz="2700" dirty="0"/>
              <a:t> – foliemi</a:t>
            </a:r>
          </a:p>
          <a:p>
            <a:pPr marL="342000" indent="-342000" algn="just">
              <a:buFont typeface="Wingdings" panose="05000000000000000000" pitchFamily="2" charset="2"/>
              <a:buChar char="Ø"/>
            </a:pPr>
            <a:r>
              <a:rPr lang="cs-CZ" sz="2700" dirty="0"/>
              <a:t>vlastní portfolia</a:t>
            </a:r>
          </a:p>
          <a:p>
            <a:pPr marL="342000" indent="-342000" algn="just">
              <a:buFont typeface="Wingdings" panose="05000000000000000000" pitchFamily="2" charset="2"/>
              <a:buChar char="Ø"/>
            </a:pPr>
            <a:r>
              <a:rPr lang="cs-CZ" sz="2700" dirty="0"/>
              <a:t>v</a:t>
            </a:r>
            <a:r>
              <a:rPr lang="cs-CZ" sz="2700"/>
              <a:t>ytvoření </a:t>
            </a:r>
            <a:r>
              <a:rPr lang="cs-CZ" sz="2700" dirty="0"/>
              <a:t>speciálních modulů pro práci s žáky s OMJ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43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r>
              <a:rPr lang="cs-CZ" dirty="0"/>
              <a:t>Děkuji za možnost účasti na projektu EU- práce s žáky s OMJ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540"/>
            <a:ext cx="8368258" cy="13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89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404</Words>
  <Application>Microsoft Office PowerPoint</Application>
  <PresentationFormat>Předvádění na obrazovce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Wingdings</vt:lpstr>
      <vt:lpstr>Motiv systému Office</vt:lpstr>
      <vt:lpstr>Seznámení s řešením jiného vzdělávacího systému při práci s žáky s odlišným mateřským jazykem ve Francii</vt:lpstr>
      <vt:lpstr>Systém školství ve Francii</vt:lpstr>
      <vt:lpstr>COLLÈGE JOFFRE</vt:lpstr>
      <vt:lpstr>Práce s žáky s OMJ</vt:lpstr>
      <vt:lpstr>Přínos a reflexe stáže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Seznámení s řešením jiného vzdělávacího systému při práci s žáky s odlišným mateřským jazykem ve Francii</dc:title>
  <dc:creator>Lenka Filipiova</dc:creator>
  <cp:lastModifiedBy>Jana Jeřábková</cp:lastModifiedBy>
  <cp:revision>9</cp:revision>
  <dcterms:created xsi:type="dcterms:W3CDTF">2022-04-26T12:51:07Z</dcterms:created>
  <dcterms:modified xsi:type="dcterms:W3CDTF">2022-07-30T16:46:31Z</dcterms:modified>
</cp:coreProperties>
</file>