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6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33882-595D-4F9D-BD10-7F89FCD19AF7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A7D29-A0EE-4929-B404-96F5D3A5F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86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A7D29-A0EE-4929-B404-96F5D3A5F45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67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D5F093-C978-4C9D-884E-E8E134C8FB30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F48D08B-D71C-4424-95F1-97A7C120E8F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Částicová stavba látek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Ing. Eliška Novotná</a:t>
            </a:r>
          </a:p>
          <a:p>
            <a:r>
              <a:rPr lang="cs-CZ" dirty="0" smtClean="0"/>
              <a:t>ZŠ Praha </a:t>
            </a:r>
            <a:r>
              <a:rPr lang="cs-CZ" dirty="0" smtClean="0"/>
              <a:t>10</a:t>
            </a:r>
          </a:p>
          <a:p>
            <a:r>
              <a:rPr lang="cs-CZ" dirty="0" smtClean="0"/>
              <a:t>Nad </a:t>
            </a:r>
            <a:r>
              <a:rPr lang="cs-CZ" dirty="0" smtClean="0"/>
              <a:t>Vodovodem 460/81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42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Atomy a molekuly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600" dirty="0">
                <a:solidFill>
                  <a:srgbClr val="FF0000"/>
                </a:solidFill>
              </a:rPr>
              <a:t>atom je elektricky neutrální </a:t>
            </a:r>
            <a:r>
              <a:rPr lang="cs-CZ" sz="2600" dirty="0"/>
              <a:t>- počet elektronů v obalu je stejný jako počet protonů v jádru atomu</a:t>
            </a:r>
          </a:p>
          <a:p>
            <a:endParaRPr lang="cs-CZ" sz="2600" dirty="0"/>
          </a:p>
          <a:p>
            <a:r>
              <a:rPr lang="cs-CZ" sz="2600" dirty="0"/>
              <a:t>atomy různých chemických prvků se liší počtem protonů v atomovém jádru, tzv. </a:t>
            </a:r>
            <a:r>
              <a:rPr lang="cs-CZ" sz="2600" dirty="0">
                <a:solidFill>
                  <a:srgbClr val="FF0000"/>
                </a:solidFill>
              </a:rPr>
              <a:t>protonovým číslem </a:t>
            </a:r>
            <a:r>
              <a:rPr lang="cs-CZ" sz="2600" dirty="0"/>
              <a:t>- to je současně pořadové číslo v periodické tabulce </a:t>
            </a:r>
            <a:r>
              <a:rPr lang="cs-CZ" sz="2600" dirty="0" smtClean="0"/>
              <a:t>prvků</a:t>
            </a:r>
          </a:p>
          <a:p>
            <a:endParaRPr lang="cs-CZ" sz="2600" dirty="0"/>
          </a:p>
          <a:p>
            <a:r>
              <a:rPr lang="cs-CZ" sz="2600" dirty="0"/>
              <a:t>atomy jednoho prvku se mohou od sebe lišit tzv. </a:t>
            </a:r>
            <a:r>
              <a:rPr lang="cs-CZ" sz="2600" dirty="0">
                <a:solidFill>
                  <a:srgbClr val="FF0000"/>
                </a:solidFill>
              </a:rPr>
              <a:t>nukleonovým číslem</a:t>
            </a:r>
            <a:r>
              <a:rPr lang="cs-CZ" sz="2600" dirty="0"/>
              <a:t> (počtem částic v jádru atomu = součtem protonů a </a:t>
            </a:r>
            <a:r>
              <a:rPr lang="cs-CZ" sz="2600" dirty="0" smtClean="0"/>
              <a:t>neutronů)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8811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Atomy a molekuly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/>
                  <a:t>z</a:t>
                </a:r>
                <a:r>
                  <a:rPr lang="cs-CZ" dirty="0" smtClean="0"/>
                  <a:t>jednodušený model atomu uhlíku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i="1">
                            <a:latin typeface="Cambria Math"/>
                          </a:rPr>
                        </m:ctrlPr>
                      </m:sPrePr>
                      <m:sub>
                        <m:r>
                          <a:rPr lang="cs-CZ" i="1">
                            <a:latin typeface="Cambria Math"/>
                          </a:rPr>
                          <m:t>6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12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/>
                          </a:rPr>
                          <m:t>C</m:t>
                        </m:r>
                        <m:r>
                          <a:rPr lang="cs-CZ">
                            <a:latin typeface="Cambria Math"/>
                          </a:rPr>
                          <m:t> </m:t>
                        </m:r>
                      </m:e>
                    </m:sPre>
                  </m:oMath>
                </a14:m>
                <a:r>
                  <a:rPr lang="cs-CZ" dirty="0" smtClean="0"/>
                  <a:t> 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4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stenec 4"/>
          <p:cNvSpPr/>
          <p:nvPr/>
        </p:nvSpPr>
        <p:spPr>
          <a:xfrm>
            <a:off x="2411760" y="2924944"/>
            <a:ext cx="2592288" cy="2592288"/>
          </a:xfrm>
          <a:prstGeom prst="don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19977" y="2958070"/>
            <a:ext cx="92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protony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4480" y="2924944"/>
            <a:ext cx="12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bal atomu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619977" y="403642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neutrony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78676" y="5350852"/>
            <a:ext cx="138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jádro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atomu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41200" y="5154128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elektrony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1709224" y="3327402"/>
            <a:ext cx="837216" cy="3276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821855" y="4930161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 </a:t>
            </a:r>
            <a:r>
              <a:rPr lang="cs-CZ" i="1" dirty="0" smtClean="0"/>
              <a:t>e</a:t>
            </a:r>
            <a:r>
              <a:rPr lang="cs-CZ" baseline="30000" dirty="0" smtClean="0"/>
              <a:t>-</a:t>
            </a:r>
            <a:endParaRPr lang="cs-CZ" baseline="30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157753" y="3918466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 </a:t>
            </a:r>
            <a:r>
              <a:rPr lang="cs-CZ" i="1" dirty="0" smtClean="0"/>
              <a:t>p</a:t>
            </a:r>
            <a:r>
              <a:rPr lang="cs-CZ" baseline="30000" dirty="0"/>
              <a:t>+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511209" y="4321574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 </a:t>
            </a:r>
            <a:r>
              <a:rPr lang="cs-CZ" i="1" dirty="0" smtClean="0"/>
              <a:t>n</a:t>
            </a:r>
            <a:r>
              <a:rPr lang="cs-CZ" baseline="30000" dirty="0" smtClean="0"/>
              <a:t>0</a:t>
            </a:r>
            <a:endParaRPr lang="cs-CZ" baseline="30000" dirty="0"/>
          </a:p>
        </p:txBody>
      </p:sp>
      <p:cxnSp>
        <p:nvCxnSpPr>
          <p:cNvPr id="29" name="Přímá spojnice se šipkou 28"/>
          <p:cNvCxnSpPr/>
          <p:nvPr/>
        </p:nvCxnSpPr>
        <p:spPr>
          <a:xfrm flipV="1">
            <a:off x="1794396" y="4509120"/>
            <a:ext cx="1363357" cy="8420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3625078" y="3212976"/>
            <a:ext cx="1994899" cy="931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4107342" y="4267917"/>
            <a:ext cx="1512635" cy="253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4338343" y="5154128"/>
            <a:ext cx="979899" cy="204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292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Atomy a molekuly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molekula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vzniká sloučením dvou a více atomů</a:t>
            </a:r>
          </a:p>
          <a:p>
            <a:r>
              <a:rPr lang="cs-CZ" sz="2400" dirty="0"/>
              <a:t>všechny látky jsou složeny z </a:t>
            </a:r>
            <a:r>
              <a:rPr lang="cs-CZ" sz="2400" dirty="0" smtClean="0"/>
              <a:t>atomů (případně iontů) </a:t>
            </a:r>
            <a:r>
              <a:rPr lang="cs-CZ" sz="2400" dirty="0"/>
              <a:t>a </a:t>
            </a:r>
            <a:r>
              <a:rPr lang="cs-CZ" sz="2400" dirty="0" smtClean="0"/>
              <a:t>molekul</a:t>
            </a:r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1530672" y="4365104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315880" y="4507020"/>
            <a:ext cx="216024" cy="2160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989868" y="4365104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644170" y="4365104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968300" y="4511932"/>
            <a:ext cx="216024" cy="2160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5421916" y="4507020"/>
            <a:ext cx="216024" cy="2160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027136" y="4437504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O</a:t>
            </a:r>
            <a:endParaRPr lang="cs-CZ" sz="1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575693" y="4442064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O</a:t>
            </a:r>
            <a:endParaRPr lang="cs-CZ" sz="1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692520" y="4423282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O</a:t>
            </a:r>
            <a:endParaRPr lang="cs-CZ" sz="1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446605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C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32296" y="446605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H</a:t>
            </a:r>
            <a:endParaRPr lang="cs-CZ" sz="1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69199" y="446871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H</a:t>
            </a:r>
            <a:endParaRPr lang="cs-CZ" sz="1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15357" y="4838734"/>
            <a:ext cx="2191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odel molekuly vody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05112" y="4838734"/>
            <a:ext cx="324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odel molekuly oxidu uhličitého</a:t>
            </a:r>
            <a:endParaRPr lang="cs-CZ" dirty="0"/>
          </a:p>
        </p:txBody>
      </p:sp>
      <p:pic>
        <p:nvPicPr>
          <p:cNvPr id="2050" name="Picture 2" descr="https://upload.wikimedia.org/wikipedia/commons/thumb/0/02/Molecule_models.jpg/322px-Molecule_mode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868" y="980728"/>
            <a:ext cx="2224778" cy="167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11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Skupenství látek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látky můžou mít různé vlastnosti – nacházejí se v různém skupenství</a:t>
            </a:r>
          </a:p>
          <a:p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FF0000"/>
                </a:solidFill>
              </a:rPr>
              <a:t>kupenství</a:t>
            </a:r>
            <a:r>
              <a:rPr lang="cs-CZ" dirty="0" smtClean="0"/>
              <a:t> může být pevné, kapalné a plynné</a:t>
            </a:r>
          </a:p>
          <a:p>
            <a:r>
              <a:rPr lang="cs-CZ" dirty="0"/>
              <a:t>s</a:t>
            </a:r>
            <a:r>
              <a:rPr lang="cs-CZ" dirty="0" smtClean="0"/>
              <a:t>tejná látka se může vyskytovat v různém skupenství – např. led – voda – vodní pára</a:t>
            </a:r>
            <a:endParaRPr lang="cs-CZ" dirty="0"/>
          </a:p>
        </p:txBody>
      </p:sp>
      <p:pic>
        <p:nvPicPr>
          <p:cNvPr id="4098" name="Picture 2" descr="https://upload.wikimedia.org/wikipedia/commons/thumb/f/fc/Water_droplet_blue_bg05.jpg/250px-Water_droplet_blue_bg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844405"/>
            <a:ext cx="172474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upload.wikimedia.org/wikipedia/commons/thumb/4/4d/Kry1.jpg/220px-Kry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44405"/>
            <a:ext cx="173608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upload.wikimedia.org/wikipedia/commons/thumb/3/39/Steam_denver_market_street.jpg/220px-Steam_denver_market_stre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10093"/>
            <a:ext cx="12105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1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Skupenství látek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pevné  látky </a:t>
            </a:r>
            <a:r>
              <a:rPr lang="cs-CZ" sz="2800" dirty="0" smtClean="0"/>
              <a:t>– zachovávají objem i tvar, jsou obtížně dělitelné, mohou být tvárné, pružné, různě tvrdé (např. sklo, železo, dřevo)</a:t>
            </a:r>
          </a:p>
          <a:p>
            <a:r>
              <a:rPr lang="cs-CZ" sz="2800" dirty="0">
                <a:solidFill>
                  <a:srgbClr val="FF0000"/>
                </a:solidFill>
              </a:rPr>
              <a:t>kapalné látky </a:t>
            </a:r>
            <a:r>
              <a:rPr lang="cs-CZ" sz="2800" dirty="0"/>
              <a:t>– zachovávají objem, jsou téměř nestlačitelné, tvar mění podle tvaru nádoby, jsou tekuté, snadno dělitelné, v klidu </a:t>
            </a:r>
            <a:r>
              <a:rPr lang="cs-CZ" sz="2800" dirty="0" smtClean="0"/>
              <a:t>zachovávají </a:t>
            </a:r>
            <a:r>
              <a:rPr lang="cs-CZ" sz="2800" dirty="0"/>
              <a:t>vodorovnou </a:t>
            </a:r>
            <a:r>
              <a:rPr lang="cs-CZ" sz="2800" dirty="0" smtClean="0"/>
              <a:t>hladinu (např</a:t>
            </a:r>
            <a:r>
              <a:rPr lang="cs-CZ" sz="2800" dirty="0"/>
              <a:t>. mléko, olej, </a:t>
            </a:r>
            <a:r>
              <a:rPr lang="cs-CZ" sz="2800" dirty="0" smtClean="0"/>
              <a:t>nafta)</a:t>
            </a:r>
          </a:p>
          <a:p>
            <a:r>
              <a:rPr lang="cs-CZ" sz="2800" dirty="0">
                <a:solidFill>
                  <a:srgbClr val="FF0000"/>
                </a:solidFill>
              </a:rPr>
              <a:t>plynné látky</a:t>
            </a:r>
            <a:r>
              <a:rPr lang="cs-CZ" sz="2800" dirty="0"/>
              <a:t> – jsou stačitelné a rozpínavé, vyplňují vždy celý uzavřený prostor, jsou </a:t>
            </a:r>
            <a:r>
              <a:rPr lang="cs-CZ" sz="2800" dirty="0" smtClean="0"/>
              <a:t>tekuté (</a:t>
            </a:r>
            <a:r>
              <a:rPr lang="cs-CZ" sz="2800" dirty="0"/>
              <a:t>např. oxid uhličitý, zemní plyn, </a:t>
            </a:r>
            <a:r>
              <a:rPr lang="cs-CZ" sz="2800" dirty="0" smtClean="0"/>
              <a:t>vzduch)</a:t>
            </a:r>
            <a:endParaRPr lang="cs-CZ" sz="28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10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všechny </a:t>
            </a:r>
            <a:r>
              <a:rPr lang="cs-CZ" dirty="0"/>
              <a:t>látky jsou složeny z částic nepatrných rozměrů</a:t>
            </a:r>
          </a:p>
          <a:p>
            <a:r>
              <a:rPr lang="cs-CZ" dirty="0"/>
              <a:t>částice látek se neustále neuspořádaně pohybují</a:t>
            </a:r>
          </a:p>
          <a:p>
            <a:r>
              <a:rPr lang="cs-CZ" dirty="0"/>
              <a:t>o tomto pohybu částic svědčí nepřímo </a:t>
            </a:r>
            <a:r>
              <a:rPr lang="cs-CZ" dirty="0" smtClean="0">
                <a:solidFill>
                  <a:srgbClr val="FF0000"/>
                </a:solidFill>
              </a:rPr>
              <a:t>Brownův pohyb </a:t>
            </a:r>
            <a:r>
              <a:rPr lang="cs-CZ" dirty="0" smtClean="0"/>
              <a:t>(trhavý </a:t>
            </a:r>
            <a:r>
              <a:rPr lang="cs-CZ" dirty="0"/>
              <a:t>pohyb pylových zrnek v kapce vody pozoroval v roce 1827 skotský botanik </a:t>
            </a:r>
            <a:r>
              <a:rPr lang="cs-CZ" i="1" dirty="0"/>
              <a:t>Robert </a:t>
            </a:r>
            <a:r>
              <a:rPr lang="cs-CZ" i="1" dirty="0" smtClean="0"/>
              <a:t>Brown</a:t>
            </a:r>
            <a:r>
              <a:rPr lang="cs-CZ" dirty="0" smtClean="0"/>
              <a:t>) a </a:t>
            </a:r>
            <a:r>
              <a:rPr lang="cs-CZ" dirty="0" smtClean="0">
                <a:solidFill>
                  <a:srgbClr val="FF0000"/>
                </a:solidFill>
              </a:rPr>
              <a:t>difuze </a:t>
            </a:r>
            <a:r>
              <a:rPr lang="cs-CZ" dirty="0" smtClean="0"/>
              <a:t>(samovolné </a:t>
            </a:r>
            <a:r>
              <a:rPr lang="cs-CZ" dirty="0"/>
              <a:t>pronikání částic jedné </a:t>
            </a:r>
            <a:r>
              <a:rPr lang="cs-CZ" dirty="0" smtClean="0"/>
              <a:t>látky mezi </a:t>
            </a:r>
            <a:r>
              <a:rPr lang="cs-CZ" dirty="0"/>
              <a:t>částice druhé </a:t>
            </a:r>
            <a:r>
              <a:rPr lang="cs-CZ" dirty="0" smtClean="0"/>
              <a:t>látky)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difuze</a:t>
            </a:r>
            <a:endParaRPr lang="cs-CZ" dirty="0"/>
          </a:p>
          <a:p>
            <a:r>
              <a:rPr lang="cs-CZ" dirty="0"/>
              <a:t>probíhá rychleji při vyšší teplotě</a:t>
            </a:r>
          </a:p>
          <a:p>
            <a:r>
              <a:rPr lang="cs-CZ" dirty="0" smtClean="0"/>
              <a:t>pozorovat </a:t>
            </a:r>
            <a:r>
              <a:rPr lang="cs-CZ" dirty="0"/>
              <a:t>v kapalných, </a:t>
            </a:r>
            <a:r>
              <a:rPr lang="cs-CZ" dirty="0" smtClean="0"/>
              <a:t>plynných i pevných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látkách </a:t>
            </a:r>
            <a:r>
              <a:rPr lang="cs-CZ" dirty="0"/>
              <a:t>(tam je to </a:t>
            </a:r>
            <a:r>
              <a:rPr lang="cs-CZ" dirty="0" smtClean="0"/>
              <a:t>proces </a:t>
            </a:r>
            <a:r>
              <a:rPr lang="cs-CZ" dirty="0"/>
              <a:t>dlouhodobý)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00726"/>
            <a:ext cx="1691680" cy="211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48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Částicová stavba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657" y="2359167"/>
            <a:ext cx="6777317" cy="35089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Pevné látky</a:t>
            </a:r>
          </a:p>
          <a:p>
            <a:r>
              <a:rPr lang="cs-CZ" dirty="0"/>
              <a:t>částice jsou velmi blízko sebe - působí na sebe velkými přitažlivými i odpudivými silami a neuspořádaně kmitají kolem svých stálých poloh</a:t>
            </a:r>
          </a:p>
          <a:p>
            <a:r>
              <a:rPr lang="cs-CZ" dirty="0"/>
              <a:t>částice jsou buďto uspořádány pravidelně do tzv. krystalické mřížky – </a:t>
            </a:r>
            <a:r>
              <a:rPr lang="cs-CZ" dirty="0">
                <a:solidFill>
                  <a:srgbClr val="FF0000"/>
                </a:solidFill>
              </a:rPr>
              <a:t>krystalické látky </a:t>
            </a:r>
            <a:r>
              <a:rPr lang="cs-CZ" dirty="0"/>
              <a:t>(např. křemen, sůl, kovy), nebo nepravidelně – </a:t>
            </a:r>
            <a:r>
              <a:rPr lang="cs-CZ" dirty="0">
                <a:solidFill>
                  <a:srgbClr val="FF0000"/>
                </a:solidFill>
              </a:rPr>
              <a:t>amorfní látky </a:t>
            </a:r>
            <a:r>
              <a:rPr lang="cs-CZ" dirty="0"/>
              <a:t>(např. asfalt, parafín, sklo, čokoláda)</a:t>
            </a:r>
          </a:p>
          <a:p>
            <a:r>
              <a:rPr lang="cs-CZ" dirty="0"/>
              <a:t>pevné tělesa za normálních podmínek </a:t>
            </a:r>
            <a:r>
              <a:rPr lang="cs-CZ" dirty="0">
                <a:solidFill>
                  <a:srgbClr val="FF0000"/>
                </a:solidFill>
              </a:rPr>
              <a:t>nemění tvar ani objem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0" y="476672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64704"/>
            <a:ext cx="139972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s://upload.wikimedia.org/wikipedia/commons/thumb/3/3e/Gypse_Arignac.jpg/100px-Gypse_Arigna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8" y="3356992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thumb/a/ad/Parafina.jpg/220px-Parafin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70767"/>
            <a:ext cx="1951484" cy="130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04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Částicová stavba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Kapalné látky</a:t>
            </a:r>
          </a:p>
          <a:p>
            <a:r>
              <a:rPr lang="cs-CZ" dirty="0"/>
              <a:t>částice jsou blízko sebe, neuspořádaně se pohybují pomaleji než v plynech, působí na sebe přitažlivými a odpudivými silami umožňujícími jejich snadné dělení, ale ne stlačování</a:t>
            </a:r>
          </a:p>
          <a:p>
            <a:r>
              <a:rPr lang="cs-CZ" dirty="0">
                <a:solidFill>
                  <a:srgbClr val="FF0000"/>
                </a:solidFill>
              </a:rPr>
              <a:t>tvar mění podle tvaru nádoby</a:t>
            </a:r>
          </a:p>
          <a:p>
            <a:r>
              <a:rPr lang="cs-CZ" dirty="0"/>
              <a:t>jsou</a:t>
            </a:r>
            <a:r>
              <a:rPr lang="cs-CZ" dirty="0">
                <a:solidFill>
                  <a:srgbClr val="FF0000"/>
                </a:solidFill>
              </a:rPr>
              <a:t> tekuté </a:t>
            </a:r>
            <a:r>
              <a:rPr lang="cs-CZ" dirty="0"/>
              <a:t>(můžeme je přelévat)</a:t>
            </a:r>
          </a:p>
          <a:p>
            <a:r>
              <a:rPr lang="cs-CZ" dirty="0">
                <a:solidFill>
                  <a:srgbClr val="FF0000"/>
                </a:solidFill>
              </a:rPr>
              <a:t>hladina</a:t>
            </a:r>
            <a:r>
              <a:rPr lang="cs-CZ" dirty="0"/>
              <a:t> se vždy ustálí </a:t>
            </a:r>
            <a:r>
              <a:rPr lang="cs-CZ" dirty="0">
                <a:solidFill>
                  <a:srgbClr val="FF0000"/>
                </a:solidFill>
              </a:rPr>
              <a:t>ve vodorovné rovině</a:t>
            </a:r>
          </a:p>
          <a:p>
            <a:r>
              <a:rPr lang="cs-CZ" dirty="0"/>
              <a:t>kapaliny </a:t>
            </a:r>
            <a:r>
              <a:rPr lang="cs-CZ" dirty="0">
                <a:solidFill>
                  <a:srgbClr val="FF0000"/>
                </a:solidFill>
              </a:rPr>
              <a:t>nelze znatelně stlačit </a:t>
            </a:r>
            <a:r>
              <a:rPr lang="cs-CZ" dirty="0"/>
              <a:t>a </a:t>
            </a:r>
            <a:r>
              <a:rPr lang="cs-CZ" dirty="0">
                <a:solidFill>
                  <a:srgbClr val="FF0000"/>
                </a:solidFill>
              </a:rPr>
              <a:t>zachovávají</a:t>
            </a:r>
            <a:r>
              <a:rPr lang="cs-CZ" dirty="0"/>
              <a:t> si při stálé teplotě svůj </a:t>
            </a:r>
            <a:r>
              <a:rPr lang="cs-CZ" dirty="0">
                <a:solidFill>
                  <a:srgbClr val="FF0000"/>
                </a:solidFill>
              </a:rPr>
              <a:t>objem</a:t>
            </a:r>
          </a:p>
          <a:p>
            <a:r>
              <a:rPr lang="cs-CZ" dirty="0"/>
              <a:t>jsou</a:t>
            </a:r>
            <a:r>
              <a:rPr lang="cs-CZ" dirty="0">
                <a:solidFill>
                  <a:srgbClr val="FF0000"/>
                </a:solidFill>
              </a:rPr>
              <a:t> snadno dělitelné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67" y="764705"/>
            <a:ext cx="1382881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72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Částicová stavba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Plynné látky</a:t>
            </a:r>
          </a:p>
          <a:p>
            <a:r>
              <a:rPr lang="cs-CZ" dirty="0"/>
              <a:t>částice se neuspořádaně pohybují velmi rychle, působí na sebe velmi malými přitažlivými a odpudivými silami pouze při náhodných srážkách</a:t>
            </a:r>
          </a:p>
          <a:p>
            <a:r>
              <a:rPr lang="cs-CZ" dirty="0"/>
              <a:t>jsou snadno </a:t>
            </a:r>
            <a:r>
              <a:rPr lang="cs-CZ" dirty="0">
                <a:solidFill>
                  <a:srgbClr val="FF0000"/>
                </a:solidFill>
              </a:rPr>
              <a:t>stlačitelné a rozpínavé</a:t>
            </a:r>
          </a:p>
          <a:p>
            <a:r>
              <a:rPr lang="cs-CZ" dirty="0">
                <a:solidFill>
                  <a:srgbClr val="FF0000"/>
                </a:solidFill>
              </a:rPr>
              <a:t>nemají vlastní tvar ani objem</a:t>
            </a:r>
          </a:p>
          <a:p>
            <a:r>
              <a:rPr lang="cs-CZ" dirty="0"/>
              <a:t>jsou </a:t>
            </a:r>
            <a:r>
              <a:rPr lang="cs-CZ" dirty="0">
                <a:solidFill>
                  <a:srgbClr val="FF0000"/>
                </a:solidFill>
              </a:rPr>
              <a:t>tekuté </a:t>
            </a:r>
            <a:r>
              <a:rPr lang="cs-CZ" dirty="0"/>
              <a:t>(můžeme je přelévat)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80728"/>
            <a:ext cx="1330844" cy="183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13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Vzájemné silové působení částic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částice </a:t>
            </a:r>
            <a:r>
              <a:rPr lang="cs-CZ" dirty="0"/>
              <a:t>látek na sebe působí přitažlivými silami</a:t>
            </a:r>
          </a:p>
          <a:p>
            <a:r>
              <a:rPr lang="cs-CZ" dirty="0"/>
              <a:t>přitažlivé síly působí jen tehdy, jsou-li částice velice blízko</a:t>
            </a:r>
          </a:p>
          <a:p>
            <a:r>
              <a:rPr lang="cs-CZ" dirty="0"/>
              <a:t>přitahují se nejen částice téže látky, ale i částice různých látek (např. tuha na papíru, křída na tabuli)</a:t>
            </a:r>
          </a:p>
        </p:txBody>
      </p:sp>
      <p:pic>
        <p:nvPicPr>
          <p:cNvPr id="1026" name="Picture 2" descr="https://upload.wikimedia.org/wikipedia/commons/thumb/5/5e/DiorLippenstift.jpg/220px-DiorLippensti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720" y="1196753"/>
            <a:ext cx="125479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c/c9/Krijtjes.JPG/300px-Krijtj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876" y="2996952"/>
            <a:ext cx="1370088" cy="90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5/59/Pastellkreide_2.jpg/220px-Pastellkreide_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57192"/>
            <a:ext cx="1639936" cy="12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commons/thumb/b/b1/Colouring_pencils.jpg/220px-Colouring_pencil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446" y="4869160"/>
            <a:ext cx="1871260" cy="125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21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Atomy a molekuly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420888"/>
            <a:ext cx="7848872" cy="350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atom (z řeckého </a:t>
            </a:r>
            <a:r>
              <a:rPr lang="cs-CZ" sz="2000" dirty="0" err="1"/>
              <a:t>atomos</a:t>
            </a:r>
            <a:r>
              <a:rPr lang="cs-CZ" sz="2000" dirty="0"/>
              <a:t> - </a:t>
            </a:r>
            <a:r>
              <a:rPr lang="cs-CZ" sz="2000" dirty="0" smtClean="0"/>
              <a:t>nedělitelný) - velice </a:t>
            </a:r>
            <a:r>
              <a:rPr lang="cs-CZ" sz="2000" dirty="0"/>
              <a:t>malá </a:t>
            </a:r>
            <a:r>
              <a:rPr lang="cs-CZ" sz="2000" dirty="0" smtClean="0"/>
              <a:t>částice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	jádro</a:t>
            </a:r>
            <a:r>
              <a:rPr lang="cs-CZ" sz="2000" dirty="0" smtClean="0"/>
              <a:t> </a:t>
            </a:r>
            <a:r>
              <a:rPr lang="cs-CZ" sz="2000" dirty="0"/>
              <a:t>atomu	</a:t>
            </a:r>
            <a:r>
              <a:rPr lang="cs-CZ" sz="2000" dirty="0" smtClean="0">
                <a:solidFill>
                  <a:srgbClr val="FF0000"/>
                </a:solidFill>
              </a:rPr>
              <a:t>protony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/>
              <a:t>p</a:t>
            </a:r>
            <a:r>
              <a:rPr lang="cs-CZ" sz="2000" baseline="30000" dirty="0"/>
              <a:t>+</a:t>
            </a:r>
            <a:r>
              <a:rPr lang="cs-CZ" sz="2000" dirty="0"/>
              <a:t>, kladný elektrický náboj)</a:t>
            </a:r>
          </a:p>
          <a:p>
            <a:pPr marL="0" indent="0">
              <a:buNone/>
            </a:pPr>
            <a:r>
              <a:rPr lang="cs-CZ" sz="2000" dirty="0"/>
              <a:t>			</a:t>
            </a:r>
            <a:r>
              <a:rPr lang="cs-CZ" sz="2000" dirty="0" smtClean="0">
                <a:solidFill>
                  <a:srgbClr val="FF0000"/>
                </a:solidFill>
              </a:rPr>
              <a:t>neutrony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/>
              <a:t>n</a:t>
            </a:r>
            <a:r>
              <a:rPr lang="cs-CZ" sz="2000" baseline="30000" dirty="0"/>
              <a:t>0</a:t>
            </a:r>
            <a:r>
              <a:rPr lang="cs-CZ" sz="2000" dirty="0"/>
              <a:t>, nemají elektrický náboj)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	obal</a:t>
            </a:r>
            <a:r>
              <a:rPr lang="cs-CZ" sz="2000" dirty="0" smtClean="0"/>
              <a:t> </a:t>
            </a:r>
            <a:r>
              <a:rPr lang="cs-CZ" sz="2000" dirty="0"/>
              <a:t>atomu	</a:t>
            </a:r>
            <a:r>
              <a:rPr lang="cs-CZ" sz="2000" dirty="0" smtClean="0">
                <a:solidFill>
                  <a:srgbClr val="FF0000"/>
                </a:solidFill>
              </a:rPr>
              <a:t>elektrony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/>
              <a:t>e</a:t>
            </a:r>
            <a:r>
              <a:rPr lang="cs-CZ" sz="2000" baseline="30000" dirty="0"/>
              <a:t>- </a:t>
            </a:r>
            <a:r>
              <a:rPr lang="cs-CZ" sz="2000" dirty="0"/>
              <a:t>, záporný elektrický náboj)</a:t>
            </a:r>
          </a:p>
          <a:p>
            <a:pPr marL="0" indent="0">
              <a:buNone/>
            </a:pPr>
            <a:endParaRPr lang="cs-CZ" sz="2000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971600" y="3429000"/>
            <a:ext cx="64807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939648" y="3861048"/>
            <a:ext cx="648072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311860" y="33764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308452" y="3378704"/>
            <a:ext cx="219432" cy="338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275856" y="4437112"/>
            <a:ext cx="2520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112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3744</TotalTime>
  <Words>600</Words>
  <Application>Microsoft Office PowerPoint</Application>
  <PresentationFormat>Předvádění na obrazovce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Austin</vt:lpstr>
      <vt:lpstr>Částicová stavba látek</vt:lpstr>
      <vt:lpstr>Skupenství látek - opakování</vt:lpstr>
      <vt:lpstr>Skupenství látek - opakování</vt:lpstr>
      <vt:lpstr>Složení látek</vt:lpstr>
      <vt:lpstr>Částicová stavba látek</vt:lpstr>
      <vt:lpstr>Částicová stavba látek</vt:lpstr>
      <vt:lpstr>Částicová stavba látek</vt:lpstr>
      <vt:lpstr>Vzájemné silové působení částic</vt:lpstr>
      <vt:lpstr>Atomy a molekuly</vt:lpstr>
      <vt:lpstr>Atomy a molekuly</vt:lpstr>
      <vt:lpstr>Atomy a molekuly</vt:lpstr>
      <vt:lpstr>Atomy a molekuly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Látky a tělesa</dc:title>
  <dc:creator>Eliška Novotná</dc:creator>
  <cp:lastModifiedBy>Eliška Novotná</cp:lastModifiedBy>
  <cp:revision>65</cp:revision>
  <dcterms:created xsi:type="dcterms:W3CDTF">2022-07-31T09:19:12Z</dcterms:created>
  <dcterms:modified xsi:type="dcterms:W3CDTF">2024-09-07T11:48:22Z</dcterms:modified>
</cp:coreProperties>
</file>