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287" r:id="rId3"/>
    <p:sldId id="290" r:id="rId4"/>
    <p:sldId id="257" r:id="rId5"/>
    <p:sldId id="271" r:id="rId6"/>
    <p:sldId id="288" r:id="rId7"/>
    <p:sldId id="270" r:id="rId8"/>
    <p:sldId id="261" r:id="rId9"/>
    <p:sldId id="272" r:id="rId10"/>
    <p:sldId id="274" r:id="rId11"/>
    <p:sldId id="263" r:id="rId12"/>
    <p:sldId id="275" r:id="rId13"/>
    <p:sldId id="262" r:id="rId14"/>
    <p:sldId id="276" r:id="rId15"/>
    <p:sldId id="259" r:id="rId16"/>
    <p:sldId id="277" r:id="rId17"/>
    <p:sldId id="278" r:id="rId18"/>
    <p:sldId id="260" r:id="rId19"/>
    <p:sldId id="279" r:id="rId20"/>
    <p:sldId id="280" r:id="rId21"/>
    <p:sldId id="264" r:id="rId22"/>
    <p:sldId id="281" r:id="rId23"/>
    <p:sldId id="265" r:id="rId24"/>
    <p:sldId id="266" r:id="rId25"/>
    <p:sldId id="283" r:id="rId26"/>
    <p:sldId id="284" r:id="rId27"/>
    <p:sldId id="285" r:id="rId28"/>
    <p:sldId id="282" r:id="rId29"/>
    <p:sldId id="291" r:id="rId30"/>
    <p:sldId id="268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7C83-3208-4232-97DD-E098BCA6AFD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114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Zdroje energie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Kaplanova turbína</a:t>
            </a:r>
          </a:p>
          <a:p>
            <a:r>
              <a:rPr lang="cs-CZ" sz="2800" dirty="0" smtClean="0"/>
              <a:t>Viktor Kaplan (patentována roku 1912, 1919 začala fungovat pro přádelnu v rakouském </a:t>
            </a:r>
            <a:r>
              <a:rPr lang="cs-CZ" sz="2800" dirty="0" err="1" smtClean="0"/>
              <a:t>Velmu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ůvodní označení vrtulová</a:t>
            </a:r>
          </a:p>
          <a:p>
            <a:r>
              <a:rPr lang="cs-CZ" sz="2800" dirty="0" smtClean="0"/>
              <a:t>vhodná pro vydatné toky a malé spády</a:t>
            </a:r>
          </a:p>
          <a:p>
            <a:r>
              <a:rPr lang="cs-CZ" sz="2800" dirty="0"/>
              <a:t>u</a:t>
            </a:r>
            <a:r>
              <a:rPr lang="cs-CZ" sz="2800" dirty="0" smtClean="0"/>
              <a:t>niverzální, dnes nejrozšířenější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46122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elektrárny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průtočné</a:t>
            </a:r>
            <a:r>
              <a:rPr lang="cs-CZ" sz="2600" dirty="0" smtClean="0"/>
              <a:t> </a:t>
            </a:r>
            <a:r>
              <a:rPr lang="cs-CZ" sz="2600" dirty="0"/>
              <a:t>- vyrábějí energii nepřetržitě</a:t>
            </a:r>
          </a:p>
          <a:p>
            <a:r>
              <a:rPr lang="cs-CZ" sz="2600" dirty="0">
                <a:solidFill>
                  <a:srgbClr val="FF0000"/>
                </a:solidFill>
              </a:rPr>
              <a:t>akumulační</a:t>
            </a:r>
            <a:r>
              <a:rPr lang="cs-CZ" sz="2600" dirty="0"/>
              <a:t> - využívají vody nahromaděné v </a:t>
            </a:r>
            <a:r>
              <a:rPr lang="cs-CZ" sz="2600" dirty="0" smtClean="0"/>
              <a:t>přehradě (např. Vltavská kaskáda – Lipno, Orlík, Slapy, Kamýk,…)</a:t>
            </a:r>
            <a:endParaRPr lang="cs-CZ" sz="2600" dirty="0"/>
          </a:p>
          <a:p>
            <a:r>
              <a:rPr lang="cs-CZ" sz="2600" dirty="0">
                <a:solidFill>
                  <a:srgbClr val="FF0000"/>
                </a:solidFill>
              </a:rPr>
              <a:t>přečerpávací</a:t>
            </a:r>
            <a:r>
              <a:rPr lang="cs-CZ" sz="2600" dirty="0"/>
              <a:t> </a:t>
            </a:r>
            <a:r>
              <a:rPr lang="cs-CZ" sz="2600" dirty="0" smtClean="0"/>
              <a:t>- výborné pro udržení vyrovnané energetické bilance v síti - využívají </a:t>
            </a:r>
            <a:r>
              <a:rPr lang="cs-CZ" sz="2600" dirty="0"/>
              <a:t>přebytku </a:t>
            </a:r>
            <a:r>
              <a:rPr lang="cs-CZ" sz="2600" dirty="0" smtClean="0"/>
              <a:t>elektrické energie v síti k </a:t>
            </a:r>
            <a:r>
              <a:rPr lang="cs-CZ" sz="2600" dirty="0"/>
              <a:t>přečerpání vody do výše položené nádrže (v </a:t>
            </a:r>
            <a:r>
              <a:rPr lang="cs-CZ" sz="2600" dirty="0" smtClean="0"/>
              <a:t>noci, mimo špičku, v případě výpadku odběru velkého odběratele), v případě nedostatku elektrickou energii naopak vyrábějí (např. Dlouhé Stráně, Štěchovice)</a:t>
            </a:r>
            <a:endParaRPr lang="cs-CZ" sz="2600" dirty="0"/>
          </a:p>
          <a:p>
            <a:r>
              <a:rPr lang="cs-CZ" sz="2600" dirty="0">
                <a:solidFill>
                  <a:srgbClr val="FF0000"/>
                </a:solidFill>
              </a:rPr>
              <a:t>přílivové</a:t>
            </a:r>
            <a:r>
              <a:rPr lang="cs-CZ" sz="2600" dirty="0"/>
              <a:t> - využívají vody proudící nebo vytékající z pobřežních </a:t>
            </a:r>
            <a:r>
              <a:rPr lang="cs-CZ" sz="2600" dirty="0" smtClean="0"/>
              <a:t>nádrží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11921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elektrárny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rozdělení </a:t>
            </a:r>
            <a:r>
              <a:rPr lang="cs-CZ" sz="2800" dirty="0">
                <a:solidFill>
                  <a:srgbClr val="FF0000"/>
                </a:solidFill>
              </a:rPr>
              <a:t>podle výkonu</a:t>
            </a:r>
            <a:r>
              <a:rPr lang="cs-CZ" sz="2800" dirty="0"/>
              <a:t>:</a:t>
            </a:r>
          </a:p>
          <a:p>
            <a:r>
              <a:rPr lang="cs-CZ" sz="2800" dirty="0">
                <a:solidFill>
                  <a:srgbClr val="FF0000"/>
                </a:solidFill>
              </a:rPr>
              <a:t>malé</a:t>
            </a:r>
            <a:r>
              <a:rPr lang="cs-CZ" sz="2800" dirty="0"/>
              <a:t> - do 10 MW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velké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  <a:p>
            <a:pPr marL="0" indent="0">
              <a:buNone/>
            </a:pPr>
            <a:r>
              <a:rPr lang="cs-CZ" sz="2800" dirty="0"/>
              <a:t>rozdělení </a:t>
            </a:r>
            <a:r>
              <a:rPr lang="cs-CZ" sz="2800" dirty="0">
                <a:solidFill>
                  <a:srgbClr val="FF0000"/>
                </a:solidFill>
              </a:rPr>
              <a:t>podle spádu</a:t>
            </a:r>
            <a:r>
              <a:rPr lang="cs-CZ" sz="2800" dirty="0"/>
              <a:t>:</a:t>
            </a:r>
          </a:p>
          <a:p>
            <a:r>
              <a:rPr lang="cs-CZ" sz="2800" dirty="0">
                <a:solidFill>
                  <a:srgbClr val="FF0000"/>
                </a:solidFill>
              </a:rPr>
              <a:t>nízkotlaké</a:t>
            </a:r>
            <a:r>
              <a:rPr lang="cs-CZ" sz="2800" dirty="0"/>
              <a:t> - 10 až 20 m</a:t>
            </a:r>
          </a:p>
          <a:p>
            <a:r>
              <a:rPr lang="cs-CZ" sz="2800" dirty="0">
                <a:solidFill>
                  <a:srgbClr val="FF0000"/>
                </a:solidFill>
              </a:rPr>
              <a:t>středotlaké</a:t>
            </a:r>
            <a:r>
              <a:rPr lang="cs-CZ" sz="2800" dirty="0"/>
              <a:t> - do 100 m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vysokotlaké</a:t>
            </a:r>
            <a:r>
              <a:rPr lang="cs-CZ" sz="2800" dirty="0"/>
              <a:t> - nad 100 m</a:t>
            </a:r>
          </a:p>
        </p:txBody>
      </p:sp>
    </p:spTree>
    <p:extLst>
      <p:ext uri="{BB962C8B-B14F-4D97-AF65-F5344CB8AC3E}">
        <p14:creationId xmlns:p14="http://schemas.microsoft.com/office/powerpoint/2010/main" val="2577049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Vodní elektrárna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8963"/>
            <a:ext cx="4351397" cy="2972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589112" y="2132856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A - hladina přehradní nádrže </a:t>
            </a:r>
          </a:p>
          <a:p>
            <a:r>
              <a:rPr lang="cs-CZ" dirty="0"/>
              <a:t>B - budova elektrárny </a:t>
            </a:r>
          </a:p>
          <a:p>
            <a:r>
              <a:rPr lang="cs-CZ" dirty="0"/>
              <a:t>C - turbína, kolem ní rozváděcí kolo a pod ní odtokový kanál </a:t>
            </a:r>
          </a:p>
          <a:p>
            <a:r>
              <a:rPr lang="cs-CZ" dirty="0"/>
              <a:t>D - generátor na společné ose s turbínou </a:t>
            </a:r>
          </a:p>
          <a:p>
            <a:r>
              <a:rPr lang="cs-CZ" dirty="0"/>
              <a:t>E - česle a uzávěr </a:t>
            </a:r>
          </a:p>
          <a:p>
            <a:r>
              <a:rPr lang="cs-CZ" dirty="0"/>
              <a:t>F - přívodní kanál </a:t>
            </a:r>
          </a:p>
          <a:p>
            <a:r>
              <a:rPr lang="cs-CZ" dirty="0"/>
              <a:t>G - transformátor, napojující elektrárnu do rozvodné sítě </a:t>
            </a:r>
          </a:p>
          <a:p>
            <a:r>
              <a:rPr lang="cs-CZ" dirty="0"/>
              <a:t>H - odtok </a:t>
            </a:r>
            <a:endParaRPr lang="cs-CZ" dirty="0" smtClean="0"/>
          </a:p>
          <a:p>
            <a:r>
              <a:rPr lang="cs-CZ" sz="2000" i="1" dirty="0" smtClean="0"/>
              <a:t>(zdroj Wikipedia.cz)</a:t>
            </a:r>
            <a:endParaRPr lang="cs-CZ" sz="2000" i="1" dirty="0"/>
          </a:p>
          <a:p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494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vody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ýhody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bnovitelný zdroj</a:t>
            </a:r>
          </a:p>
          <a:p>
            <a:r>
              <a:rPr lang="cs-CZ" dirty="0"/>
              <a:t>v</a:t>
            </a:r>
            <a:r>
              <a:rPr lang="cs-CZ" dirty="0" smtClean="0"/>
              <a:t>elmi dobře regulovatelný – ideální při nedostatku i nadbytku elektrické energie</a:t>
            </a:r>
          </a:p>
          <a:p>
            <a:r>
              <a:rPr lang="cs-CZ" dirty="0"/>
              <a:t>b</a:t>
            </a:r>
            <a:r>
              <a:rPr lang="cs-CZ" dirty="0" smtClean="0"/>
              <a:t>ezemisní</a:t>
            </a:r>
          </a:p>
          <a:p>
            <a:r>
              <a:rPr lang="cs-CZ" dirty="0" smtClean="0"/>
              <a:t>tichý</a:t>
            </a:r>
          </a:p>
          <a:p>
            <a:r>
              <a:rPr lang="cs-CZ" dirty="0" smtClean="0"/>
              <a:t>nenáročný na provoz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evýhody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ásah do přirozeného toku řeky (přehrady)</a:t>
            </a:r>
          </a:p>
          <a:p>
            <a:r>
              <a:rPr lang="cs-CZ" dirty="0"/>
              <a:t>z</a:t>
            </a:r>
            <a:r>
              <a:rPr lang="cs-CZ" dirty="0" smtClean="0"/>
              <a:t>ávislost na počasí – dostatku vody</a:t>
            </a:r>
          </a:p>
          <a:p>
            <a:r>
              <a:rPr lang="cs-CZ" dirty="0"/>
              <a:t>n</a:t>
            </a:r>
            <a:r>
              <a:rPr lang="cs-CZ" dirty="0" smtClean="0"/>
              <a:t>arušení splavnosti řeky pro lodě i ryby</a:t>
            </a:r>
          </a:p>
          <a:p>
            <a:r>
              <a:rPr lang="cs-CZ" dirty="0"/>
              <a:t>v</a:t>
            </a:r>
            <a:r>
              <a:rPr lang="cs-CZ" dirty="0" smtClean="0"/>
              <a:t>elké počáteční náklady (stavba přehrady)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318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iska.novotna\Desktop\DOKONČIT PREZENTACE\20230729_0812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10545" y="3924545"/>
            <a:ext cx="3352520" cy="251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větru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využití energie proudícího vzduchu – již od starověku – mořeplavci (plachetnic), větrné </a:t>
            </a:r>
            <a:r>
              <a:rPr lang="cs-CZ" sz="2800" dirty="0"/>
              <a:t>mlýny, pohánění strojů, pumpování </a:t>
            </a:r>
            <a:r>
              <a:rPr lang="cs-CZ" sz="2800" dirty="0" smtClean="0"/>
              <a:t>vody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nes využíváme u </a:t>
            </a:r>
            <a:r>
              <a:rPr lang="cs-CZ" sz="2800" dirty="0" smtClean="0">
                <a:solidFill>
                  <a:srgbClr val="FF0000"/>
                </a:solidFill>
              </a:rPr>
              <a:t>větrných elektráren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/>
              <a:t>přeměňuje se zde pohybová </a:t>
            </a:r>
            <a:r>
              <a:rPr lang="cs-CZ" sz="2800" dirty="0" smtClean="0"/>
              <a:t>energie </a:t>
            </a:r>
            <a:r>
              <a:rPr lang="cs-CZ" sz="2800" dirty="0" smtClean="0"/>
              <a:t>větru na mechanickou energii generátoru, ten vyrábí elektrickou energii, která je následně rozvedena do elektrické sítě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96938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větru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cs-CZ" sz="2800" dirty="0" smtClean="0"/>
                  <a:t>lze je stavět v místech, kde je větrno po celý rok a vítr ve výšce 10 m na zemí dosahuje rychlosti min. 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cs-CZ" sz="2800" dirty="0" smtClean="0"/>
                  <a:t>, naopak při rychlosti 25</a:t>
                </a:r>
                <a14:m>
                  <m:oMath xmlns:m="http://schemas.openxmlformats.org/officeDocument/2006/math">
                    <m:r>
                      <a:rPr lang="cs-CZ" sz="2800" b="0" i="0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sz="2800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cs-CZ" sz="2800" dirty="0" smtClean="0"/>
                  <a:t> je potřeba větrnou elektrárnu odstavit</a:t>
                </a:r>
              </a:p>
              <a:p>
                <a:r>
                  <a:rPr lang="cs-CZ" sz="2800" dirty="0"/>
                  <a:t>v</a:t>
                </a:r>
                <a:r>
                  <a:rPr lang="cs-CZ" sz="2800" dirty="0" smtClean="0"/>
                  <a:t>ítr má větší rychlost ve vyšších výškách – stožáry jsou až 100 m vysoké, výkon mají od 10 do 100 kW</a:t>
                </a:r>
              </a:p>
              <a:p>
                <a:r>
                  <a:rPr lang="cs-CZ" sz="2800" dirty="0"/>
                  <a:t>v</a:t>
                </a:r>
                <a:r>
                  <a:rPr lang="cs-CZ" sz="2800" dirty="0" smtClean="0"/>
                  <a:t>yužití mají lokální (např. u chaty), nebo je několik větrných elektráren u sebe, případně v zahraničí jsou tzv. větrné farmy</a:t>
                </a:r>
              </a:p>
              <a:p>
                <a:r>
                  <a:rPr lang="cs-CZ" sz="2800" dirty="0"/>
                  <a:t>v</a:t>
                </a:r>
                <a:r>
                  <a:rPr lang="cs-CZ" sz="2800" dirty="0" smtClean="0"/>
                  <a:t> Čechách jsou např. v Jeseníkách, Krušných horách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 r="-1852" b="-121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219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Větrná elektrárna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ýhody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obnovitelný zdroj</a:t>
            </a:r>
          </a:p>
          <a:p>
            <a:r>
              <a:rPr lang="cs-CZ" dirty="0" smtClean="0"/>
              <a:t>bezemisní</a:t>
            </a:r>
            <a:endParaRPr lang="cs-CZ" dirty="0"/>
          </a:p>
          <a:p>
            <a:r>
              <a:rPr lang="cs-CZ" dirty="0"/>
              <a:t>r</a:t>
            </a:r>
            <a:r>
              <a:rPr lang="cs-CZ" dirty="0" smtClean="0"/>
              <a:t>elativně tichý</a:t>
            </a:r>
            <a:endParaRPr lang="cs-CZ" dirty="0"/>
          </a:p>
          <a:p>
            <a:r>
              <a:rPr lang="cs-CZ" dirty="0"/>
              <a:t>nenáročný na </a:t>
            </a:r>
            <a:r>
              <a:rPr lang="cs-CZ" dirty="0" smtClean="0"/>
              <a:t>provoz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/>
              <a:t>n</a:t>
            </a:r>
            <a:r>
              <a:rPr lang="cs-CZ" dirty="0" smtClean="0"/>
              <a:t>evýhody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obtížně regulovatelný zdroj</a:t>
            </a:r>
            <a:endParaRPr lang="cs-CZ" dirty="0"/>
          </a:p>
          <a:p>
            <a:r>
              <a:rPr lang="cs-CZ" dirty="0"/>
              <a:t>závislost na počasí  </a:t>
            </a:r>
            <a:r>
              <a:rPr lang="cs-CZ" dirty="0" smtClean="0"/>
              <a:t>- vítr</a:t>
            </a:r>
          </a:p>
          <a:p>
            <a:r>
              <a:rPr lang="cs-CZ" dirty="0" smtClean="0"/>
              <a:t>narušení rázu krajiny</a:t>
            </a:r>
            <a:endParaRPr lang="cs-CZ" dirty="0"/>
          </a:p>
          <a:p>
            <a:r>
              <a:rPr lang="cs-CZ" dirty="0" smtClean="0"/>
              <a:t>nebezpečí pro ptáky</a:t>
            </a:r>
          </a:p>
          <a:p>
            <a:r>
              <a:rPr lang="cs-CZ" dirty="0"/>
              <a:t>c</a:t>
            </a:r>
            <a:r>
              <a:rPr lang="cs-CZ" dirty="0" smtClean="0"/>
              <a:t>itlivý jedinci vnímají vysoké tóny při točení vrtulí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101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r>
              <a:rPr lang="cs-CZ" sz="2800" dirty="0" smtClean="0"/>
              <a:t>Slunce – je obrovský zdroj energie (vzhledem k velké vzdálenosti od Země na každý m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dopadá jen 1352 W)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yužíváme od pradávna – nejen při pěstování rostlin, sušení prádla, ale např. soustředěním slunečních paprsků lze uvařit jídlo, pomocí vyleštěných měděných plátů Archimédes ze Syrakus prý zapaloval nepřátelské lodě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n</a:t>
            </a:r>
            <a:r>
              <a:rPr lang="cs-CZ" sz="2800" dirty="0" smtClean="0">
                <a:solidFill>
                  <a:srgbClr val="FF0000"/>
                </a:solidFill>
              </a:rPr>
              <a:t>epřímé využití </a:t>
            </a:r>
            <a:r>
              <a:rPr lang="cs-CZ" sz="2800" dirty="0" smtClean="0"/>
              <a:t>slunečního záření:</a:t>
            </a:r>
            <a:endParaRPr lang="cs-CZ" sz="2800" dirty="0"/>
          </a:p>
          <a:p>
            <a:r>
              <a:rPr lang="cs-CZ" sz="2800" dirty="0" smtClean="0"/>
              <a:t>při </a:t>
            </a:r>
            <a:r>
              <a:rPr lang="cs-CZ" sz="2800" dirty="0"/>
              <a:t>spalování fosilních </a:t>
            </a:r>
            <a:r>
              <a:rPr lang="cs-CZ" sz="2800" dirty="0" smtClean="0"/>
              <a:t>paliv, biomasy, energie vody, větru,…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33402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přímé využití </a:t>
            </a:r>
            <a:r>
              <a:rPr lang="cs-CZ" sz="2800" dirty="0" smtClean="0"/>
              <a:t>slunečního záření:</a:t>
            </a:r>
            <a:endParaRPr lang="cs-CZ" sz="2800" dirty="0"/>
          </a:p>
          <a:p>
            <a:r>
              <a:rPr lang="cs-CZ" sz="2800" dirty="0"/>
              <a:t>p</a:t>
            </a:r>
            <a:r>
              <a:rPr lang="cs-CZ" sz="2800" dirty="0" smtClean="0"/>
              <a:t>asivní vytápění </a:t>
            </a:r>
            <a:r>
              <a:rPr lang="cs-CZ" sz="2800" dirty="0"/>
              <a:t>pomocí slunečního tepla </a:t>
            </a:r>
            <a:r>
              <a:rPr lang="cs-CZ" sz="2800" dirty="0" smtClean="0"/>
              <a:t>– vhodná orientace místností na </a:t>
            </a:r>
            <a:r>
              <a:rPr lang="cs-CZ" sz="2800" dirty="0"/>
              <a:t>jih </a:t>
            </a:r>
          </a:p>
          <a:p>
            <a:r>
              <a:rPr lang="cs-CZ" sz="2800" dirty="0"/>
              <a:t>sluneční kolektory</a:t>
            </a:r>
          </a:p>
          <a:p>
            <a:r>
              <a:rPr lang="cs-CZ" sz="2800" dirty="0"/>
              <a:t>ohřev </a:t>
            </a:r>
            <a:r>
              <a:rPr lang="cs-CZ" sz="2800" dirty="0" smtClean="0"/>
              <a:t>vody</a:t>
            </a:r>
          </a:p>
          <a:p>
            <a:r>
              <a:rPr lang="cs-CZ" sz="2800" dirty="0" err="1" smtClean="0"/>
              <a:t>fotovoltaické</a:t>
            </a:r>
            <a:r>
              <a:rPr lang="cs-CZ" sz="2800" dirty="0" smtClean="0"/>
              <a:t> články a panely - výroba elektrické energie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luneční pece (zrcadla, v jejichž ohnisku je tavná pec)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5470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Napište, k čemu potřebujeme energii: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712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Fotovoltaická</a:t>
            </a:r>
            <a:r>
              <a:rPr lang="cs-CZ" dirty="0" smtClean="0"/>
              <a:t> elektrárna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obnovitelný </a:t>
            </a:r>
            <a:r>
              <a:rPr lang="cs-CZ" dirty="0" smtClean="0"/>
              <a:t>zdroj (zatím)</a:t>
            </a:r>
            <a:endParaRPr lang="cs-CZ" dirty="0"/>
          </a:p>
          <a:p>
            <a:r>
              <a:rPr lang="cs-CZ" dirty="0" smtClean="0"/>
              <a:t>bezemisní</a:t>
            </a:r>
            <a:endParaRPr lang="cs-CZ" dirty="0"/>
          </a:p>
          <a:p>
            <a:r>
              <a:rPr lang="cs-CZ" dirty="0"/>
              <a:t>tichý</a:t>
            </a:r>
          </a:p>
          <a:p>
            <a:r>
              <a:rPr lang="cs-CZ" dirty="0"/>
              <a:t>nenáročný na provoz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obtížně regulovatelný zdroj</a:t>
            </a:r>
            <a:endParaRPr lang="cs-CZ" dirty="0"/>
          </a:p>
          <a:p>
            <a:r>
              <a:rPr lang="cs-CZ" dirty="0"/>
              <a:t>závislost na počasí  - </a:t>
            </a:r>
            <a:r>
              <a:rPr lang="cs-CZ" dirty="0" smtClean="0"/>
              <a:t>sluneční svit</a:t>
            </a:r>
            <a:endParaRPr lang="cs-CZ" dirty="0"/>
          </a:p>
          <a:p>
            <a:r>
              <a:rPr lang="cs-CZ" dirty="0"/>
              <a:t>narušení rázu krajiny</a:t>
            </a:r>
          </a:p>
          <a:p>
            <a:r>
              <a:rPr lang="cs-CZ" dirty="0" smtClean="0"/>
              <a:t>zábor půdy</a:t>
            </a:r>
            <a:endParaRPr lang="cs-CZ" dirty="0"/>
          </a:p>
          <a:p>
            <a:r>
              <a:rPr lang="cs-CZ" dirty="0" smtClean="0"/>
              <a:t>finanční náročnost při pořízení</a:t>
            </a:r>
          </a:p>
          <a:p>
            <a:r>
              <a:rPr lang="cs-CZ" dirty="0"/>
              <a:t>d</a:t>
            </a:r>
            <a:r>
              <a:rPr lang="cs-CZ" dirty="0" smtClean="0"/>
              <a:t>louhá návratnost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7836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zdroje energie - geotermální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200" dirty="0" smtClean="0"/>
              <a:t>je </a:t>
            </a:r>
            <a:r>
              <a:rPr lang="cs-CZ" sz="2200" dirty="0"/>
              <a:t>projevem zemského </a:t>
            </a:r>
            <a:r>
              <a:rPr lang="cs-CZ" sz="2200" dirty="0" smtClean="0"/>
              <a:t>jádra (zbytková energie při vzniku planety, rozpad radioaktivních látek </a:t>
            </a:r>
            <a:r>
              <a:rPr lang="cs-CZ" sz="2200" dirty="0"/>
              <a:t>a </a:t>
            </a:r>
            <a:r>
              <a:rPr lang="cs-CZ" sz="2200" dirty="0" smtClean="0"/>
              <a:t>působení slapových </a:t>
            </a:r>
            <a:r>
              <a:rPr lang="cs-CZ" sz="2200" dirty="0"/>
              <a:t>sil </a:t>
            </a:r>
            <a:r>
              <a:rPr lang="cs-CZ" sz="2200" dirty="0" smtClean="0"/>
              <a:t>– jejím projevem jsou např. erupce </a:t>
            </a:r>
            <a:r>
              <a:rPr lang="cs-CZ" sz="2200" dirty="0"/>
              <a:t>sopek a gejzírů, horké </a:t>
            </a:r>
            <a:r>
              <a:rPr lang="cs-CZ" sz="2200" dirty="0" smtClean="0"/>
              <a:t>prameny)</a:t>
            </a:r>
          </a:p>
          <a:p>
            <a:r>
              <a:rPr lang="cs-CZ" sz="2200" dirty="0"/>
              <a:t>ř</a:t>
            </a:r>
            <a:r>
              <a:rPr lang="cs-CZ" sz="2200" dirty="0" smtClean="0"/>
              <a:t>adí se mezi obnovitelé zdroje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v</a:t>
            </a:r>
            <a:r>
              <a:rPr lang="cs-CZ" sz="2200" dirty="0" smtClean="0"/>
              <a:t>yužití: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</a:rPr>
              <a:t>m</a:t>
            </a:r>
            <a:r>
              <a:rPr lang="cs-CZ" sz="2200" dirty="0" smtClean="0">
                <a:solidFill>
                  <a:srgbClr val="FF0000"/>
                </a:solidFill>
              </a:rPr>
              <a:t>ělká geotermální energie</a:t>
            </a:r>
          </a:p>
          <a:p>
            <a:r>
              <a:rPr lang="cs-CZ" sz="2200" dirty="0"/>
              <a:t>energie z hloubky desítek až stovek metrů</a:t>
            </a:r>
            <a:endParaRPr lang="cs-CZ" sz="2200" dirty="0" smtClean="0"/>
          </a:p>
          <a:p>
            <a:r>
              <a:rPr lang="cs-CZ" sz="2200" dirty="0" smtClean="0">
                <a:solidFill>
                  <a:srgbClr val="FF0000"/>
                </a:solidFill>
              </a:rPr>
              <a:t>tepelná čerpadla </a:t>
            </a:r>
            <a:r>
              <a:rPr lang="cs-CZ" sz="2200" dirty="0" smtClean="0"/>
              <a:t>země-voda (energie </a:t>
            </a:r>
            <a:r>
              <a:rPr lang="cs-CZ" sz="2200" dirty="0"/>
              <a:t>pro </a:t>
            </a:r>
            <a:r>
              <a:rPr lang="cs-CZ" sz="2200" dirty="0" smtClean="0"/>
              <a:t>vytápění/chlazení, ohřev vody)</a:t>
            </a:r>
          </a:p>
          <a:p>
            <a:r>
              <a:rPr lang="cs-CZ" sz="2200" dirty="0" smtClean="0"/>
              <a:t>v současnosti jsou však více rozšířená tepelná čerpadla vzduch-voda</a:t>
            </a:r>
          </a:p>
          <a:p>
            <a:r>
              <a:rPr lang="cs-CZ" sz="2200" dirty="0" smtClean="0"/>
              <a:t>TERMO Děčín a.s. – jako jediná společnost v ČR využívá pro vytápění geotermální energii z podzemního jezera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40497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 energie - geotermální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hluboká geotermální energie</a:t>
            </a:r>
          </a:p>
          <a:p>
            <a:r>
              <a:rPr lang="cs-CZ" sz="2800" dirty="0"/>
              <a:t>e</a:t>
            </a:r>
            <a:r>
              <a:rPr lang="cs-CZ" sz="2800" dirty="0" smtClean="0"/>
              <a:t>nergie z hloubky 2 až 5 km </a:t>
            </a:r>
          </a:p>
          <a:p>
            <a:r>
              <a:rPr lang="cs-CZ" sz="2800" dirty="0" smtClean="0"/>
              <a:t>výroba </a:t>
            </a:r>
            <a:r>
              <a:rPr lang="cs-CZ" sz="2800" dirty="0"/>
              <a:t>elektrické energie v </a:t>
            </a:r>
            <a:r>
              <a:rPr lang="cs-CZ" sz="2800" dirty="0">
                <a:solidFill>
                  <a:srgbClr val="FF0000"/>
                </a:solidFill>
              </a:rPr>
              <a:t>geotermálních elektrárnách</a:t>
            </a:r>
            <a:r>
              <a:rPr lang="cs-CZ" sz="2800" dirty="0"/>
              <a:t> </a:t>
            </a:r>
            <a:r>
              <a:rPr lang="cs-CZ" sz="2800" dirty="0" smtClean="0"/>
              <a:t> </a:t>
            </a:r>
            <a:r>
              <a:rPr lang="cs-CZ" sz="2800" dirty="0"/>
              <a:t>– především Island, dále např. </a:t>
            </a:r>
            <a:r>
              <a:rPr lang="cs-CZ" sz="2800" dirty="0" smtClean="0"/>
              <a:t>Itálie, Filipíny, USA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nes se využívají 3 typy elektráren – na suchou páru, na mokrou páru a horkovodní</a:t>
            </a:r>
          </a:p>
          <a:p>
            <a:r>
              <a:rPr lang="cs-CZ" sz="2800" dirty="0" smtClean="0"/>
              <a:t>technicky náročné - problémem bývá silná mineralizace vody</a:t>
            </a:r>
          </a:p>
        </p:txBody>
      </p:sp>
    </p:spTree>
    <p:extLst>
      <p:ext uri="{BB962C8B-B14F-4D97-AF65-F5344CB8AC3E}">
        <p14:creationId xmlns:p14="http://schemas.microsoft.com/office/powerpoint/2010/main" val="2521367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 energie - geotermální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na suchou páru </a:t>
            </a:r>
            <a:r>
              <a:rPr lang="cs-CZ" sz="2400" dirty="0" smtClean="0"/>
              <a:t>(pro pohon turbín se využije přímo horká pára ze země)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na mokrou páru </a:t>
            </a:r>
            <a:r>
              <a:rPr lang="cs-CZ" sz="2400" dirty="0" smtClean="0"/>
              <a:t>(použije se horká voda ze země, která se nechá přeměnit v páru a ta teprve pohání turbínu)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horkovodní</a:t>
            </a:r>
            <a:r>
              <a:rPr lang="cs-CZ" sz="2400" dirty="0" smtClean="0"/>
              <a:t> (použije se horká voda ze země, která teplo předá jiné kapalině, která se přemění na páru, ta pohání turbínu)</a:t>
            </a:r>
          </a:p>
          <a:p>
            <a:r>
              <a:rPr lang="cs-CZ" sz="2400" dirty="0" smtClean="0"/>
              <a:t>Litoměřice – v ČR jediné město s povolením zvláštního zásahu do zemské kůry, mají se stát centrem výzkumu geotermální energie v Evropě,  v roce 2023 budou pilotní vrty do hloubky 500 m, v roce 2024 vrt do hloubky 3,5 km, v roce 2025 vybudování podzemních zásobníků tepla</a:t>
            </a:r>
          </a:p>
        </p:txBody>
      </p:sp>
    </p:spTree>
    <p:extLst>
      <p:ext uri="{BB962C8B-B14F-4D97-AF65-F5344CB8AC3E}">
        <p14:creationId xmlns:p14="http://schemas.microsoft.com/office/powerpoint/2010/main" val="358484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 energie - biomasa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o</a:t>
            </a:r>
            <a:r>
              <a:rPr lang="cs-CZ" sz="2800" dirty="0" smtClean="0"/>
              <a:t>bnovitelný zdroj energie – původ energie ve slunečním záření</a:t>
            </a:r>
          </a:p>
          <a:p>
            <a:r>
              <a:rPr lang="cs-CZ" sz="2800" dirty="0"/>
              <a:t>j</a:t>
            </a:r>
            <a:r>
              <a:rPr lang="cs-CZ" sz="2800" dirty="0" smtClean="0"/>
              <a:t>edná o nejstarší využívaný zdroj energie - spalování dřeva, uhlí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b</a:t>
            </a:r>
            <a:r>
              <a:rPr lang="cs-CZ" sz="2800" dirty="0" smtClean="0">
                <a:solidFill>
                  <a:srgbClr val="FF0000"/>
                </a:solidFill>
              </a:rPr>
              <a:t>iomasa</a:t>
            </a:r>
            <a:r>
              <a:rPr lang="cs-CZ" sz="2800" dirty="0" smtClean="0"/>
              <a:t> je </a:t>
            </a:r>
            <a:r>
              <a:rPr lang="cs-CZ" sz="2800" dirty="0" smtClean="0">
                <a:solidFill>
                  <a:srgbClr val="FF0000"/>
                </a:solidFill>
              </a:rPr>
              <a:t>veškerá organická hmota</a:t>
            </a:r>
            <a:r>
              <a:rPr lang="cs-CZ" sz="2800" dirty="0" smtClean="0"/>
              <a:t> na Zemi - živočichové, rostliny, bakterie, houby, sinice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a biomasu vhodnou pro získávání energie jsou převážně považovány rostliny</a:t>
            </a:r>
          </a:p>
        </p:txBody>
      </p:sp>
    </p:spTree>
    <p:extLst>
      <p:ext uri="{BB962C8B-B14F-4D97-AF65-F5344CB8AC3E}">
        <p14:creationId xmlns:p14="http://schemas.microsoft.com/office/powerpoint/2010/main" val="2217555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 energie - biomasa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cíleně pěstovaná i pro energetické účely</a:t>
            </a:r>
          </a:p>
          <a:p>
            <a:r>
              <a:rPr lang="cs-CZ" sz="2800" dirty="0" smtClean="0"/>
              <a:t>energetické byliny – mají nedřevnatý stonek – v ČR např. ozimé žito, pupalka dvouletá, kostřava rákosovitá</a:t>
            </a:r>
          </a:p>
          <a:p>
            <a:r>
              <a:rPr lang="cs-CZ" sz="2800" dirty="0"/>
              <a:t>r</a:t>
            </a:r>
            <a:r>
              <a:rPr lang="cs-CZ" sz="2800" dirty="0" smtClean="0"/>
              <a:t>ychle rostoucí dřeviny – v ČR např. topol, vrba, jilm, akát</a:t>
            </a:r>
          </a:p>
          <a:p>
            <a:r>
              <a:rPr lang="cs-CZ" sz="2800" dirty="0"/>
              <a:t>t</a:t>
            </a:r>
            <a:r>
              <a:rPr lang="cs-CZ" sz="2800" dirty="0" smtClean="0"/>
              <a:t>ravní porosty</a:t>
            </a:r>
          </a:p>
          <a:p>
            <a:r>
              <a:rPr lang="cs-CZ" sz="2800" dirty="0" smtClean="0"/>
              <a:t>obiloviny</a:t>
            </a:r>
          </a:p>
          <a:p>
            <a:r>
              <a:rPr lang="cs-CZ" sz="2800" dirty="0"/>
              <a:t>o</a:t>
            </a:r>
            <a:r>
              <a:rPr lang="cs-CZ" sz="2800" dirty="0" smtClean="0"/>
              <a:t>lejnaté rostliny (např. řepka olejná, slunečnice, len)</a:t>
            </a:r>
          </a:p>
          <a:p>
            <a:r>
              <a:rPr lang="cs-CZ" sz="2800" dirty="0"/>
              <a:t>š</a:t>
            </a:r>
            <a:r>
              <a:rPr lang="cs-CZ" sz="2800" dirty="0" smtClean="0"/>
              <a:t>krobové a cukernaté rostliny (cukrová řepa, třtina)</a:t>
            </a:r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4066147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 energie - biomasa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odpadní biomasa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 rostlinné výroby (odpady ze zemědělské výroby – např. sláma, křoviny)</a:t>
            </a:r>
          </a:p>
          <a:p>
            <a:r>
              <a:rPr lang="cs-CZ" sz="2800" dirty="0" smtClean="0"/>
              <a:t>z živočišné výroby (např. hnůj, močůvka)</a:t>
            </a:r>
          </a:p>
          <a:p>
            <a:r>
              <a:rPr lang="cs-CZ" sz="2800" dirty="0" smtClean="0"/>
              <a:t>z těžby a zpracování dřeva (např. větve, kůra, piliny, odřezky)</a:t>
            </a:r>
          </a:p>
          <a:p>
            <a:r>
              <a:rPr lang="cs-CZ" sz="2800" dirty="0"/>
              <a:t>b</a:t>
            </a:r>
            <a:r>
              <a:rPr lang="cs-CZ" sz="2800" dirty="0" smtClean="0"/>
              <a:t>iologicky rozložitelný komunální (např. zbytky potravin) a průmyslový odpad (např. odpad z jatek, z výroby cukru, mouky, papíru)</a:t>
            </a:r>
          </a:p>
          <a:p>
            <a:r>
              <a:rPr lang="cs-CZ" sz="2800" dirty="0" smtClean="0"/>
              <a:t>splašky z kanalizace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78534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 energie - biomasa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r</a:t>
            </a:r>
            <a:r>
              <a:rPr lang="cs-CZ" dirty="0" smtClean="0">
                <a:solidFill>
                  <a:srgbClr val="FF0000"/>
                </a:solidFill>
              </a:rPr>
              <a:t>ozdělení biomasy podle vlastností: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suchá</a:t>
            </a:r>
            <a:r>
              <a:rPr lang="cs-CZ" dirty="0" smtClean="0"/>
              <a:t> – lze přímo spalovat</a:t>
            </a:r>
          </a:p>
          <a:p>
            <a:r>
              <a:rPr lang="cs-CZ" dirty="0">
                <a:solidFill>
                  <a:srgbClr val="FF0000"/>
                </a:solidFill>
              </a:rPr>
              <a:t>v</a:t>
            </a:r>
            <a:r>
              <a:rPr lang="cs-CZ" dirty="0" smtClean="0">
                <a:solidFill>
                  <a:srgbClr val="FF0000"/>
                </a:solidFill>
              </a:rPr>
              <a:t>lhká </a:t>
            </a:r>
            <a:r>
              <a:rPr lang="cs-CZ" dirty="0" smtClean="0"/>
              <a:t>(tekuté odpady) – nelze spalovat, lze využít pro výrobu bioplynu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speciální </a:t>
            </a:r>
            <a:r>
              <a:rPr lang="cs-CZ" dirty="0" smtClean="0"/>
              <a:t>– olejniny, škrobové a cukernaté plodiny – pro výroby bionafty, biolihu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377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 energie - biomasa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e</a:t>
            </a:r>
            <a:r>
              <a:rPr lang="cs-CZ" sz="2800" dirty="0" smtClean="0">
                <a:solidFill>
                  <a:srgbClr val="FF0000"/>
                </a:solidFill>
              </a:rPr>
              <a:t>nergetické využití biomasy: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spalování</a:t>
            </a:r>
            <a:r>
              <a:rPr lang="cs-CZ" sz="2800" dirty="0" smtClean="0"/>
              <a:t> biomasy (je CO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neutrální – stejné množství CO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 absorbují rostliny během života při fotosyntéze)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spalování </a:t>
            </a:r>
            <a:r>
              <a:rPr lang="cs-CZ" sz="2800" dirty="0">
                <a:solidFill>
                  <a:srgbClr val="FF0000"/>
                </a:solidFill>
              </a:rPr>
              <a:t>v kombinaci </a:t>
            </a:r>
            <a:r>
              <a:rPr lang="cs-CZ" sz="2800" dirty="0" smtClean="0"/>
              <a:t>např. </a:t>
            </a:r>
            <a:r>
              <a:rPr lang="cs-CZ" sz="2800" dirty="0" smtClean="0">
                <a:solidFill>
                  <a:srgbClr val="FF0000"/>
                </a:solidFill>
              </a:rPr>
              <a:t>se </a:t>
            </a:r>
            <a:r>
              <a:rPr lang="cs-CZ" sz="2800" dirty="0">
                <a:solidFill>
                  <a:srgbClr val="FF0000"/>
                </a:solidFill>
              </a:rPr>
              <a:t>spalováním </a:t>
            </a:r>
            <a:r>
              <a:rPr lang="cs-CZ" sz="2800" dirty="0" smtClean="0">
                <a:solidFill>
                  <a:srgbClr val="FF0000"/>
                </a:solidFill>
              </a:rPr>
              <a:t>uhlí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m</a:t>
            </a:r>
            <a:r>
              <a:rPr lang="cs-CZ" sz="2800" dirty="0" smtClean="0">
                <a:solidFill>
                  <a:srgbClr val="FF0000"/>
                </a:solidFill>
              </a:rPr>
              <a:t>etanové kvašení </a:t>
            </a:r>
            <a:r>
              <a:rPr lang="cs-CZ" sz="2800" dirty="0" smtClean="0"/>
              <a:t>(organické </a:t>
            </a:r>
            <a:r>
              <a:rPr lang="cs-CZ" sz="2800" dirty="0"/>
              <a:t>materiály </a:t>
            </a:r>
            <a:r>
              <a:rPr lang="cs-CZ" sz="2800" dirty="0" smtClean="0"/>
              <a:t>jsou uloženy </a:t>
            </a:r>
            <a:r>
              <a:rPr lang="cs-CZ" sz="2800" dirty="0"/>
              <a:t>ve fermentačních nádobách bez přístupu vzduchu - produkují </a:t>
            </a:r>
            <a:r>
              <a:rPr lang="cs-CZ" sz="2800" dirty="0">
                <a:solidFill>
                  <a:srgbClr val="FF0000"/>
                </a:solidFill>
              </a:rPr>
              <a:t>bioplyn</a:t>
            </a:r>
            <a:r>
              <a:rPr lang="cs-CZ" sz="2800" dirty="0"/>
              <a:t> s vysokým obsahem </a:t>
            </a:r>
            <a:r>
              <a:rPr lang="cs-CZ" sz="2800" dirty="0" smtClean="0"/>
              <a:t>metanu, ten je </a:t>
            </a:r>
            <a:r>
              <a:rPr lang="cs-CZ" sz="2800" dirty="0"/>
              <a:t>využit jako palivo k výrobě elektřiny, </a:t>
            </a:r>
            <a:r>
              <a:rPr lang="cs-CZ" sz="2800" dirty="0" smtClean="0"/>
              <a:t>je </a:t>
            </a:r>
            <a:r>
              <a:rPr lang="cs-CZ" sz="2800" dirty="0"/>
              <a:t>získáváno teplo v podobě horké </a:t>
            </a:r>
            <a:r>
              <a:rPr lang="cs-CZ" sz="2800" dirty="0" smtClean="0"/>
              <a:t>vody např. pro vytápění)</a:t>
            </a:r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569098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 energie - biomasa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energetické využití biomasy:</a:t>
            </a:r>
          </a:p>
          <a:p>
            <a:r>
              <a:rPr lang="cs-CZ" sz="2800" dirty="0">
                <a:solidFill>
                  <a:srgbClr val="FF0000"/>
                </a:solidFill>
              </a:rPr>
              <a:t>alkoholové kvašení </a:t>
            </a:r>
            <a:r>
              <a:rPr lang="cs-CZ" sz="2800" dirty="0"/>
              <a:t>(organickou fermentací a následnou destilací rostlin obsahujících cukr a škrob se získává </a:t>
            </a:r>
            <a:r>
              <a:rPr lang="cs-CZ" sz="2800" dirty="0">
                <a:solidFill>
                  <a:srgbClr val="FF0000"/>
                </a:solidFill>
              </a:rPr>
              <a:t>bioetanol</a:t>
            </a:r>
            <a:r>
              <a:rPr lang="cs-CZ" sz="2800" dirty="0"/>
              <a:t> E85 – využívá se jako palivo pro spalovací motory)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esterifikace surových olejů </a:t>
            </a:r>
            <a:r>
              <a:rPr lang="cs-CZ" sz="2800" dirty="0"/>
              <a:t>– z vylisovaného oleje se  vyrábí metylester, využívá se jako </a:t>
            </a:r>
            <a:r>
              <a:rPr lang="cs-CZ" sz="2800" dirty="0">
                <a:solidFill>
                  <a:srgbClr val="FF0000"/>
                </a:solidFill>
              </a:rPr>
              <a:t>bionafta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89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Napište, jak v současné době energii získáváme: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692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vodík </a:t>
            </a:r>
            <a:r>
              <a:rPr lang="cs-CZ" sz="2800" dirty="0" smtClean="0"/>
              <a:t>(v současné době nejvíce získáván (cca 96 %) z fosilních paliv – tzv. parním </a:t>
            </a:r>
            <a:r>
              <a:rPr lang="cs-CZ" sz="2800" dirty="0" err="1"/>
              <a:t>reformingem</a:t>
            </a:r>
            <a:r>
              <a:rPr lang="cs-CZ" sz="2800" dirty="0"/>
              <a:t> zemního </a:t>
            </a:r>
            <a:r>
              <a:rPr lang="cs-CZ" sz="2800" dirty="0" smtClean="0"/>
              <a:t>plynu – vodní pára o vysoké teplotě se přivádí k metanu, dále z biomasy, elektrolýzou vody nebo parní elektrolýzou, jako vedlejší produkt v chemické výrobě, nově v jaderných reaktorech čtvrté generace – vysokoteplotní elektrolýza)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energie </a:t>
            </a:r>
            <a:r>
              <a:rPr lang="cs-CZ" sz="2800" dirty="0">
                <a:solidFill>
                  <a:srgbClr val="FF0000"/>
                </a:solidFill>
              </a:rPr>
              <a:t>přílivu a </a:t>
            </a:r>
            <a:r>
              <a:rPr lang="cs-CZ" sz="2800" dirty="0" smtClean="0">
                <a:solidFill>
                  <a:srgbClr val="FF0000"/>
                </a:solidFill>
              </a:rPr>
              <a:t>odlivu</a:t>
            </a:r>
          </a:p>
          <a:p>
            <a:r>
              <a:rPr lang="cs-CZ" sz="2800" dirty="0">
                <a:solidFill>
                  <a:srgbClr val="FF0000"/>
                </a:solidFill>
              </a:rPr>
              <a:t>e</a:t>
            </a:r>
            <a:r>
              <a:rPr lang="cs-CZ" sz="2800" dirty="0" smtClean="0">
                <a:solidFill>
                  <a:srgbClr val="FF0000"/>
                </a:solidFill>
              </a:rPr>
              <a:t>nergie vln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21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z</a:t>
            </a:r>
            <a:r>
              <a:rPr lang="cs-CZ" sz="2800" dirty="0" smtClean="0">
                <a:solidFill>
                  <a:srgbClr val="FF0000"/>
                </a:solidFill>
              </a:rPr>
              <a:t>ískání </a:t>
            </a:r>
            <a:r>
              <a:rPr lang="cs-CZ" sz="2800" dirty="0" smtClean="0"/>
              <a:t>potřebného množství </a:t>
            </a:r>
            <a:r>
              <a:rPr lang="cs-CZ" sz="2800" dirty="0" smtClean="0">
                <a:solidFill>
                  <a:srgbClr val="FF0000"/>
                </a:solidFill>
              </a:rPr>
              <a:t>energie</a:t>
            </a:r>
            <a:r>
              <a:rPr lang="cs-CZ" sz="2800" dirty="0" smtClean="0"/>
              <a:t> a zároveň </a:t>
            </a:r>
            <a:r>
              <a:rPr lang="cs-CZ" sz="2800" dirty="0" smtClean="0">
                <a:solidFill>
                  <a:srgbClr val="FF0000"/>
                </a:solidFill>
              </a:rPr>
              <a:t>udržení únosného životního prostředí</a:t>
            </a:r>
            <a:r>
              <a:rPr lang="cs-CZ" sz="2800" dirty="0" smtClean="0"/>
              <a:t> je pro lidstvo otázkou jeho přežití</a:t>
            </a:r>
          </a:p>
          <a:p>
            <a:r>
              <a:rPr lang="cs-CZ" sz="2800" dirty="0" smtClean="0"/>
              <a:t>99 % energie, kterou máme na Zemi, pochází se Slunce, 1 % produkuje Země jako energii geotermální v důsledku radioaktivního ohřívání jejího nitra (horká voda, pára, sopečná činnost)</a:t>
            </a:r>
          </a:p>
          <a:p>
            <a:r>
              <a:rPr lang="cs-CZ" sz="2800" dirty="0"/>
              <a:t>e</a:t>
            </a:r>
            <a:r>
              <a:rPr lang="cs-CZ" sz="2800" dirty="0" smtClean="0"/>
              <a:t>nergii získáváme z neobnovitelných a obnovitelných zdrojů</a:t>
            </a:r>
          </a:p>
        </p:txBody>
      </p:sp>
    </p:spTree>
    <p:extLst>
      <p:ext uri="{BB962C8B-B14F-4D97-AF65-F5344CB8AC3E}">
        <p14:creationId xmlns:p14="http://schemas.microsoft.com/office/powerpoint/2010/main" val="2205589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n</a:t>
            </a:r>
            <a:r>
              <a:rPr lang="cs-CZ" sz="2800" dirty="0" smtClean="0">
                <a:solidFill>
                  <a:srgbClr val="FF0000"/>
                </a:solidFill>
              </a:rPr>
              <a:t>eobnovitelné zdroje</a:t>
            </a:r>
          </a:p>
          <a:p>
            <a:r>
              <a:rPr lang="cs-CZ" sz="2800" dirty="0" smtClean="0"/>
              <a:t>uhlí, ropa, zemní plyn, přeměna radioaktivních prvků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znikaly v průběhu miliónů let, lidstvo je dokázalo téměř vyčerpat během několika staletí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o</a:t>
            </a:r>
            <a:r>
              <a:rPr lang="cs-CZ" sz="2800" dirty="0" smtClean="0">
                <a:solidFill>
                  <a:srgbClr val="FF0000"/>
                </a:solidFill>
              </a:rPr>
              <a:t>bnovitelné zdroje</a:t>
            </a:r>
          </a:p>
          <a:p>
            <a:r>
              <a:rPr lang="cs-CZ" sz="2800" dirty="0" smtClean="0"/>
              <a:t>vítr, voda, biomasa, geotermální energie, sluneční záření</a:t>
            </a:r>
          </a:p>
          <a:p>
            <a:r>
              <a:rPr lang="cs-CZ" sz="2800" dirty="0"/>
              <a:t>člověk by se měl vždy snažit využít obnovitelné zdroje energie a minimalizovat negativní vlivy na životní prostředí, přestože se </a:t>
            </a:r>
            <a:r>
              <a:rPr lang="cs-CZ" sz="2800" dirty="0" smtClean="0"/>
              <a:t>často </a:t>
            </a:r>
            <a:r>
              <a:rPr lang="cs-CZ" sz="2800" dirty="0"/>
              <a:t>jedná o finančně náročnější variantu (většinou se ale vyšší pořizovací náklady vyplatí)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9914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iska.novotna\Desktop\DOKONČIT PREZENTACE\20230802_1242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702236" y="2522900"/>
            <a:ext cx="2544283" cy="190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Zkuste navrhnout, jak můžeme ovlivnit spotřebu energie: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907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Snížení spotřeby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c</a:t>
            </a:r>
            <a:r>
              <a:rPr lang="cs-CZ" sz="2800" dirty="0" smtClean="0">
                <a:solidFill>
                  <a:srgbClr val="FF0000"/>
                </a:solidFill>
              </a:rPr>
              <a:t>elkovou spotřebu energie může ovlivnit každý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bytečné svícení, používání nehospodárných spotřebičů, zbytečné užívání elektrických spotřebičů, spotřebiče v režimu </a:t>
            </a:r>
            <a:r>
              <a:rPr lang="cs-CZ" sz="2800" dirty="0" err="1" smtClean="0"/>
              <a:t>stand</a:t>
            </a:r>
            <a:r>
              <a:rPr lang="cs-CZ" sz="2800" dirty="0" smtClean="0"/>
              <a:t>-by, špatné zateplení budov, přetápění místností, nehospodárné větrání, používání klimatizace, plýtvání teplou vodou, neekonomická jízda autem (prudké zrychlení, prudké brždění), nadměrná spotřeba, netřídění odpadu,….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28902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s rozvojem výroby člověk potřeboval využívat mechanickou energii – tu mu poskytla voda – vytvořil </a:t>
            </a:r>
            <a:r>
              <a:rPr lang="cs-CZ" sz="2800" dirty="0" smtClean="0">
                <a:solidFill>
                  <a:srgbClr val="FF0000"/>
                </a:solidFill>
              </a:rPr>
              <a:t>vodní kolo</a:t>
            </a:r>
          </a:p>
          <a:p>
            <a:r>
              <a:rPr lang="cs-CZ" sz="2800" dirty="0" smtClean="0"/>
              <a:t>využívá energii proudící vody a přeměňuje ji na pohybovou energii rotačního pohybu – vodní kola sloužily jako pohon mlýnského kamene při mletí obilí, pro pohon velkých bucharů v kovárnách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odní kolo může mít otevřené lopatky nebo a z boku uzavřené  (účinnost až 75 %) </a:t>
            </a:r>
          </a:p>
          <a:p>
            <a:r>
              <a:rPr lang="cs-CZ" sz="2800" dirty="0" smtClean="0"/>
              <a:t>vodní kola nebyla vhodná pro pohon generátorů elektrické energie – proto se používají </a:t>
            </a:r>
            <a:r>
              <a:rPr lang="cs-CZ" sz="2800" dirty="0" smtClean="0">
                <a:solidFill>
                  <a:srgbClr val="FF0000"/>
                </a:solidFill>
              </a:rPr>
              <a:t>vodní turbíny </a:t>
            </a:r>
            <a:r>
              <a:rPr lang="cs-CZ" sz="2800" dirty="0" smtClean="0"/>
              <a:t>(účinnost až 95 %)</a:t>
            </a:r>
            <a:endParaRPr lang="cs-CZ" sz="2800" dirty="0"/>
          </a:p>
          <a:p>
            <a:r>
              <a:rPr lang="cs-CZ" sz="2800" dirty="0"/>
              <a:t>první vodní elektrárna byla postavena v USA koncem 19. stol.</a:t>
            </a:r>
          </a:p>
          <a:p>
            <a:r>
              <a:rPr lang="cs-CZ" sz="2800" dirty="0"/>
              <a:t>princip: proud vody roztočí turbínu, k ní je připojen generátor a ten vyrobí elektrickou energii, </a:t>
            </a:r>
            <a:r>
              <a:rPr lang="cs-CZ" sz="2800" dirty="0" smtClean="0"/>
              <a:t>ta je </a:t>
            </a:r>
            <a:r>
              <a:rPr lang="cs-CZ" sz="2800" dirty="0"/>
              <a:t>rozvedena do sítě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282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Energie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</a:t>
            </a:r>
            <a:r>
              <a:rPr lang="cs-CZ" sz="2800" dirty="0" smtClean="0"/>
              <a:t>oužívají se </a:t>
            </a:r>
            <a:r>
              <a:rPr lang="cs-CZ" sz="2800" dirty="0" smtClean="0">
                <a:solidFill>
                  <a:srgbClr val="FF0000"/>
                </a:solidFill>
              </a:rPr>
              <a:t>různé typy turbín </a:t>
            </a:r>
            <a:r>
              <a:rPr lang="cs-CZ" sz="2800" dirty="0" smtClean="0"/>
              <a:t>– podle spádu nebo podle množství vody</a:t>
            </a:r>
          </a:p>
          <a:p>
            <a:pPr marL="0" indent="0">
              <a:buNone/>
            </a:pPr>
            <a:r>
              <a:rPr lang="cs-CZ" sz="2800" dirty="0" err="1" smtClean="0">
                <a:solidFill>
                  <a:srgbClr val="FF0000"/>
                </a:solidFill>
              </a:rPr>
              <a:t>Peltonova</a:t>
            </a:r>
            <a:r>
              <a:rPr lang="cs-CZ" sz="2800" dirty="0" smtClean="0">
                <a:solidFill>
                  <a:srgbClr val="FF0000"/>
                </a:solidFill>
              </a:rPr>
              <a:t> turbína</a:t>
            </a:r>
          </a:p>
          <a:p>
            <a:r>
              <a:rPr lang="cs-CZ" sz="2800" dirty="0" err="1" smtClean="0"/>
              <a:t>Lester</a:t>
            </a:r>
            <a:r>
              <a:rPr lang="cs-CZ" sz="2800" dirty="0" smtClean="0"/>
              <a:t> Allen </a:t>
            </a:r>
            <a:r>
              <a:rPr lang="cs-CZ" sz="2800" dirty="0" err="1" smtClean="0"/>
              <a:t>Pelton</a:t>
            </a:r>
            <a:r>
              <a:rPr lang="cs-CZ" sz="2800" dirty="0" smtClean="0"/>
              <a:t> (1880 - při hledání zlata pro mletí hlušiny)</a:t>
            </a:r>
          </a:p>
          <a:p>
            <a:r>
              <a:rPr lang="cs-CZ" sz="2800" dirty="0" smtClean="0"/>
              <a:t>vhodná pro velké spády a malé průtoky (horské řeky)</a:t>
            </a:r>
          </a:p>
          <a:p>
            <a:pPr marL="0" indent="0">
              <a:buNone/>
            </a:pPr>
            <a:r>
              <a:rPr lang="cs-CZ" sz="2800" dirty="0" err="1" smtClean="0">
                <a:solidFill>
                  <a:srgbClr val="FF0000"/>
                </a:solidFill>
              </a:rPr>
              <a:t>Francisova</a:t>
            </a:r>
            <a:r>
              <a:rPr lang="cs-CZ" sz="2800" dirty="0" smtClean="0">
                <a:solidFill>
                  <a:srgbClr val="FF0000"/>
                </a:solidFill>
              </a:rPr>
              <a:t> turbína</a:t>
            </a:r>
          </a:p>
          <a:p>
            <a:r>
              <a:rPr lang="cs-CZ" sz="2800" dirty="0" smtClean="0"/>
              <a:t>James </a:t>
            </a:r>
            <a:r>
              <a:rPr lang="cs-CZ" sz="2800" dirty="0" err="1" smtClean="0"/>
              <a:t>Bicheno</a:t>
            </a:r>
            <a:r>
              <a:rPr lang="cs-CZ" sz="2800" dirty="0" smtClean="0"/>
              <a:t> Francis (1849 – pro pohon přádelny)</a:t>
            </a:r>
          </a:p>
          <a:p>
            <a:r>
              <a:rPr lang="cs-CZ" sz="2800" dirty="0"/>
              <a:t>v</a:t>
            </a:r>
            <a:r>
              <a:rPr lang="cs-CZ" sz="2800" dirty="0" smtClean="0"/>
              <a:t>hodná všude, často v přečerpávacích elektrárnách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0872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12761</TotalTime>
  <Words>1705</Words>
  <Application>Microsoft Office PowerPoint</Application>
  <PresentationFormat>Předvádění na obrazovce (4:3)</PresentationFormat>
  <Paragraphs>185</Paragraphs>
  <Slides>30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Zdroje energie</vt:lpstr>
      <vt:lpstr>Zdroje energie</vt:lpstr>
      <vt:lpstr>Zdroje energie</vt:lpstr>
      <vt:lpstr>Zdroje energie</vt:lpstr>
      <vt:lpstr>Zdroje energie</vt:lpstr>
      <vt:lpstr>Zdroje energie</vt:lpstr>
      <vt:lpstr>Snížení spotřeby energie</vt:lpstr>
      <vt:lpstr>Energie vody</vt:lpstr>
      <vt:lpstr>Energie vody</vt:lpstr>
      <vt:lpstr>Energie vody</vt:lpstr>
      <vt:lpstr>Vodní elektrárny</vt:lpstr>
      <vt:lpstr>Vodní elektrárny</vt:lpstr>
      <vt:lpstr>Vodní elektrárna</vt:lpstr>
      <vt:lpstr>Energie vody</vt:lpstr>
      <vt:lpstr>Energie větru</vt:lpstr>
      <vt:lpstr>Energie větru</vt:lpstr>
      <vt:lpstr>Větrná elektrárna</vt:lpstr>
      <vt:lpstr>Energie Slunce</vt:lpstr>
      <vt:lpstr>Energie Slunce</vt:lpstr>
      <vt:lpstr>Fotovoltaická elektrárna</vt:lpstr>
      <vt:lpstr>Další zdroje energie - geotermální</vt:lpstr>
      <vt:lpstr>Další zdroje energie - geotermální</vt:lpstr>
      <vt:lpstr>Další zdroje energie - geotermální</vt:lpstr>
      <vt:lpstr>Další zdroje energie - biomasa</vt:lpstr>
      <vt:lpstr>Další zdroje energie - biomasa</vt:lpstr>
      <vt:lpstr>Další zdroje energie - biomasa</vt:lpstr>
      <vt:lpstr>Další zdroje energie - biomasa</vt:lpstr>
      <vt:lpstr>Další zdroje energie - biomasa</vt:lpstr>
      <vt:lpstr>Další zdroje energie - biomasa</vt:lpstr>
      <vt:lpstr>Další zdroje energie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255</cp:revision>
  <dcterms:created xsi:type="dcterms:W3CDTF">2022-07-31T09:19:12Z</dcterms:created>
  <dcterms:modified xsi:type="dcterms:W3CDTF">2024-02-15T19:03:35Z</dcterms:modified>
</cp:coreProperties>
</file>