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94" r:id="rId4"/>
    <p:sldId id="280" r:id="rId5"/>
    <p:sldId id="273" r:id="rId6"/>
    <p:sldId id="264" r:id="rId7"/>
    <p:sldId id="282" r:id="rId8"/>
    <p:sldId id="266" r:id="rId9"/>
    <p:sldId id="295" r:id="rId10"/>
    <p:sldId id="296" r:id="rId11"/>
    <p:sldId id="290" r:id="rId12"/>
    <p:sldId id="302" r:id="rId13"/>
    <p:sldId id="299" r:id="rId14"/>
    <p:sldId id="298" r:id="rId15"/>
    <p:sldId id="301" r:id="rId16"/>
    <p:sldId id="300" r:id="rId17"/>
    <p:sldId id="303" r:id="rId18"/>
    <p:sldId id="304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Síla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Grafické znázornění síly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Znázorněte sílu, která má velikost 420 N a působí směrem svisle vzhůru.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Znázorněte sílu, která má velikost 6,5 N a působí směrem vlevo.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0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Gravitační síla, gravitační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rvní poznatky o gravitační poli Země  - </a:t>
            </a:r>
            <a:r>
              <a:rPr lang="cs-CZ" sz="2400" dirty="0" smtClean="0">
                <a:solidFill>
                  <a:srgbClr val="FF0000"/>
                </a:solidFill>
              </a:rPr>
              <a:t>Galileo Galilei </a:t>
            </a:r>
            <a:r>
              <a:rPr lang="cs-CZ" sz="2400" dirty="0" smtClean="0"/>
              <a:t>(první polovina 17. století)</a:t>
            </a:r>
          </a:p>
          <a:p>
            <a:r>
              <a:rPr lang="cs-CZ" sz="2400" dirty="0" smtClean="0"/>
              <a:t>na jeho výsledky navázal </a:t>
            </a:r>
            <a:r>
              <a:rPr lang="cs-CZ" sz="2400" dirty="0" smtClean="0">
                <a:solidFill>
                  <a:srgbClr val="FF0000"/>
                </a:solidFill>
              </a:rPr>
              <a:t>Isaac Newton </a:t>
            </a:r>
            <a:r>
              <a:rPr lang="cs-CZ" sz="2400" dirty="0" smtClean="0"/>
              <a:t>(17. – 18. stol.)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z</a:t>
            </a:r>
            <a:r>
              <a:rPr lang="cs-CZ" sz="2400" dirty="0" smtClean="0"/>
              <a:t>jistil, že gravitační síla působí okolo každého vesmírného tělesa, gravitační silou se vzájemně přitahují </a:t>
            </a:r>
            <a:r>
              <a:rPr lang="cs-CZ" sz="2400" dirty="0" smtClean="0">
                <a:solidFill>
                  <a:srgbClr val="FF0000"/>
                </a:solidFill>
              </a:rPr>
              <a:t>každá dvě tělesa</a:t>
            </a:r>
          </a:p>
        </p:txBody>
      </p:sp>
      <p:pic>
        <p:nvPicPr>
          <p:cNvPr id="1028" name="Picture 4" descr="GodfreyKneller-IsaacNewton-16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39174"/>
            <a:ext cx="1599215" cy="224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2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Gravitační síla, gravitační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gravitační síla </a:t>
            </a:r>
            <a:r>
              <a:rPr lang="cs-CZ" sz="2400" dirty="0" smtClean="0"/>
              <a:t>je síla </a:t>
            </a:r>
            <a:r>
              <a:rPr lang="cs-CZ" sz="2400" dirty="0" smtClean="0">
                <a:solidFill>
                  <a:srgbClr val="FF0000"/>
                </a:solidFill>
              </a:rPr>
              <a:t>přitažlivá</a:t>
            </a:r>
            <a:r>
              <a:rPr lang="cs-CZ" sz="2400" dirty="0" smtClean="0"/>
              <a:t>, působí ve směru spojnice obou těles, její velikost </a:t>
            </a:r>
            <a:r>
              <a:rPr lang="cs-CZ" sz="2400" dirty="0">
                <a:solidFill>
                  <a:srgbClr val="FF0000"/>
                </a:solidFill>
              </a:rPr>
              <a:t>závisí na </a:t>
            </a:r>
            <a:r>
              <a:rPr lang="cs-CZ" sz="2400" dirty="0" smtClean="0">
                <a:solidFill>
                  <a:srgbClr val="FF0000"/>
                </a:solidFill>
              </a:rPr>
              <a:t>hmotnostech těles a na jejich vzdálenosti </a:t>
            </a:r>
            <a:r>
              <a:rPr lang="cs-CZ" sz="2400" dirty="0" smtClean="0"/>
              <a:t>(s rostoucí hmotností se zvětšuje, s rostoucí vzdáleností se zmenšuje)</a:t>
            </a:r>
          </a:p>
          <a:p>
            <a:r>
              <a:rPr lang="cs-CZ" sz="2400" dirty="0" smtClean="0"/>
              <a:t>pozorujeme </a:t>
            </a:r>
            <a:r>
              <a:rPr lang="cs-CZ" sz="2400" dirty="0"/>
              <a:t>účinky gravitačních sil těles o velikých hmotnostech </a:t>
            </a:r>
            <a:r>
              <a:rPr lang="cs-CZ" sz="2400" dirty="0" smtClean="0"/>
              <a:t>– především Země, jiných planet</a:t>
            </a:r>
            <a:r>
              <a:rPr lang="cs-CZ" sz="2400" dirty="0"/>
              <a:t>, Měsíce nebo </a:t>
            </a:r>
            <a:r>
              <a:rPr lang="cs-CZ" sz="2400" dirty="0" smtClean="0"/>
              <a:t>Slunce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kolo každého tělesa je tedy </a:t>
            </a:r>
            <a:r>
              <a:rPr lang="cs-CZ" sz="2400" dirty="0" smtClean="0">
                <a:solidFill>
                  <a:srgbClr val="FF0000"/>
                </a:solidFill>
              </a:rPr>
              <a:t>gravitační pole</a:t>
            </a:r>
            <a:r>
              <a:rPr lang="cs-CZ" sz="2400" dirty="0">
                <a:solidFill>
                  <a:srgbClr val="FF0000"/>
                </a:solidFill>
              </a:rPr>
              <a:t/>
            </a:r>
            <a:br>
              <a:rPr lang="cs-CZ" sz="2400" dirty="0">
                <a:solidFill>
                  <a:srgbClr val="FF0000"/>
                </a:solidFill>
              </a:rPr>
            </a:b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Gravitační síla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okolo Země je tedy gravitační pole</a:t>
            </a:r>
          </a:p>
          <a:p>
            <a:r>
              <a:rPr lang="cs-CZ" sz="2800" dirty="0" smtClean="0"/>
              <a:t>v </a:t>
            </a:r>
            <a:r>
              <a:rPr lang="cs-CZ" sz="2800" dirty="0"/>
              <a:t>něm na každé těleso působí </a:t>
            </a:r>
            <a:r>
              <a:rPr lang="cs-CZ" sz="2800" dirty="0" smtClean="0"/>
              <a:t>svisle </a:t>
            </a:r>
            <a:r>
              <a:rPr lang="cs-CZ" sz="2800" dirty="0"/>
              <a:t>dolů gravitační </a:t>
            </a:r>
            <a:r>
              <a:rPr lang="cs-CZ" sz="2800" dirty="0" smtClean="0"/>
              <a:t>síla (směřuje do středu Země)</a:t>
            </a: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ro určení svislého směru se používá olovnice, pro určení vodorovného směru vodováha (libela)</a:t>
            </a:r>
          </a:p>
          <a:p>
            <a:r>
              <a:rPr lang="cs-CZ" sz="2800" dirty="0" smtClean="0"/>
              <a:t>čím </a:t>
            </a:r>
            <a:r>
              <a:rPr lang="cs-CZ" sz="2800" dirty="0"/>
              <a:t>je hmotnost tělesa </a:t>
            </a:r>
            <a:r>
              <a:rPr lang="cs-CZ" sz="2800" dirty="0" smtClean="0"/>
              <a:t>větší,</a:t>
            </a:r>
            <a:r>
              <a:rPr lang="cs-CZ" sz="2800" dirty="0"/>
              <a:t> </a:t>
            </a:r>
            <a:r>
              <a:rPr lang="cs-CZ" sz="2800" dirty="0" smtClean="0"/>
              <a:t>tím </a:t>
            </a:r>
            <a:r>
              <a:rPr lang="cs-CZ" sz="2800" dirty="0"/>
              <a:t>větší silou na něj Země působí</a:t>
            </a:r>
          </a:p>
          <a:p>
            <a:r>
              <a:rPr lang="cs-CZ" sz="2800" dirty="0"/>
              <a:t>s rostoucí vzdáleností od </a:t>
            </a:r>
            <a:r>
              <a:rPr lang="cs-CZ" sz="2800" dirty="0" smtClean="0"/>
              <a:t>Země</a:t>
            </a:r>
            <a:r>
              <a:rPr lang="cs-CZ" sz="2800" dirty="0"/>
              <a:t> </a:t>
            </a:r>
            <a:r>
              <a:rPr lang="cs-CZ" sz="2800" dirty="0" smtClean="0"/>
              <a:t>se </a:t>
            </a:r>
            <a:r>
              <a:rPr lang="cs-CZ" sz="2800" dirty="0"/>
              <a:t>gravitační síla </a:t>
            </a:r>
            <a:r>
              <a:rPr lang="cs-CZ" sz="2800" dirty="0" smtClean="0"/>
              <a:t>zmenšuje (gravitační pole Země slábne)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pic>
        <p:nvPicPr>
          <p:cNvPr id="1026" name="Picture 2" descr="C:\Users\eliska.novotna\Desktop\DOKONČIT PREZENTACE\20230802_1246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8855" y="542105"/>
            <a:ext cx="1675594" cy="125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ska.novotna\Desktop\DOKONČIT PREZENTACE\20230802_1246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380" y="5424511"/>
            <a:ext cx="1868904" cy="14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6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Gravitační síla Země, tíhová síla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200" dirty="0" smtClean="0"/>
                  <a:t>Země je těleso, které se otáčí kolem své osy – na každé těleso na Zemi tedy kromě 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gravitační síly </a:t>
                </a:r>
                <a:r>
                  <a:rPr lang="cs-CZ" sz="2200" i="1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cs-CZ" sz="2200" i="1" baseline="-25000" dirty="0" err="1" smtClean="0">
                    <a:solidFill>
                      <a:srgbClr val="FF0000"/>
                    </a:solidFill>
                  </a:rPr>
                  <a:t>g</a:t>
                </a:r>
                <a:r>
                  <a:rPr lang="cs-CZ" sz="2200" i="1" baseline="-25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200" dirty="0" smtClean="0"/>
                  <a:t>směřující do středu Země působí i 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síla odstředivá  </a:t>
                </a:r>
                <a:r>
                  <a:rPr lang="cs-CZ" sz="2200" i="1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cs-CZ" sz="2200" i="1" baseline="-25000" dirty="0" err="1">
                    <a:solidFill>
                      <a:srgbClr val="FF0000"/>
                    </a:solidFill>
                  </a:rPr>
                  <a:t>o</a:t>
                </a:r>
                <a:endParaRPr lang="cs-CZ" sz="2200" dirty="0">
                  <a:solidFill>
                    <a:srgbClr val="FF0000"/>
                  </a:solidFill>
                </a:endParaRPr>
              </a:p>
              <a:p>
                <a:r>
                  <a:rPr lang="cs-CZ" sz="2200" dirty="0"/>
                  <a:t>v</a:t>
                </a:r>
                <a:r>
                  <a:rPr lang="cs-CZ" sz="2200" dirty="0" smtClean="0"/>
                  <a:t>ýslednicí těchto sil je 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síla tíhová </a:t>
                </a:r>
                <a:r>
                  <a:rPr lang="cs-CZ" sz="2200" dirty="0">
                    <a:solidFill>
                      <a:srgbClr val="FF0000"/>
                    </a:solidFill>
                  </a:rPr>
                  <a:t> </a:t>
                </a:r>
                <a:r>
                  <a:rPr lang="cs-CZ" sz="2200" i="1" dirty="0" smtClean="0">
                    <a:solidFill>
                      <a:srgbClr val="FF0000"/>
                    </a:solidFill>
                  </a:rPr>
                  <a:t>F</a:t>
                </a:r>
                <a:r>
                  <a:rPr lang="cs-CZ" sz="2200" i="1" baseline="-25000" dirty="0" smtClean="0">
                    <a:solidFill>
                      <a:srgbClr val="FF0000"/>
                    </a:solidFill>
                  </a:rPr>
                  <a:t>G</a:t>
                </a:r>
                <a:endParaRPr lang="cs-CZ" sz="2200" dirty="0" smtClean="0"/>
              </a:p>
              <a:p>
                <a:r>
                  <a:rPr lang="cs-CZ" sz="2200" dirty="0"/>
                  <a:t>r</a:t>
                </a:r>
                <a:r>
                  <a:rPr lang="cs-CZ" sz="2200" dirty="0" smtClean="0"/>
                  <a:t>ozdíl mezi gravitační silou a tíhovou silou je malý (největší rozdíl je pro tělesa na rovníku – zde je odstředivá síla největší), obě síly tedy můžeme počítat ze vzorce:</a:t>
                </a:r>
              </a:p>
              <a:p>
                <a:pPr marL="0" indent="0">
                  <a:buNone/>
                </a:pPr>
                <a:r>
                  <a:rPr lang="cs-CZ" sz="2200" b="1" i="1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cs-CZ" sz="2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𝑮</m:t>
                            </m:r>
                          </m:e>
                        </m:d>
                      </m:sub>
                    </m:sSub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 . </m:t>
                    </m:r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𝒈</m:t>
                    </m:r>
                  </m:oMath>
                </a14:m>
                <a:endParaRPr lang="cs-CZ" sz="2800" dirty="0" smtClean="0">
                  <a:solidFill>
                    <a:srgbClr val="FF0000"/>
                  </a:solidFill>
                </a:endParaRPr>
              </a:p>
              <a:p>
                <a:r>
                  <a:rPr lang="cs-CZ" sz="2200" i="1" dirty="0" smtClean="0">
                    <a:solidFill>
                      <a:srgbClr val="FF0000"/>
                    </a:solidFill>
                  </a:rPr>
                  <a:t>g 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je </a:t>
                </a:r>
                <a:r>
                  <a:rPr lang="cs-CZ" sz="2200" dirty="0">
                    <a:solidFill>
                      <a:srgbClr val="FF0000"/>
                    </a:solidFill>
                  </a:rPr>
                  <a:t>tíhové 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zrychlení</a:t>
                </a:r>
                <a:r>
                  <a:rPr lang="cs-CZ" sz="2200" dirty="0" smtClean="0"/>
                  <a:t>, jehož velikost závisí na vzdálenosti od středu Země (největší je na pólech, nejmenší na rovníku)</a:t>
                </a:r>
                <a:endParaRPr lang="cs-CZ" sz="2200" dirty="0"/>
              </a:p>
              <a:p>
                <a:r>
                  <a:rPr lang="cs-CZ" sz="2200" dirty="0" smtClean="0"/>
                  <a:t>v </a:t>
                </a:r>
                <a:r>
                  <a:rPr lang="cs-CZ" sz="2200" dirty="0"/>
                  <a:t>našich zeměpisných šířkách </a:t>
                </a:r>
                <a:r>
                  <a:rPr lang="cs-CZ" sz="2200" i="1" dirty="0"/>
                  <a:t>g</a:t>
                </a:r>
                <a:r>
                  <a:rPr lang="cs-CZ" sz="2200" dirty="0"/>
                  <a:t> = 9,81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200" b="0" i="0" dirty="0" smtClean="0">
                            <a:latin typeface="Cambria Math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200" b="0" i="0" dirty="0" smtClean="0">
                            <a:latin typeface="Cambria Math"/>
                          </a:rPr>
                          <m:t>kg</m:t>
                        </m:r>
                      </m:den>
                    </m:f>
                  </m:oMath>
                </a14:m>
                <a:endParaRPr lang="cs-CZ" sz="2200" dirty="0"/>
              </a:p>
              <a:p>
                <a:r>
                  <a:rPr lang="cs-CZ" sz="2200" dirty="0"/>
                  <a:t>v našich výpočtech </a:t>
                </a:r>
                <a:r>
                  <a:rPr lang="cs-CZ" sz="2200" dirty="0" smtClean="0"/>
                  <a:t>zaokrouhlujeme </a:t>
                </a:r>
                <a:r>
                  <a:rPr lang="cs-CZ" sz="2200" i="1" dirty="0" smtClean="0"/>
                  <a:t>g</a:t>
                </a:r>
                <a:r>
                  <a:rPr lang="cs-CZ" sz="2200" dirty="0" smtClean="0"/>
                  <a:t> </a:t>
                </a:r>
                <a:r>
                  <a:rPr lang="cs-CZ" sz="2200" dirty="0"/>
                  <a:t>=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200" dirty="0">
                            <a:latin typeface="Cambria Math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200" dirty="0">
                            <a:latin typeface="Cambria Math"/>
                          </a:rPr>
                          <m:t>kg</m:t>
                        </m:r>
                      </m:den>
                    </m:f>
                  </m:oMath>
                </a14:m>
                <a:endParaRPr lang="cs-CZ" sz="2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809" r="-889" b="-109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9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Tíhové zrychlení, přetížení, stav beztíže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200" dirty="0"/>
                  <a:t>t</a:t>
                </a:r>
                <a:r>
                  <a:rPr lang="cs-CZ" sz="2200" dirty="0" smtClean="0"/>
                  <a:t>íhové zrychlení má na každém vesmírném tělese jinou hodnotu – čím menší je hmotnost tělesa, tím menší je hodnota tíhového zrychlení</a:t>
                </a:r>
              </a:p>
              <a:p>
                <a:r>
                  <a:rPr lang="cs-CZ" sz="2200" dirty="0" smtClean="0"/>
                  <a:t>např. na Měsíci je přibližně šestkrát menší než na Zemi (</a:t>
                </a:r>
                <a:r>
                  <a:rPr lang="cs-CZ" sz="2200" i="1" dirty="0" smtClean="0"/>
                  <a:t>g</a:t>
                </a:r>
                <a:r>
                  <a:rPr lang="cs-CZ" sz="2200" dirty="0" smtClean="0"/>
                  <a:t> = 1,6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200" dirty="0">
                            <a:latin typeface="Cambria Math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200" dirty="0">
                            <a:latin typeface="Cambria Math"/>
                          </a:rPr>
                          <m:t>kg</m:t>
                        </m:r>
                      </m:den>
                    </m:f>
                    <m:r>
                      <a:rPr lang="cs-CZ" sz="2200" i="1" dirty="0">
                        <a:latin typeface="Cambria Math"/>
                      </a:rPr>
                      <m:t> </m:t>
                    </m:r>
                    <m:r>
                      <a:rPr lang="cs-CZ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sz="2200" dirty="0" smtClean="0"/>
                  <a:t>, proto se tam kosmonauti pohybovali velice lehce, naopak na Slunci je </a:t>
                </a:r>
                <a:r>
                  <a:rPr lang="cs-CZ" sz="2200" i="1" dirty="0" smtClean="0"/>
                  <a:t>g</a:t>
                </a:r>
                <a:r>
                  <a:rPr lang="cs-CZ" sz="2200" dirty="0" smtClean="0"/>
                  <a:t> = 273</a:t>
                </a:r>
                <a:r>
                  <a:rPr lang="cs-CZ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200" dirty="0">
                            <a:latin typeface="Cambria Math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200" dirty="0">
                            <a:latin typeface="Cambria Math"/>
                          </a:rPr>
                          <m:t>kg</m:t>
                        </m:r>
                      </m:den>
                    </m:f>
                    <m:r>
                      <a:rPr lang="cs-CZ" sz="2200" i="1" dirty="0">
                        <a:latin typeface="Cambria Math"/>
                      </a:rPr>
                      <m:t> </m:t>
                    </m:r>
                  </m:oMath>
                </a14:m>
                <a:endParaRPr lang="cs-CZ" sz="2200" dirty="0" smtClean="0"/>
              </a:p>
              <a:p>
                <a:r>
                  <a:rPr lang="cs-CZ" sz="2200" dirty="0">
                    <a:solidFill>
                      <a:srgbClr val="FF0000"/>
                    </a:solidFill>
                  </a:rPr>
                  <a:t>p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řetížení</a:t>
                </a:r>
                <a:r>
                  <a:rPr lang="cs-CZ" sz="2200" dirty="0" smtClean="0"/>
                  <a:t> - na těleso působí výsledná síla větší než gravitační, vyjadřuje se v násobcích </a:t>
                </a:r>
                <a:r>
                  <a:rPr lang="cs-CZ" sz="2200" i="1" dirty="0" smtClean="0"/>
                  <a:t>g</a:t>
                </a:r>
                <a:r>
                  <a:rPr lang="cs-CZ" sz="2200" dirty="0" smtClean="0"/>
                  <a:t> (trénovaný člověk vydrží až 10</a:t>
                </a:r>
                <a:r>
                  <a:rPr lang="cs-CZ" sz="2200" i="1" dirty="0" smtClean="0"/>
                  <a:t>g</a:t>
                </a:r>
                <a:r>
                  <a:rPr lang="cs-CZ" sz="2200" dirty="0" smtClean="0"/>
                  <a:t>)</a:t>
                </a:r>
              </a:p>
              <a:p>
                <a:r>
                  <a:rPr lang="cs-CZ" sz="2200" dirty="0">
                    <a:solidFill>
                      <a:srgbClr val="FF0000"/>
                    </a:solidFill>
                  </a:rPr>
                  <a:t>s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tav beztíže</a:t>
                </a:r>
                <a:r>
                  <a:rPr lang="cs-CZ" sz="2200" dirty="0" smtClean="0"/>
                  <a:t> – na těleso nepůsobí gravitační (tíhová) síla, obecně při pohybu, které těleso </a:t>
                </a:r>
                <a:r>
                  <a:rPr lang="cs-CZ" sz="2200" dirty="0"/>
                  <a:t>vykonává se zrychlením odpovídajícím směru a velikosti gravitačního </a:t>
                </a:r>
                <a:r>
                  <a:rPr lang="cs-CZ" sz="2200" dirty="0" smtClean="0"/>
                  <a:t>pole (lze se mu jenom přiblížit – např. při volném pádu, ve výtahu, skoku na trampolíně,…)</a:t>
                </a:r>
                <a:endParaRPr lang="cs-CZ" sz="2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809" r="-1407" b="-72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8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tíhové (gravitační síly) nebo hmotnosti tělesa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200" b="1" i="1" dirty="0" smtClean="0"/>
                  <a:t>	</a:t>
                </a:r>
              </a:p>
              <a:p>
                <a:pPr marL="0" indent="0">
                  <a:buNone/>
                </a:pPr>
                <a:endParaRPr lang="cs-CZ" sz="2200" b="1" i="1" dirty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sz="2200" b="1" i="1" dirty="0" smtClean="0">
                    <a:solidFill>
                      <a:srgbClr val="FF0000"/>
                    </a:solidFill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𝑮</m:t>
                            </m:r>
                          </m:e>
                        </m:d>
                      </m:sub>
                    </m:sSub>
                    <m:r>
                      <a:rPr lang="cs-CZ" sz="28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cs-CZ" sz="2800" b="1" i="1">
                        <a:solidFill>
                          <a:srgbClr val="FF0000"/>
                        </a:solidFill>
                        <a:latin typeface="Cambria Math"/>
                      </a:rPr>
                      <m:t> . </m:t>
                    </m:r>
                    <m:r>
                      <a:rPr lang="cs-CZ" sz="2800" b="1" i="1">
                        <a:solidFill>
                          <a:srgbClr val="FF0000"/>
                        </a:solidFill>
                        <a:latin typeface="Cambria Math"/>
                      </a:rPr>
                      <m:t>𝒈</m:t>
                    </m:r>
                  </m:oMath>
                </a14:m>
                <a:r>
                  <a:rPr lang="cs-CZ" sz="2800" b="1" i="1" dirty="0" smtClean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𝒈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𝑮</m:t>
                            </m:r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sub>
                        </m:sSub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𝒈</m:t>
                        </m:r>
                      </m:den>
                    </m:f>
                  </m:oMath>
                </a14:m>
                <a:endParaRPr lang="cs-CZ" sz="2800" b="1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200" dirty="0" smtClean="0"/>
                  <a:t>	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1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tíhové (gravitační síly) nebo hmotnosti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 smtClean="0"/>
              <a:t>Vypočítejte, </a:t>
            </a:r>
            <a:r>
              <a:rPr lang="cs-CZ" sz="2400" dirty="0"/>
              <a:t>jakou </a:t>
            </a:r>
            <a:r>
              <a:rPr lang="cs-CZ" sz="2400" dirty="0" smtClean="0"/>
              <a:t>tíhovou (gravitační) </a:t>
            </a:r>
            <a:r>
              <a:rPr lang="cs-CZ" sz="2400" dirty="0"/>
              <a:t>silou je k Zemi přitahován pytel brambor o hmotnosti 50 kg</a:t>
            </a:r>
            <a:r>
              <a:rPr lang="cs-CZ" sz="2400" dirty="0" smtClean="0"/>
              <a:t>.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49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tíhové (gravitační síly) nebo hmotnosti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</a:t>
            </a:r>
            <a:r>
              <a:rPr lang="cs-CZ" sz="2400" b="1" dirty="0"/>
              <a:t>2</a:t>
            </a:r>
          </a:p>
          <a:p>
            <a:pPr marL="0" indent="0">
              <a:buNone/>
            </a:pPr>
            <a:r>
              <a:rPr lang="cs-CZ" sz="2400" dirty="0"/>
              <a:t>Vypočítejte, jakou hmotnost má těleso, které je k Zemi přitahováno silou 250 N.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37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úloha – práce se siloměrem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Zavěste na siloměr postupně </a:t>
            </a:r>
            <a:r>
              <a:rPr lang="cs-CZ" sz="2800" dirty="0"/>
              <a:t>a</a:t>
            </a:r>
            <a:r>
              <a:rPr lang="cs-CZ" sz="2800" dirty="0" smtClean="0"/>
              <a:t>lespoň 3 různá tělesa a zapište velikost síly, kterou naměříte.</a:t>
            </a:r>
          </a:p>
        </p:txBody>
      </p:sp>
    </p:spTree>
    <p:extLst>
      <p:ext uri="{BB962C8B-B14F-4D97-AF65-F5344CB8AC3E}">
        <p14:creationId xmlns:p14="http://schemas.microsoft.com/office/powerpoint/2010/main" val="1961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 – vzájemné působení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 smtClean="0"/>
              <a:t>užívá </a:t>
            </a:r>
            <a:r>
              <a:rPr lang="cs-CZ" sz="2800" dirty="0"/>
              <a:t>se pro </a:t>
            </a:r>
            <a:r>
              <a:rPr lang="cs-CZ" sz="2800" dirty="0" smtClean="0"/>
              <a:t>popis </a:t>
            </a:r>
            <a:r>
              <a:rPr lang="cs-CZ" sz="2800" dirty="0">
                <a:solidFill>
                  <a:srgbClr val="FF0000"/>
                </a:solidFill>
              </a:rPr>
              <a:t>vzájemného působení těles</a:t>
            </a:r>
          </a:p>
          <a:p>
            <a:r>
              <a:rPr lang="cs-CZ" sz="2800" dirty="0"/>
              <a:t>působení těles je vždy </a:t>
            </a:r>
            <a:r>
              <a:rPr lang="cs-CZ" sz="2800" dirty="0" smtClean="0"/>
              <a:t>vzájemné - působí-li </a:t>
            </a:r>
            <a:r>
              <a:rPr lang="cs-CZ" sz="2800" dirty="0"/>
              <a:t>jedno těleso na druhé silou, působí současně druhé těleso silou na první </a:t>
            </a:r>
            <a:r>
              <a:rPr lang="cs-CZ" sz="2800" dirty="0" smtClean="0"/>
              <a:t>těleso</a:t>
            </a:r>
          </a:p>
          <a:p>
            <a:r>
              <a:rPr lang="cs-CZ" sz="2800" dirty="0" smtClean="0"/>
              <a:t>tělesa </a:t>
            </a:r>
            <a:r>
              <a:rPr lang="cs-CZ" sz="2800" dirty="0"/>
              <a:t>na sebe mohou </a:t>
            </a:r>
            <a:r>
              <a:rPr lang="cs-CZ" sz="2800" dirty="0" smtClean="0"/>
              <a:t>působit přímo (při dotyku) nebo „</a:t>
            </a:r>
            <a:r>
              <a:rPr lang="cs-CZ" sz="2800" dirty="0"/>
              <a:t>na </a:t>
            </a:r>
            <a:r>
              <a:rPr lang="cs-CZ" sz="2800" dirty="0" smtClean="0"/>
              <a:t>dálku„ (prostřednictvím silového pole) -  </a:t>
            </a:r>
            <a:r>
              <a:rPr lang="cs-CZ" sz="2800" dirty="0"/>
              <a:t>např. elektrickou, </a:t>
            </a:r>
            <a:r>
              <a:rPr lang="cs-CZ" sz="2800" dirty="0" smtClean="0"/>
              <a:t>magnetickou nebo gravitační silou 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Účinky působení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eformační</a:t>
            </a:r>
            <a:r>
              <a:rPr lang="cs-CZ" sz="2800" dirty="0" smtClean="0"/>
              <a:t> - mění se tvar tělesa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ohybové</a:t>
            </a:r>
            <a:r>
              <a:rPr lang="cs-CZ" sz="2800" dirty="0" smtClean="0"/>
              <a:t> - silou můžeme těleso uvést </a:t>
            </a:r>
            <a:r>
              <a:rPr lang="cs-CZ" sz="2800" dirty="0"/>
              <a:t>do </a:t>
            </a:r>
            <a:r>
              <a:rPr lang="cs-CZ" sz="2800" dirty="0" smtClean="0"/>
              <a:t>pohybu nebo ho zastavit – uvést do klidu, zbrzdit </a:t>
            </a:r>
            <a:r>
              <a:rPr lang="cs-CZ" sz="2800" dirty="0"/>
              <a:t>nebo zrychlit, změnit směr </a:t>
            </a:r>
            <a:r>
              <a:rPr lang="cs-CZ" sz="2800" dirty="0" smtClean="0"/>
              <a:t>jeho pohybu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 a její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základní jednotka </a:t>
            </a:r>
            <a:r>
              <a:rPr lang="cs-CZ" sz="2800" dirty="0" smtClean="0">
                <a:solidFill>
                  <a:srgbClr val="FF0000"/>
                </a:solidFill>
              </a:rPr>
              <a:t>síly </a:t>
            </a:r>
            <a:r>
              <a:rPr lang="cs-CZ" sz="2800" dirty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FF0000"/>
                </a:solidFill>
              </a:rPr>
              <a:t>newton (N)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sílu </a:t>
            </a:r>
            <a:r>
              <a:rPr lang="cs-CZ" sz="2800" dirty="0">
                <a:solidFill>
                  <a:srgbClr val="FF0000"/>
                </a:solidFill>
              </a:rPr>
              <a:t>značíme </a:t>
            </a:r>
            <a:r>
              <a:rPr lang="cs-CZ" sz="2800" i="1" dirty="0" smtClean="0">
                <a:solidFill>
                  <a:srgbClr val="FF0000"/>
                </a:solidFill>
              </a:rPr>
              <a:t>F</a:t>
            </a:r>
            <a:endParaRPr lang="cs-CZ" sz="2800" dirty="0"/>
          </a:p>
          <a:p>
            <a:r>
              <a:rPr lang="cs-CZ" sz="2800" dirty="0"/>
              <a:t>je určena velikostí a </a:t>
            </a:r>
            <a:r>
              <a:rPr lang="cs-CZ" sz="2800" dirty="0" smtClean="0"/>
              <a:t>směrem (tzv. vektorová veličina)</a:t>
            </a:r>
            <a:r>
              <a:rPr lang="cs-CZ" sz="2800" dirty="0"/>
              <a:t> </a:t>
            </a:r>
            <a:r>
              <a:rPr lang="cs-CZ" sz="2800" dirty="0" smtClean="0"/>
              <a:t>a její </a:t>
            </a:r>
            <a:r>
              <a:rPr lang="cs-CZ" sz="2800" dirty="0"/>
              <a:t>účinek závisí na </a:t>
            </a:r>
            <a:r>
              <a:rPr lang="cs-CZ" sz="2800" dirty="0" smtClean="0"/>
              <a:t>jejím působišti (místo</a:t>
            </a:r>
            <a:r>
              <a:rPr lang="cs-CZ" sz="2800" dirty="0"/>
              <a:t>, kde síla na těleso působí)</a:t>
            </a:r>
          </a:p>
          <a:p>
            <a:r>
              <a:rPr lang="cs-CZ" sz="2800" dirty="0"/>
              <a:t>znázorňujeme jí </a:t>
            </a:r>
            <a:r>
              <a:rPr lang="cs-CZ" sz="2800" dirty="0" smtClean="0"/>
              <a:t>orientovanou úsečkou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ílu měříme siloměrem</a:t>
            </a:r>
            <a:endParaRPr lang="cs-CZ" sz="2800" dirty="0"/>
          </a:p>
        </p:txBody>
      </p:sp>
      <p:pic>
        <p:nvPicPr>
          <p:cNvPr id="1026" name="Picture 2" descr="C:\Users\eliska.novotna\Desktop\DOKONČIT PREZENTACE\20230802_1309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41434"/>
            <a:ext cx="2088232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ska.novotna\Desktop\DOKONČIT PREZENTACE\20230802_1325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44542" y="4101834"/>
            <a:ext cx="2749456" cy="206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1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Násobky </a:t>
            </a:r>
            <a:r>
              <a:rPr lang="cs-CZ" sz="2800" dirty="0"/>
              <a:t>a </a:t>
            </a:r>
            <a:r>
              <a:rPr lang="cs-CZ" sz="2800" dirty="0" smtClean="0"/>
              <a:t>díly:</a:t>
            </a:r>
            <a:endParaRPr lang="cs-CZ" sz="2800" dirty="0"/>
          </a:p>
          <a:p>
            <a:pPr marL="0" indent="0">
              <a:buNone/>
            </a:pPr>
            <a:r>
              <a:rPr lang="cs-CZ" sz="2800" dirty="0" err="1">
                <a:solidFill>
                  <a:srgbClr val="FF0000"/>
                </a:solidFill>
              </a:rPr>
              <a:t>k</a:t>
            </a:r>
            <a:r>
              <a:rPr lang="cs-CZ" sz="2800" dirty="0" err="1" smtClean="0">
                <a:solidFill>
                  <a:srgbClr val="FF0000"/>
                </a:solidFill>
              </a:rPr>
              <a:t>ilo</a:t>
            </a:r>
            <a:r>
              <a:rPr lang="cs-CZ" sz="2800" dirty="0" err="1" smtClean="0"/>
              <a:t>newton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1 </a:t>
            </a:r>
            <a:r>
              <a:rPr lang="cs-CZ" sz="2800" dirty="0" err="1" smtClean="0"/>
              <a:t>kN</a:t>
            </a:r>
            <a:r>
              <a:rPr lang="cs-CZ" sz="2800" dirty="0" smtClean="0"/>
              <a:t> = 1 000 N 		1 N = 0,001 </a:t>
            </a:r>
            <a:r>
              <a:rPr lang="cs-CZ" sz="2800" dirty="0" err="1" smtClean="0"/>
              <a:t>kN</a:t>
            </a:r>
            <a:endParaRPr lang="cs-CZ" sz="2800" dirty="0" smtClean="0"/>
          </a:p>
          <a:p>
            <a:pPr marL="0" indent="0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FF0000"/>
                </a:solidFill>
              </a:rPr>
              <a:t>m</a:t>
            </a:r>
            <a:r>
              <a:rPr lang="cs-CZ" sz="2800" dirty="0" err="1" smtClean="0">
                <a:solidFill>
                  <a:srgbClr val="FF0000"/>
                </a:solidFill>
              </a:rPr>
              <a:t>ega</a:t>
            </a:r>
            <a:r>
              <a:rPr lang="cs-CZ" sz="2800" dirty="0" err="1" smtClean="0"/>
              <a:t>newton</a:t>
            </a:r>
            <a:r>
              <a:rPr lang="cs-CZ" sz="2800" dirty="0" smtClean="0"/>
              <a:t> 1 MN = 1 000 000 N	1 N </a:t>
            </a:r>
            <a:r>
              <a:rPr lang="cs-CZ" sz="2800" dirty="0"/>
              <a:t>= </a:t>
            </a:r>
            <a:r>
              <a:rPr lang="cs-CZ" sz="2800" dirty="0" smtClean="0"/>
              <a:t>0,000 001 MN</a:t>
            </a:r>
          </a:p>
          <a:p>
            <a:pPr marL="0" indent="0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mili</a:t>
            </a:r>
            <a:r>
              <a:rPr lang="cs-CZ" sz="2800" dirty="0" err="1" smtClean="0"/>
              <a:t>newton</a:t>
            </a:r>
            <a:r>
              <a:rPr lang="cs-CZ" sz="2800" dirty="0" smtClean="0"/>
              <a:t> 1 </a:t>
            </a:r>
            <a:r>
              <a:rPr lang="cs-CZ" sz="2800" dirty="0" err="1" smtClean="0"/>
              <a:t>mN</a:t>
            </a:r>
            <a:r>
              <a:rPr lang="cs-CZ" sz="2800" dirty="0" smtClean="0"/>
              <a:t> = 0,001 N		1 N = 1 000 </a:t>
            </a:r>
            <a:r>
              <a:rPr lang="cs-CZ" sz="2800" dirty="0" err="1" smtClean="0"/>
              <a:t>mN</a:t>
            </a:r>
            <a:r>
              <a:rPr lang="cs-CZ" sz="2800" dirty="0" smtClean="0"/>
              <a:t>	</a:t>
            </a:r>
            <a:endParaRPr lang="cs-CZ" sz="2800" dirty="0"/>
          </a:p>
          <a:p>
            <a:pPr marL="0" indent="0">
              <a:buNone/>
            </a:pPr>
            <a:endParaRPr lang="cs-CZ" sz="1600" baseline="30000" dirty="0" smtClean="0"/>
          </a:p>
          <a:p>
            <a:pPr marL="0" indent="0">
              <a:buNone/>
            </a:pPr>
            <a:r>
              <a:rPr lang="cs-CZ" sz="2800" dirty="0" smtClean="0"/>
              <a:t>		</a:t>
            </a:r>
            <a:r>
              <a:rPr lang="cs-CZ" sz="2800" baseline="30000" dirty="0" smtClean="0"/>
              <a:t>									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289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Procvičování převodů jednotek síly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3924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a) </a:t>
            </a:r>
            <a:r>
              <a:rPr lang="pt-BR" sz="2800" dirty="0" smtClean="0"/>
              <a:t>2 </a:t>
            </a:r>
            <a:r>
              <a:rPr lang="pt-BR" sz="2800" dirty="0"/>
              <a:t>kN </a:t>
            </a:r>
            <a:r>
              <a:rPr lang="pt-BR" sz="2800" dirty="0" smtClean="0"/>
              <a:t>=</a:t>
            </a:r>
            <a:r>
              <a:rPr lang="cs-CZ" sz="2800" dirty="0" smtClean="0"/>
              <a:t>			</a:t>
            </a:r>
            <a:r>
              <a:rPr lang="pt-BR" sz="2800" dirty="0" smtClean="0"/>
              <a:t>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b) </a:t>
            </a:r>
            <a:r>
              <a:rPr lang="pt-BR" sz="2800" dirty="0" smtClean="0"/>
              <a:t>3 </a:t>
            </a:r>
            <a:r>
              <a:rPr lang="pt-BR" sz="2800" dirty="0"/>
              <a:t>450 </a:t>
            </a:r>
            <a:r>
              <a:rPr lang="pt-BR" sz="2800" dirty="0" smtClean="0"/>
              <a:t>N =</a:t>
            </a:r>
            <a:r>
              <a:rPr lang="cs-CZ" sz="2800" dirty="0" smtClean="0"/>
              <a:t>			</a:t>
            </a:r>
            <a:r>
              <a:rPr lang="pt-BR" sz="2800" dirty="0" smtClean="0"/>
              <a:t>MN</a:t>
            </a:r>
            <a:endParaRPr lang="pt-BR" sz="2800" dirty="0"/>
          </a:p>
          <a:p>
            <a:pPr marL="0" indent="0">
              <a:buNone/>
            </a:pPr>
            <a:r>
              <a:rPr lang="cs-CZ" sz="2800" dirty="0" smtClean="0"/>
              <a:t>c) </a:t>
            </a:r>
            <a:r>
              <a:rPr lang="pt-BR" sz="2800" dirty="0" smtClean="0"/>
              <a:t>23,5 </a:t>
            </a:r>
            <a:r>
              <a:rPr lang="pt-BR" sz="2800" dirty="0"/>
              <a:t>N </a:t>
            </a:r>
            <a:r>
              <a:rPr lang="pt-BR" sz="2800" dirty="0" smtClean="0"/>
              <a:t>=</a:t>
            </a:r>
            <a:r>
              <a:rPr lang="cs-CZ" sz="2800" dirty="0" smtClean="0"/>
              <a:t>			</a:t>
            </a:r>
            <a:r>
              <a:rPr lang="pt-BR" sz="2800" dirty="0" smtClean="0"/>
              <a:t>kN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d) </a:t>
            </a:r>
            <a:r>
              <a:rPr lang="pt-BR" sz="2800" dirty="0" smtClean="0"/>
              <a:t>0,6 N =</a:t>
            </a:r>
            <a:r>
              <a:rPr lang="cs-CZ" sz="2800" dirty="0" smtClean="0"/>
              <a:t>			m</a:t>
            </a:r>
            <a:r>
              <a:rPr lang="pt-BR" sz="2800" dirty="0" smtClean="0"/>
              <a:t>N</a:t>
            </a:r>
            <a:endParaRPr lang="pt-BR" sz="2800" dirty="0"/>
          </a:p>
          <a:p>
            <a:pPr marL="0" indent="0">
              <a:buNone/>
            </a:pPr>
            <a:r>
              <a:rPr lang="cs-CZ" sz="2800" dirty="0" smtClean="0"/>
              <a:t>e) </a:t>
            </a:r>
            <a:r>
              <a:rPr lang="pt-BR" sz="2800" dirty="0" smtClean="0"/>
              <a:t>1 </a:t>
            </a:r>
            <a:r>
              <a:rPr lang="pt-BR" sz="2800" dirty="0"/>
              <a:t>200 N </a:t>
            </a:r>
            <a:r>
              <a:rPr lang="pt-BR" sz="2800" dirty="0" smtClean="0"/>
              <a:t>=</a:t>
            </a:r>
            <a:r>
              <a:rPr lang="cs-CZ" sz="2800" dirty="0" smtClean="0"/>
              <a:t>			</a:t>
            </a:r>
            <a:r>
              <a:rPr lang="pt-BR" sz="2800" dirty="0" smtClean="0"/>
              <a:t>kN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f) </a:t>
            </a:r>
            <a:r>
              <a:rPr lang="pt-BR" sz="2800" dirty="0" smtClean="0"/>
              <a:t>6 </a:t>
            </a:r>
            <a:r>
              <a:rPr lang="pt-BR" sz="2800" dirty="0"/>
              <a:t>400 kN </a:t>
            </a:r>
            <a:r>
              <a:rPr lang="pt-BR" sz="2800" dirty="0" smtClean="0"/>
              <a:t>=</a:t>
            </a:r>
            <a:r>
              <a:rPr lang="cs-CZ" sz="2800" dirty="0" smtClean="0"/>
              <a:t>		</a:t>
            </a:r>
            <a:r>
              <a:rPr lang="pt-BR" sz="2800" dirty="0" smtClean="0"/>
              <a:t>MN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3924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a) </a:t>
            </a:r>
            <a:r>
              <a:rPr lang="cs-CZ" sz="2800" dirty="0" smtClean="0"/>
              <a:t>1 705 </a:t>
            </a:r>
            <a:r>
              <a:rPr lang="pt-BR" sz="2800" dirty="0" smtClean="0"/>
              <a:t>N </a:t>
            </a:r>
            <a:r>
              <a:rPr lang="pt-BR" sz="2800" dirty="0"/>
              <a:t>=</a:t>
            </a:r>
            <a:r>
              <a:rPr lang="cs-CZ" sz="2800" dirty="0"/>
              <a:t>		</a:t>
            </a:r>
            <a:r>
              <a:rPr lang="cs-CZ" sz="2800" dirty="0" smtClean="0"/>
              <a:t>	k</a:t>
            </a:r>
            <a:r>
              <a:rPr lang="pt-BR" sz="2800" dirty="0" smtClean="0"/>
              <a:t>N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b) </a:t>
            </a:r>
            <a:r>
              <a:rPr lang="cs-CZ" sz="2800" dirty="0" smtClean="0"/>
              <a:t>5,5 k</a:t>
            </a:r>
            <a:r>
              <a:rPr lang="pt-BR" sz="2800" dirty="0" smtClean="0"/>
              <a:t>N </a:t>
            </a:r>
            <a:r>
              <a:rPr lang="pt-BR" sz="2800" dirty="0"/>
              <a:t>=</a:t>
            </a:r>
            <a:r>
              <a:rPr lang="cs-CZ" sz="2800" dirty="0"/>
              <a:t>		</a:t>
            </a:r>
            <a:r>
              <a:rPr lang="cs-CZ" sz="2800" dirty="0" smtClean="0"/>
              <a:t>	</a:t>
            </a:r>
            <a:r>
              <a:rPr lang="pt-BR" sz="2800" dirty="0" smtClean="0"/>
              <a:t>N</a:t>
            </a:r>
            <a:endParaRPr lang="pt-BR" sz="2800" dirty="0"/>
          </a:p>
          <a:p>
            <a:pPr marL="0" indent="0">
              <a:buNone/>
            </a:pPr>
            <a:r>
              <a:rPr lang="cs-CZ" sz="2800" dirty="0"/>
              <a:t>c) </a:t>
            </a:r>
            <a:r>
              <a:rPr lang="pt-BR" sz="2800" dirty="0" smtClean="0"/>
              <a:t>235 </a:t>
            </a:r>
            <a:r>
              <a:rPr lang="cs-CZ" sz="2800" dirty="0" smtClean="0"/>
              <a:t>m</a:t>
            </a:r>
            <a:r>
              <a:rPr lang="pt-BR" sz="2800" dirty="0" smtClean="0"/>
              <a:t>N </a:t>
            </a:r>
            <a:r>
              <a:rPr lang="pt-BR" sz="2800" dirty="0"/>
              <a:t>=</a:t>
            </a:r>
            <a:r>
              <a:rPr lang="cs-CZ" sz="2800" dirty="0"/>
              <a:t>		</a:t>
            </a:r>
            <a:r>
              <a:rPr lang="cs-CZ" sz="2800" dirty="0" smtClean="0"/>
              <a:t>	</a:t>
            </a:r>
            <a:r>
              <a:rPr lang="pt-BR" sz="2800" dirty="0" smtClean="0"/>
              <a:t>N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d) </a:t>
            </a:r>
            <a:r>
              <a:rPr lang="cs-CZ" sz="2800" dirty="0" smtClean="0"/>
              <a:t>550</a:t>
            </a:r>
            <a:r>
              <a:rPr lang="pt-BR" sz="2800" dirty="0" smtClean="0"/>
              <a:t> </a:t>
            </a:r>
            <a:r>
              <a:rPr lang="cs-CZ" sz="2800" dirty="0" smtClean="0"/>
              <a:t>k</a:t>
            </a:r>
            <a:r>
              <a:rPr lang="pt-BR" sz="2800" dirty="0" smtClean="0"/>
              <a:t>N </a:t>
            </a:r>
            <a:r>
              <a:rPr lang="pt-BR" sz="2800" dirty="0"/>
              <a:t>=</a:t>
            </a:r>
            <a:r>
              <a:rPr lang="cs-CZ" sz="2800" dirty="0"/>
              <a:t>		</a:t>
            </a:r>
            <a:r>
              <a:rPr lang="cs-CZ" sz="2800" dirty="0" smtClean="0"/>
              <a:t>	M</a:t>
            </a:r>
            <a:r>
              <a:rPr lang="pt-BR" sz="2800" dirty="0" smtClean="0"/>
              <a:t>N</a:t>
            </a:r>
            <a:endParaRPr lang="pt-BR" sz="2800" dirty="0"/>
          </a:p>
          <a:p>
            <a:pPr marL="0" indent="0">
              <a:buNone/>
            </a:pPr>
            <a:r>
              <a:rPr lang="cs-CZ" sz="2800" dirty="0"/>
              <a:t>e) </a:t>
            </a:r>
            <a:r>
              <a:rPr lang="cs-CZ" sz="2800" dirty="0" smtClean="0"/>
              <a:t>6,</a:t>
            </a:r>
            <a:r>
              <a:rPr lang="cs-CZ" sz="2800" dirty="0"/>
              <a:t>7</a:t>
            </a:r>
            <a:r>
              <a:rPr lang="pt-BR" sz="2800" dirty="0" smtClean="0"/>
              <a:t> </a:t>
            </a:r>
            <a:r>
              <a:rPr lang="cs-CZ" sz="2800" dirty="0" smtClean="0"/>
              <a:t>k</a:t>
            </a:r>
            <a:r>
              <a:rPr lang="pt-BR" sz="2800" dirty="0" smtClean="0"/>
              <a:t>N </a:t>
            </a:r>
            <a:r>
              <a:rPr lang="pt-BR" sz="2800" dirty="0"/>
              <a:t>=</a:t>
            </a:r>
            <a:r>
              <a:rPr lang="cs-CZ" sz="2800" dirty="0"/>
              <a:t>		</a:t>
            </a:r>
            <a:r>
              <a:rPr lang="cs-CZ" sz="2800" dirty="0" smtClean="0"/>
              <a:t>	M</a:t>
            </a:r>
            <a:r>
              <a:rPr lang="pt-BR" sz="2800" dirty="0" smtClean="0"/>
              <a:t>N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f) </a:t>
            </a:r>
            <a:r>
              <a:rPr lang="cs-CZ" sz="2800" dirty="0" smtClean="0"/>
              <a:t>3 </a:t>
            </a:r>
            <a:r>
              <a:rPr lang="pt-BR" sz="2800" dirty="0" smtClean="0"/>
              <a:t>N =</a:t>
            </a: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dirty="0" smtClean="0"/>
              <a:t>	m</a:t>
            </a:r>
            <a:r>
              <a:rPr lang="pt-BR" sz="2800" dirty="0" smtClean="0"/>
              <a:t>N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Procvičování převodů jednotek síly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392488" cy="3951288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cs-CZ" sz="2800" dirty="0" smtClean="0"/>
              <a:t>250 </a:t>
            </a:r>
            <a:r>
              <a:rPr lang="cs-CZ" sz="2800" dirty="0" err="1"/>
              <a:t>kN</a:t>
            </a:r>
            <a:r>
              <a:rPr lang="cs-CZ" sz="2800" dirty="0"/>
              <a:t> </a:t>
            </a:r>
            <a:r>
              <a:rPr lang="cs-CZ" sz="2800" dirty="0" smtClean="0"/>
              <a:t>=	</a:t>
            </a:r>
            <a:r>
              <a:rPr lang="cs-CZ" sz="2800" dirty="0"/>
              <a:t>	</a:t>
            </a:r>
            <a:r>
              <a:rPr lang="cs-CZ" sz="2800" dirty="0" smtClean="0"/>
              <a:t>	MN</a:t>
            </a:r>
            <a:endParaRPr lang="cs-CZ" sz="2800" dirty="0"/>
          </a:p>
          <a:p>
            <a:pPr marL="457200" indent="-457200">
              <a:buAutoNum type="alphaLcParenR"/>
            </a:pPr>
            <a:r>
              <a:rPr lang="cs-CZ" sz="2800" dirty="0" smtClean="0"/>
              <a:t>1,2 </a:t>
            </a:r>
            <a:r>
              <a:rPr lang="cs-CZ" sz="2800" dirty="0"/>
              <a:t>MN = 	</a:t>
            </a:r>
            <a:r>
              <a:rPr lang="cs-CZ" sz="2800" dirty="0" smtClean="0"/>
              <a:t>	N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c) 16,5 </a:t>
            </a:r>
            <a:r>
              <a:rPr lang="cs-CZ" sz="2800" dirty="0" err="1"/>
              <a:t>kN</a:t>
            </a:r>
            <a:r>
              <a:rPr lang="cs-CZ" sz="2800" dirty="0"/>
              <a:t> </a:t>
            </a:r>
            <a:r>
              <a:rPr lang="cs-CZ" sz="2800" dirty="0" smtClean="0"/>
              <a:t>=	 </a:t>
            </a:r>
            <a:r>
              <a:rPr lang="cs-CZ" sz="2800" dirty="0"/>
              <a:t>		N	</a:t>
            </a:r>
            <a:r>
              <a:rPr lang="cs-CZ" sz="2800" dirty="0" smtClean="0"/>
              <a:t>	</a:t>
            </a:r>
            <a:r>
              <a:rPr lang="cs-CZ" sz="2800" dirty="0"/>
              <a:t>	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d) 350 </a:t>
            </a:r>
            <a:r>
              <a:rPr lang="cs-CZ" sz="2800" dirty="0"/>
              <a:t>N = 	</a:t>
            </a: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dirty="0" err="1" smtClean="0"/>
              <a:t>kN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e) 248 </a:t>
            </a:r>
            <a:r>
              <a:rPr lang="cs-CZ" sz="2800" dirty="0" err="1" smtClean="0"/>
              <a:t>mN</a:t>
            </a:r>
            <a:r>
              <a:rPr lang="cs-CZ" sz="2800" dirty="0" smtClean="0"/>
              <a:t> = 		N</a:t>
            </a:r>
          </a:p>
          <a:p>
            <a:pPr marL="0" indent="0">
              <a:buNone/>
            </a:pPr>
            <a:r>
              <a:rPr lang="cs-CZ" sz="2800" dirty="0" smtClean="0"/>
              <a:t>f) 1,3 </a:t>
            </a:r>
            <a:r>
              <a:rPr lang="cs-CZ" sz="2800" dirty="0" err="1" smtClean="0"/>
              <a:t>kN</a:t>
            </a:r>
            <a:r>
              <a:rPr lang="cs-CZ" sz="2800" dirty="0" smtClean="0"/>
              <a:t> = 			</a:t>
            </a:r>
            <a:r>
              <a:rPr lang="cs-CZ" sz="2800" dirty="0" err="1" smtClean="0"/>
              <a:t>mN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702145" y="2132856"/>
            <a:ext cx="4425823" cy="3951288"/>
          </a:xfrm>
        </p:spPr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cs-CZ" sz="2800" dirty="0" smtClean="0"/>
              <a:t>30,5 </a:t>
            </a:r>
            <a:r>
              <a:rPr lang="cs-CZ" sz="2800" dirty="0"/>
              <a:t>MN </a:t>
            </a:r>
            <a:r>
              <a:rPr lang="cs-CZ" sz="2800" dirty="0" smtClean="0"/>
              <a:t>=</a:t>
            </a:r>
            <a:r>
              <a:rPr lang="cs-CZ" sz="2800" dirty="0"/>
              <a:t>	</a:t>
            </a:r>
            <a:r>
              <a:rPr lang="cs-CZ" sz="2800" dirty="0" smtClean="0"/>
              <a:t>	N</a:t>
            </a:r>
          </a:p>
          <a:p>
            <a:pPr marL="457200" indent="-457200">
              <a:buAutoNum type="alphaLcParenR"/>
            </a:pPr>
            <a:r>
              <a:rPr lang="cs-CZ" sz="2800" dirty="0" smtClean="0"/>
              <a:t>3,2 </a:t>
            </a:r>
            <a:r>
              <a:rPr lang="cs-CZ" sz="2800" dirty="0"/>
              <a:t>MN = 	</a:t>
            </a:r>
            <a:r>
              <a:rPr lang="cs-CZ" sz="2800" dirty="0" smtClean="0"/>
              <a:t>	</a:t>
            </a:r>
            <a:r>
              <a:rPr lang="cs-CZ" sz="2800" dirty="0" err="1" smtClean="0"/>
              <a:t>kN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c) 120,6 </a:t>
            </a:r>
            <a:r>
              <a:rPr lang="cs-CZ" sz="2800" dirty="0" err="1"/>
              <a:t>kN</a:t>
            </a:r>
            <a:r>
              <a:rPr lang="cs-CZ" sz="2800" dirty="0"/>
              <a:t> = 	</a:t>
            </a:r>
            <a:r>
              <a:rPr lang="cs-CZ" sz="2800" dirty="0" smtClean="0"/>
              <a:t>	N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d) 620 </a:t>
            </a:r>
            <a:r>
              <a:rPr lang="cs-CZ" sz="2800" dirty="0"/>
              <a:t>N = 			</a:t>
            </a:r>
            <a:r>
              <a:rPr lang="cs-CZ" sz="2800" dirty="0" smtClean="0"/>
              <a:t>MN</a:t>
            </a:r>
          </a:p>
          <a:p>
            <a:pPr marL="0" indent="0">
              <a:buNone/>
            </a:pPr>
            <a:r>
              <a:rPr lang="cs-CZ" sz="2800" dirty="0" smtClean="0"/>
              <a:t>e)7,05 </a:t>
            </a:r>
            <a:r>
              <a:rPr lang="cs-CZ" sz="2800" dirty="0" err="1" smtClean="0"/>
              <a:t>kN</a:t>
            </a:r>
            <a:r>
              <a:rPr lang="cs-CZ" sz="2800" dirty="0" smtClean="0"/>
              <a:t> =			N</a:t>
            </a:r>
          </a:p>
          <a:p>
            <a:pPr marL="0" indent="0">
              <a:buNone/>
            </a:pPr>
            <a:r>
              <a:rPr lang="cs-CZ" sz="2800" dirty="0" smtClean="0"/>
              <a:t>f) 2570 </a:t>
            </a:r>
            <a:r>
              <a:rPr lang="cs-CZ" sz="2800" dirty="0" err="1" smtClean="0"/>
              <a:t>mN</a:t>
            </a:r>
            <a:r>
              <a:rPr lang="cs-CZ" sz="2800" dirty="0" smtClean="0"/>
              <a:t> =		N</a:t>
            </a:r>
            <a:endParaRPr lang="cs-CZ" sz="2800" dirty="0"/>
          </a:p>
          <a:p>
            <a:pPr marL="0" lv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91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Grafické znázornění síly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sílu znázorňujeme </a:t>
            </a:r>
            <a:r>
              <a:rPr lang="cs-CZ" dirty="0" smtClean="0">
                <a:solidFill>
                  <a:srgbClr val="FF0000"/>
                </a:solidFill>
              </a:rPr>
              <a:t>orientovanou úsečkou</a:t>
            </a:r>
          </a:p>
          <a:p>
            <a:r>
              <a:rPr lang="cs-CZ" dirty="0" smtClean="0"/>
              <a:t>nejprve si zvolíme </a:t>
            </a:r>
            <a:r>
              <a:rPr lang="cs-CZ" dirty="0" smtClean="0">
                <a:solidFill>
                  <a:srgbClr val="FF0000"/>
                </a:solidFill>
              </a:rPr>
              <a:t>měřítko</a:t>
            </a:r>
            <a:r>
              <a:rPr lang="cs-CZ" dirty="0" smtClean="0"/>
              <a:t> – např.:</a:t>
            </a:r>
          </a:p>
          <a:p>
            <a:pPr marL="0" indent="0">
              <a:buNone/>
            </a:pPr>
            <a:r>
              <a:rPr lang="cs-CZ" dirty="0"/>
              <a:t>	1 cm </a:t>
            </a:r>
            <a:r>
              <a:rPr lang="cs-CZ" dirty="0" smtClean="0"/>
              <a:t>≙ 1 N, 1 cm</a:t>
            </a:r>
            <a:r>
              <a:rPr lang="cs-CZ" dirty="0"/>
              <a:t> </a:t>
            </a:r>
            <a:r>
              <a:rPr lang="cs-CZ" dirty="0" smtClean="0"/>
              <a:t>≙ 5 N, 1 cm ≙ 100 N,…</a:t>
            </a:r>
          </a:p>
          <a:p>
            <a:r>
              <a:rPr lang="cs-CZ" dirty="0" smtClean="0"/>
              <a:t>vypočítáme, jakou bude mít narýsovaná úsečka délku</a:t>
            </a:r>
          </a:p>
          <a:p>
            <a:r>
              <a:rPr lang="cs-CZ" dirty="0" smtClean="0"/>
              <a:t>např. síla o velikosti 15 N narýsovaná v měřítku 1 cm ≙ 3 N bude znázorněna úsečkou dlouhou 5 cm (15 : 3 = 5)</a:t>
            </a:r>
          </a:p>
          <a:p>
            <a:r>
              <a:rPr lang="cs-CZ" dirty="0" smtClean="0"/>
              <a:t>podle zadaného směru a vypočítané délky úsečku narýsujeme, </a:t>
            </a:r>
            <a:r>
              <a:rPr lang="cs-CZ" dirty="0" smtClean="0">
                <a:solidFill>
                  <a:srgbClr val="FF0000"/>
                </a:solidFill>
              </a:rPr>
              <a:t>šipkou</a:t>
            </a:r>
            <a:r>
              <a:rPr lang="cs-CZ" dirty="0" smtClean="0"/>
              <a:t> na jejím konci naznačíme </a:t>
            </a:r>
            <a:r>
              <a:rPr lang="cs-CZ" dirty="0" smtClean="0">
                <a:solidFill>
                  <a:srgbClr val="FF0000"/>
                </a:solidFill>
              </a:rPr>
              <a:t>směr </a:t>
            </a:r>
            <a:r>
              <a:rPr lang="cs-CZ" dirty="0" smtClean="0"/>
              <a:t>působení síly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apř.:			</a:t>
            </a:r>
            <a:r>
              <a:rPr lang="cs-CZ" i="1" dirty="0" smtClean="0">
                <a:solidFill>
                  <a:schemeClr val="accent1"/>
                </a:solidFill>
              </a:rPr>
              <a:t>F</a:t>
            </a:r>
            <a:r>
              <a:rPr lang="cs-CZ" dirty="0" smtClean="0">
                <a:solidFill>
                  <a:schemeClr val="accent1"/>
                </a:solidFill>
              </a:rPr>
              <a:t> = 15 N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1 cm ≙ </a:t>
            </a:r>
            <a:r>
              <a:rPr lang="cs-CZ" dirty="0" smtClean="0"/>
              <a:t>3 N				(úsečka má délku 5 cm)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9792" y="580526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3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Grafické znázornění síly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Znázorněte sílu, která má velikost 5 N a působí směrem vpravo.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Znázorněte sílu, která má velikost 150 N a působí směrem svisle dolů.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4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11018</TotalTime>
  <Words>797</Words>
  <Application>Microsoft Office PowerPoint</Application>
  <PresentationFormat>Předvádění na obrazovce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Síla</vt:lpstr>
      <vt:lpstr>Síla – vzájemné působení těles</vt:lpstr>
      <vt:lpstr>Účinky působení síly</vt:lpstr>
      <vt:lpstr>Síla a její jednotky</vt:lpstr>
      <vt:lpstr>Převody jednotek síly</vt:lpstr>
      <vt:lpstr>Procvičování převodů jednotek síly</vt:lpstr>
      <vt:lpstr>Procvičování převodů jednotek síly</vt:lpstr>
      <vt:lpstr>Grafické znázornění síly</vt:lpstr>
      <vt:lpstr>Grafické znázornění síly</vt:lpstr>
      <vt:lpstr>Grafické znázornění síly</vt:lpstr>
      <vt:lpstr>Gravitační síla, gravitační pole</vt:lpstr>
      <vt:lpstr>Gravitační síla, gravitační pole</vt:lpstr>
      <vt:lpstr>Gravitační síla Země</vt:lpstr>
      <vt:lpstr>Gravitační síla Země, tíhová síla</vt:lpstr>
      <vt:lpstr>Tíhové zrychlení, přetížení, stav beztíže</vt:lpstr>
      <vt:lpstr>Výpočet tíhové (gravitační síly) nebo hmotnosti tělesa</vt:lpstr>
      <vt:lpstr>Výpočet tíhové (gravitační síly) nebo hmotnosti tělesa</vt:lpstr>
      <vt:lpstr>Výpočet tíhové (gravitační síly) nebo hmotnosti tělesa</vt:lpstr>
      <vt:lpstr>Praktická úloha – práce se siloměrem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197</cp:revision>
  <dcterms:created xsi:type="dcterms:W3CDTF">2022-07-31T09:19:12Z</dcterms:created>
  <dcterms:modified xsi:type="dcterms:W3CDTF">2023-10-15T06:56:37Z</dcterms:modified>
</cp:coreProperties>
</file>