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1"/>
  </p:notesMasterIdLst>
  <p:sldIdLst>
    <p:sldId id="256" r:id="rId2"/>
    <p:sldId id="257" r:id="rId3"/>
    <p:sldId id="294" r:id="rId4"/>
    <p:sldId id="302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295" r:id="rId13"/>
    <p:sldId id="331" r:id="rId14"/>
    <p:sldId id="309" r:id="rId15"/>
    <p:sldId id="310" r:id="rId16"/>
    <p:sldId id="338" r:id="rId17"/>
    <p:sldId id="312" r:id="rId18"/>
    <p:sldId id="315" r:id="rId19"/>
    <p:sldId id="313" r:id="rId20"/>
    <p:sldId id="332" r:id="rId21"/>
    <p:sldId id="316" r:id="rId22"/>
    <p:sldId id="317" r:id="rId23"/>
    <p:sldId id="319" r:id="rId24"/>
    <p:sldId id="318" r:id="rId25"/>
    <p:sldId id="311" r:id="rId26"/>
    <p:sldId id="328" r:id="rId27"/>
    <p:sldId id="329" r:id="rId28"/>
    <p:sldId id="320" r:id="rId29"/>
    <p:sldId id="321" r:id="rId30"/>
    <p:sldId id="335" r:id="rId31"/>
    <p:sldId id="322" r:id="rId32"/>
    <p:sldId id="334" r:id="rId33"/>
    <p:sldId id="326" r:id="rId34"/>
    <p:sldId id="327" r:id="rId35"/>
    <p:sldId id="333" r:id="rId36"/>
    <p:sldId id="324" r:id="rId37"/>
    <p:sldId id="325" r:id="rId38"/>
    <p:sldId id="336" r:id="rId39"/>
    <p:sldId id="337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28" autoAdjust="0"/>
    <p:restoredTop sz="94737" autoAdjust="0"/>
  </p:normalViewPr>
  <p:slideViewPr>
    <p:cSldViewPr>
      <p:cViewPr>
        <p:scale>
          <a:sx n="100" d="100"/>
          <a:sy n="100" d="100"/>
        </p:scale>
        <p:origin x="-80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A7C83-3208-4232-97DD-E098BCA6AFD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929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Práce, výkon, energie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práce, síly nebo dráhy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Úloha č. 4</a:t>
            </a:r>
          </a:p>
          <a:p>
            <a:pPr marL="0" indent="0">
              <a:buNone/>
            </a:pPr>
            <a:r>
              <a:rPr lang="cs-CZ" sz="2800" dirty="0" smtClean="0"/>
              <a:t>Jakou práci vykoná vzpěrač, který zdvihne činku s hmotností 180 kg do výšky 2,1 m?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163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práce, síly nebo dráhy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Úloha č. 5</a:t>
            </a:r>
          </a:p>
          <a:p>
            <a:pPr marL="0" indent="0">
              <a:buNone/>
            </a:pPr>
            <a:r>
              <a:rPr lang="cs-CZ" dirty="0" smtClean="0"/>
              <a:t>Jakou práci vykoná motor výtahu, jestliže vyveze náklad o hmotnosti 350 kg do 4. patra? Výška patra je 3 m, hmotnost kabiny výtahu je 320 kg.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2898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běžně při </a:t>
            </a:r>
            <a:r>
              <a:rPr lang="cs-CZ" sz="2800" dirty="0"/>
              <a:t>práci, </a:t>
            </a:r>
            <a:r>
              <a:rPr lang="cs-CZ" sz="2800" dirty="0" smtClean="0"/>
              <a:t>sportu, i o herci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e fyzice – udává, jak </a:t>
            </a:r>
            <a:r>
              <a:rPr lang="cs-CZ" sz="2800" dirty="0"/>
              <a:t>rychle byla práce vykonána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výkon značíme </a:t>
            </a:r>
            <a:r>
              <a:rPr lang="cs-CZ" sz="2800" i="1" dirty="0" smtClean="0">
                <a:solidFill>
                  <a:srgbClr val="FF0000"/>
                </a:solidFill>
              </a:rPr>
              <a:t>P</a:t>
            </a:r>
            <a:r>
              <a:rPr lang="cs-CZ" sz="2800" i="1" dirty="0" smtClean="0"/>
              <a:t> </a:t>
            </a:r>
            <a:r>
              <a:rPr lang="cs-CZ" sz="2800" dirty="0"/>
              <a:t>(z anglického </a:t>
            </a:r>
            <a:r>
              <a:rPr lang="cs-CZ" sz="2800" dirty="0" err="1"/>
              <a:t>power</a:t>
            </a:r>
            <a:r>
              <a:rPr lang="cs-CZ" sz="2800" dirty="0"/>
              <a:t>)</a:t>
            </a:r>
          </a:p>
          <a:p>
            <a:r>
              <a:rPr lang="cs-CZ" sz="2800" dirty="0"/>
              <a:t>jednotka </a:t>
            </a:r>
            <a:r>
              <a:rPr lang="cs-CZ" sz="2800" dirty="0" smtClean="0"/>
              <a:t>výkonu je </a:t>
            </a:r>
            <a:r>
              <a:rPr lang="cs-CZ" sz="2800" dirty="0" smtClean="0">
                <a:solidFill>
                  <a:srgbClr val="FF0000"/>
                </a:solidFill>
              </a:rPr>
              <a:t>watt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0000"/>
                </a:solidFill>
              </a:rPr>
              <a:t>značíme </a:t>
            </a:r>
            <a:r>
              <a:rPr lang="cs-CZ" sz="2800" dirty="0" smtClean="0">
                <a:solidFill>
                  <a:srgbClr val="FF0000"/>
                </a:solidFill>
              </a:rPr>
              <a:t>W </a:t>
            </a:r>
            <a:r>
              <a:rPr lang="cs-CZ" sz="2800" dirty="0" smtClean="0"/>
              <a:t>(anglický inženýr James </a:t>
            </a:r>
            <a:r>
              <a:rPr lang="cs-CZ" sz="2800" dirty="0"/>
              <a:t>Watt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ůvodní jednotkou byl </a:t>
            </a:r>
            <a:r>
              <a:rPr lang="cs-CZ" sz="2800" dirty="0" smtClean="0">
                <a:solidFill>
                  <a:srgbClr val="FF0000"/>
                </a:solidFill>
              </a:rPr>
              <a:t>kůň, značíme HP </a:t>
            </a:r>
            <a:r>
              <a:rPr lang="cs-CZ" sz="2800" dirty="0" smtClean="0"/>
              <a:t>(</a:t>
            </a:r>
            <a:r>
              <a:rPr lang="cs-CZ" sz="2800" dirty="0" err="1" smtClean="0"/>
              <a:t>horse</a:t>
            </a:r>
            <a:r>
              <a:rPr lang="cs-CZ" sz="2800" dirty="0" smtClean="0"/>
              <a:t> </a:t>
            </a:r>
            <a:r>
              <a:rPr lang="cs-CZ" sz="2800" dirty="0" err="1" smtClean="0"/>
              <a:t>power</a:t>
            </a:r>
            <a:r>
              <a:rPr lang="cs-CZ" sz="2800" dirty="0" smtClean="0"/>
              <a:t>, 1 HP = 735 W)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594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např</a:t>
            </a:r>
            <a:r>
              <a:rPr lang="cs-CZ" sz="3000" dirty="0"/>
              <a:t>. dělník vykope jámu za 1 hodinu (60 minut), bagr tutéž jámu za 10 minut - říkáme, že bagr má 6 x větší </a:t>
            </a:r>
            <a:r>
              <a:rPr lang="cs-CZ" sz="3000" dirty="0" smtClean="0"/>
              <a:t>výkon</a:t>
            </a:r>
          </a:p>
          <a:p>
            <a:pPr marL="0" indent="0">
              <a:buNone/>
            </a:pPr>
            <a:endParaRPr lang="cs-CZ" sz="3000" dirty="0"/>
          </a:p>
          <a:p>
            <a:r>
              <a:rPr lang="cs-CZ" sz="3000" dirty="0"/>
              <a:t>pro srovnání:</a:t>
            </a:r>
          </a:p>
          <a:p>
            <a:pPr marL="0" indent="0">
              <a:buNone/>
            </a:pPr>
            <a:r>
              <a:rPr lang="cs-CZ" sz="3000" dirty="0" smtClean="0"/>
              <a:t>	krátkodobý </a:t>
            </a:r>
            <a:r>
              <a:rPr lang="cs-CZ" sz="3000" dirty="0"/>
              <a:t>výkon člověka až 1 000 W (1 kW)</a:t>
            </a:r>
          </a:p>
          <a:p>
            <a:pPr marL="0" indent="0">
              <a:buNone/>
            </a:pPr>
            <a:r>
              <a:rPr lang="cs-CZ" sz="3000" dirty="0" smtClean="0"/>
              <a:t>	dlouhodobý </a:t>
            </a:r>
            <a:r>
              <a:rPr lang="cs-CZ" sz="3000" dirty="0"/>
              <a:t>menší než 100 W</a:t>
            </a:r>
          </a:p>
          <a:p>
            <a:pPr marL="0" indent="0">
              <a:buNone/>
            </a:pPr>
            <a:r>
              <a:rPr lang="cs-CZ" sz="3000" dirty="0" smtClean="0"/>
              <a:t>	výkon </a:t>
            </a:r>
            <a:r>
              <a:rPr lang="cs-CZ" sz="3000" dirty="0"/>
              <a:t>motoru auta 40 000 W (40 kW) a více</a:t>
            </a:r>
          </a:p>
          <a:p>
            <a:pPr marL="0" indent="0">
              <a:buNone/>
            </a:pPr>
            <a:r>
              <a:rPr lang="cs-CZ" sz="3000" dirty="0" smtClean="0"/>
              <a:t>	výkon </a:t>
            </a:r>
            <a:r>
              <a:rPr lang="cs-CZ" sz="3000" dirty="0"/>
              <a:t>motoru letadla 2 000 000 W (2 MW</a:t>
            </a:r>
            <a:r>
              <a:rPr lang="cs-CZ" sz="3000" dirty="0" smtClean="0"/>
              <a:t>)</a:t>
            </a:r>
            <a:r>
              <a:rPr lang="cs-CZ" sz="3000" dirty="0"/>
              <a:t/>
            </a:r>
            <a:br>
              <a:rPr lang="cs-CZ" sz="3000" dirty="0"/>
            </a:br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58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jednotek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mili</a:t>
            </a:r>
            <a:r>
              <a:rPr lang="cs-CZ" sz="2800" dirty="0" smtClean="0"/>
              <a:t>watt</a:t>
            </a:r>
            <a:r>
              <a:rPr lang="cs-CZ" sz="2800" dirty="0"/>
              <a:t>	1 </a:t>
            </a:r>
            <a:r>
              <a:rPr lang="cs-CZ" sz="2800" dirty="0" err="1" smtClean="0"/>
              <a:t>mW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0,001 W</a:t>
            </a:r>
            <a:r>
              <a:rPr lang="cs-CZ" sz="2800" dirty="0"/>
              <a:t>		1 </a:t>
            </a:r>
            <a:r>
              <a:rPr lang="cs-CZ" sz="2800" dirty="0" smtClean="0"/>
              <a:t>W </a:t>
            </a:r>
            <a:r>
              <a:rPr lang="cs-CZ" sz="2800" dirty="0"/>
              <a:t>= 1 000 </a:t>
            </a:r>
            <a:r>
              <a:rPr lang="cs-CZ" sz="2800" dirty="0" err="1" smtClean="0"/>
              <a:t>mW</a:t>
            </a:r>
            <a:endParaRPr lang="cs-CZ" sz="2800" dirty="0"/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kilo</a:t>
            </a:r>
            <a:r>
              <a:rPr lang="cs-CZ" sz="2800" dirty="0" smtClean="0"/>
              <a:t>watt</a:t>
            </a:r>
            <a:r>
              <a:rPr lang="cs-CZ" sz="2800" dirty="0"/>
              <a:t>	1 </a:t>
            </a:r>
            <a:r>
              <a:rPr lang="cs-CZ" sz="2800" dirty="0" smtClean="0"/>
              <a:t>kW </a:t>
            </a:r>
            <a:r>
              <a:rPr lang="cs-CZ" sz="2800" dirty="0"/>
              <a:t>= 1 000 </a:t>
            </a:r>
            <a:r>
              <a:rPr lang="cs-CZ" sz="2800" dirty="0" smtClean="0"/>
              <a:t>W</a:t>
            </a:r>
            <a:r>
              <a:rPr lang="cs-CZ" sz="2800" dirty="0"/>
              <a:t>		</a:t>
            </a:r>
            <a:r>
              <a:rPr lang="cs-CZ" sz="2800" dirty="0" smtClean="0"/>
              <a:t>1 W </a:t>
            </a:r>
            <a:r>
              <a:rPr lang="cs-CZ" sz="2800" dirty="0"/>
              <a:t>= 0,001 </a:t>
            </a:r>
            <a:r>
              <a:rPr lang="cs-CZ" sz="2800" dirty="0" smtClean="0"/>
              <a:t>kW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mega</a:t>
            </a:r>
            <a:r>
              <a:rPr lang="cs-CZ" sz="2800" dirty="0" smtClean="0"/>
              <a:t>watt</a:t>
            </a:r>
            <a:r>
              <a:rPr lang="cs-CZ" sz="2800" dirty="0"/>
              <a:t>	1 </a:t>
            </a:r>
            <a:r>
              <a:rPr lang="cs-CZ" sz="2800" dirty="0" smtClean="0"/>
              <a:t>MW </a:t>
            </a:r>
            <a:r>
              <a:rPr lang="cs-CZ" sz="2800" dirty="0"/>
              <a:t>= 1 000 000 </a:t>
            </a:r>
            <a:r>
              <a:rPr lang="cs-CZ" sz="2800" dirty="0" smtClean="0"/>
              <a:t>W</a:t>
            </a:r>
            <a:r>
              <a:rPr lang="cs-CZ" sz="2800" dirty="0"/>
              <a:t>	</a:t>
            </a:r>
            <a:r>
              <a:rPr lang="cs-CZ" sz="2800" dirty="0" smtClean="0"/>
              <a:t>1 W </a:t>
            </a:r>
            <a:r>
              <a:rPr lang="cs-CZ" sz="2800" dirty="0"/>
              <a:t>= 0,000 001 </a:t>
            </a:r>
            <a:r>
              <a:rPr lang="cs-CZ" sz="2800" dirty="0" smtClean="0"/>
              <a:t>MW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17595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výkonu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1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a) 0</a:t>
            </a:r>
            <a:r>
              <a:rPr lang="cs-CZ" dirty="0" smtClean="0"/>
              <a:t>,7</a:t>
            </a:r>
            <a:r>
              <a:rPr lang="pt-BR" dirty="0" smtClean="0"/>
              <a:t> k</a:t>
            </a:r>
            <a:r>
              <a:rPr lang="cs-CZ" dirty="0" smtClean="0"/>
              <a:t>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W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smtClean="0"/>
              <a:t>2</a:t>
            </a:r>
            <a:r>
              <a:rPr lang="pt-BR" dirty="0" smtClean="0"/>
              <a:t> </a:t>
            </a:r>
            <a:r>
              <a:rPr lang="cs-CZ" dirty="0" smtClean="0"/>
              <a:t>607</a:t>
            </a:r>
            <a:r>
              <a:rPr lang="pt-BR" dirty="0" smtClean="0"/>
              <a:t> </a:t>
            </a:r>
            <a:r>
              <a:rPr lang="cs-CZ" dirty="0" smtClean="0"/>
              <a:t>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pt-BR" dirty="0" smtClean="0"/>
              <a:t>M</a:t>
            </a:r>
            <a:r>
              <a:rPr lang="cs-CZ" dirty="0" smtClean="0"/>
              <a:t>W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dirty="0" smtClean="0"/>
              <a:t>5</a:t>
            </a:r>
            <a:r>
              <a:rPr lang="pt-BR" dirty="0" smtClean="0"/>
              <a:t>3,5 </a:t>
            </a:r>
            <a:r>
              <a:rPr lang="cs-CZ" dirty="0" smtClean="0"/>
              <a:t>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pt-BR" dirty="0" smtClean="0"/>
              <a:t>k</a:t>
            </a:r>
            <a:r>
              <a:rPr lang="cs-CZ" dirty="0" smtClean="0"/>
              <a:t>W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d) </a:t>
            </a:r>
            <a:r>
              <a:rPr lang="pt-BR" dirty="0" smtClean="0"/>
              <a:t>0,</a:t>
            </a:r>
            <a:r>
              <a:rPr lang="cs-CZ" dirty="0" smtClean="0"/>
              <a:t>9</a:t>
            </a:r>
            <a:r>
              <a:rPr lang="pt-BR" dirty="0" smtClean="0"/>
              <a:t> </a:t>
            </a:r>
            <a:r>
              <a:rPr lang="cs-CZ" dirty="0" smtClean="0"/>
              <a:t>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err="1" smtClean="0"/>
              <a:t>mW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dirty="0" smtClean="0"/>
              <a:t>2 350</a:t>
            </a:r>
            <a:r>
              <a:rPr lang="pt-BR" dirty="0" smtClean="0"/>
              <a:t> </a:t>
            </a:r>
            <a:r>
              <a:rPr lang="cs-CZ" dirty="0" smtClean="0"/>
              <a:t>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pt-BR" dirty="0" smtClean="0"/>
              <a:t>k</a:t>
            </a:r>
            <a:r>
              <a:rPr lang="cs-CZ" dirty="0" smtClean="0"/>
              <a:t>W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</a:t>
            </a:r>
            <a:r>
              <a:rPr lang="cs-CZ" dirty="0" smtClean="0"/>
              <a:t>1</a:t>
            </a:r>
            <a:r>
              <a:rPr lang="pt-BR" dirty="0" smtClean="0"/>
              <a:t> </a:t>
            </a:r>
            <a:r>
              <a:rPr lang="cs-CZ" dirty="0" smtClean="0"/>
              <a:t>8</a:t>
            </a:r>
            <a:r>
              <a:rPr lang="pt-BR" dirty="0" smtClean="0"/>
              <a:t>00 k</a:t>
            </a:r>
            <a:r>
              <a:rPr lang="cs-CZ" dirty="0" smtClean="0"/>
              <a:t>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pt-BR" dirty="0" smtClean="0"/>
              <a:t>M</a:t>
            </a:r>
            <a:r>
              <a:rPr lang="cs-CZ" dirty="0" smtClean="0"/>
              <a:t>W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2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dirty="0" smtClean="0"/>
              <a:t>2 420 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kW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smtClean="0"/>
              <a:t>5,9 kW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W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dirty="0" smtClean="0"/>
              <a:t>564</a:t>
            </a:r>
            <a:r>
              <a:rPr lang="pt-BR" dirty="0" smtClean="0"/>
              <a:t> </a:t>
            </a:r>
            <a:r>
              <a:rPr lang="cs-CZ" dirty="0" err="1" smtClean="0"/>
              <a:t>mW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W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dirty="0" smtClean="0"/>
              <a:t>465</a:t>
            </a:r>
            <a:r>
              <a:rPr lang="pt-BR" dirty="0" smtClean="0"/>
              <a:t> </a:t>
            </a:r>
            <a:r>
              <a:rPr lang="cs-CZ" dirty="0" smtClean="0"/>
              <a:t>kW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MW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dirty="0" smtClean="0"/>
              <a:t>5,7</a:t>
            </a:r>
            <a:r>
              <a:rPr lang="pt-BR" dirty="0" smtClean="0"/>
              <a:t> </a:t>
            </a:r>
            <a:r>
              <a:rPr lang="cs-CZ" dirty="0" smtClean="0"/>
              <a:t>kW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W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</a:t>
            </a:r>
            <a:r>
              <a:rPr lang="cs-CZ" dirty="0" smtClean="0"/>
              <a:t>5 W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</a:t>
            </a:r>
            <a:r>
              <a:rPr lang="cs-CZ" smtClean="0"/>
              <a:t>	mW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293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Vyhledejte maximální výkon motoru pěti osobních automobilů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Výkon v kW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322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výkonu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sz="3000" dirty="0" smtClean="0"/>
                  <a:t>výkon je určen vykonanou prací za jednotku času – tedy čím kratší je doba k vykonání určité práce, tím je výkon větší</a:t>
                </a:r>
              </a:p>
              <a:p>
                <a:r>
                  <a:rPr lang="cs-CZ" sz="3000" dirty="0" smtClean="0"/>
                  <a:t>výkon o </a:t>
                </a:r>
                <a:r>
                  <a:rPr lang="cs-CZ" sz="3000" dirty="0"/>
                  <a:t>velikosti 1 </a:t>
                </a:r>
                <a:r>
                  <a:rPr lang="cs-CZ" sz="3000" dirty="0" smtClean="0"/>
                  <a:t>W </a:t>
                </a:r>
                <a:r>
                  <a:rPr lang="cs-CZ" sz="3000" dirty="0"/>
                  <a:t>vykonáme, jestliže </a:t>
                </a:r>
                <a:r>
                  <a:rPr lang="cs-CZ" sz="3000" dirty="0" smtClean="0"/>
                  <a:t>vykonáme práci o velikosti 1 J za 1 s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𝑊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𝑃</m:t>
                    </m:r>
                    <m:r>
                      <a:rPr lang="cs-CZ" b="0" i="1" smtClean="0">
                        <a:latin typeface="Cambria Math"/>
                      </a:rPr>
                      <m:t> . 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		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𝑃</m:t>
                        </m:r>
                      </m:den>
                    </m:f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2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96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výkonu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800" dirty="0" smtClean="0"/>
                  <a:t>při </a:t>
                </a:r>
                <a:r>
                  <a:rPr lang="cs-CZ" sz="2800" dirty="0"/>
                  <a:t>rovnoměrném pohybu tělesa rychlostí </a:t>
                </a:r>
                <a:r>
                  <a:rPr lang="cs-CZ" sz="2800" i="1" dirty="0"/>
                  <a:t>v</a:t>
                </a:r>
                <a:r>
                  <a:rPr lang="cs-CZ" sz="2800" dirty="0"/>
                  <a:t> lze výkon stálé síly </a:t>
                </a:r>
                <a:r>
                  <a:rPr lang="cs-CZ" sz="2800" i="1" dirty="0"/>
                  <a:t>F</a:t>
                </a:r>
                <a:r>
                  <a:rPr lang="cs-CZ" sz="2800" dirty="0"/>
                  <a:t> působící ve směru pohybu vypočítat</a:t>
                </a:r>
                <a:r>
                  <a:rPr lang="cs-CZ" sz="2800" dirty="0" smtClean="0"/>
                  <a:t>:</a:t>
                </a:r>
              </a:p>
              <a:p>
                <a:pPr marL="0" indent="0">
                  <a:buNone/>
                </a:pPr>
                <a:endParaRPr lang="cs-CZ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𝑃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 .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𝐹</m:t>
                      </m:r>
                      <m:r>
                        <a:rPr lang="cs-CZ" b="0" i="1" smtClean="0">
                          <a:latin typeface="Cambria Math"/>
                        </a:rPr>
                        <m:t> .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𝐹</m:t>
                      </m:r>
                      <m:r>
                        <a:rPr lang="cs-CZ" b="0" i="1" smtClean="0">
                          <a:latin typeface="Cambria Math"/>
                        </a:rPr>
                        <m:t> . </m:t>
                      </m:r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. 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𝐹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		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𝑣</m:t>
                    </m:r>
                    <m:r>
                      <a:rPr lang="cs-CZ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213" r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0460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jednotka pro práci odvozená z jednotky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W = P . t</a:t>
            </a:r>
          </a:p>
          <a:p>
            <a:pPr marL="0" indent="0">
              <a:buNone/>
            </a:pPr>
            <a:r>
              <a:rPr lang="cs-CZ" dirty="0" smtClean="0"/>
              <a:t>1 J = 1 W . 1 s = 1 </a:t>
            </a:r>
            <a:r>
              <a:rPr lang="cs-CZ" dirty="0" smtClean="0">
                <a:solidFill>
                  <a:srgbClr val="FF0000"/>
                </a:solidFill>
              </a:rPr>
              <a:t>Ws</a:t>
            </a:r>
            <a:r>
              <a:rPr lang="cs-CZ" dirty="0" smtClean="0"/>
              <a:t> (wattsekunda)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1 </a:t>
            </a:r>
            <a:r>
              <a:rPr lang="pl-PL" dirty="0">
                <a:solidFill>
                  <a:srgbClr val="FF0000"/>
                </a:solidFill>
              </a:rPr>
              <a:t>kWh </a:t>
            </a:r>
            <a:r>
              <a:rPr lang="pl-PL" dirty="0"/>
              <a:t>= 1 000 </a:t>
            </a:r>
            <a:r>
              <a:rPr lang="pl-PL" dirty="0" smtClean="0"/>
              <a:t>W.3600 </a:t>
            </a:r>
            <a:r>
              <a:rPr lang="pl-PL" dirty="0"/>
              <a:t>s = 3 600 000 </a:t>
            </a:r>
            <a:r>
              <a:rPr lang="pl-PL" dirty="0" smtClean="0"/>
              <a:t>Ws </a:t>
            </a:r>
            <a:r>
              <a:rPr lang="pl-PL" dirty="0"/>
              <a:t>= 3,6 MJ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63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/>
              <a:t>b</a:t>
            </a:r>
            <a:r>
              <a:rPr lang="cs-CZ" sz="2800" dirty="0" smtClean="0"/>
              <a:t>ěžně – nějaká činnost, kterou konáme, případně naše nějaká povinnosti nebo zaměstnání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e fyzice – je děj, při kterém těleso přemísťujeme působením síly (tedy na těleso musí působit síla a těleso se musí posunout – urazit dráhu)</a:t>
            </a:r>
            <a:endParaRPr lang="cs-CZ" sz="2800" dirty="0"/>
          </a:p>
          <a:p>
            <a:r>
              <a:rPr lang="cs-CZ" sz="2800" dirty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ráci značíme </a:t>
            </a:r>
            <a:r>
              <a:rPr lang="cs-CZ" sz="2800" i="1" dirty="0">
                <a:solidFill>
                  <a:srgbClr val="FF0000"/>
                </a:solidFill>
              </a:rPr>
              <a:t>W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(z anglického </a:t>
            </a:r>
            <a:r>
              <a:rPr lang="cs-CZ" sz="2800" dirty="0" err="1"/>
              <a:t>work</a:t>
            </a:r>
            <a:r>
              <a:rPr lang="cs-CZ" sz="2800" dirty="0"/>
              <a:t>)</a:t>
            </a:r>
          </a:p>
          <a:p>
            <a:r>
              <a:rPr lang="cs-CZ" sz="2800" dirty="0"/>
              <a:t>j</a:t>
            </a:r>
            <a:r>
              <a:rPr lang="cs-CZ" sz="2800" dirty="0" smtClean="0"/>
              <a:t>ednotka práce je </a:t>
            </a:r>
            <a:r>
              <a:rPr lang="cs-CZ" sz="2800" dirty="0"/>
              <a:t>joule, </a:t>
            </a:r>
            <a:r>
              <a:rPr lang="cs-CZ" sz="2800" dirty="0">
                <a:solidFill>
                  <a:srgbClr val="FF0000"/>
                </a:solidFill>
              </a:rPr>
              <a:t>značíme </a:t>
            </a:r>
            <a:r>
              <a:rPr lang="cs-CZ" sz="2800" dirty="0" smtClean="0">
                <a:solidFill>
                  <a:srgbClr val="FF0000"/>
                </a:solidFill>
              </a:rPr>
              <a:t>J</a:t>
            </a:r>
            <a:r>
              <a:rPr lang="cs-CZ" sz="2800" dirty="0" smtClean="0"/>
              <a:t> (anglický fyzik </a:t>
            </a:r>
            <a:r>
              <a:rPr lang="cs-CZ" sz="2800" dirty="0"/>
              <a:t>James </a:t>
            </a:r>
            <a:r>
              <a:rPr lang="cs-CZ" sz="2800" dirty="0" err="1"/>
              <a:t>Prescott</a:t>
            </a:r>
            <a:r>
              <a:rPr lang="cs-CZ" sz="2800" dirty="0"/>
              <a:t> Joule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dalších jednotek </a:t>
            </a:r>
            <a:r>
              <a:rPr lang="cs-CZ" dirty="0" smtClean="0"/>
              <a:t>pro práci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1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dirty="0" smtClean="0"/>
              <a:t>12 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Ws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8</a:t>
            </a:r>
            <a:r>
              <a:rPr lang="cs-CZ" dirty="0" smtClean="0"/>
              <a:t> </a:t>
            </a:r>
            <a:r>
              <a:rPr lang="cs-CZ" dirty="0" err="1" smtClean="0"/>
              <a:t>kJ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Wh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dirty="0" smtClean="0"/>
              <a:t>4 500 Ws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pt-BR" dirty="0" smtClean="0"/>
              <a:t>k</a:t>
            </a:r>
            <a:r>
              <a:rPr lang="cs-CZ" dirty="0" smtClean="0"/>
              <a:t>J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dirty="0" smtClean="0"/>
              <a:t>1,5 </a:t>
            </a:r>
            <a:r>
              <a:rPr lang="cs-CZ" dirty="0" err="1" smtClean="0"/>
              <a:t>MWh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MJ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dirty="0" smtClean="0"/>
              <a:t>72 Wh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pt-BR" dirty="0" smtClean="0"/>
              <a:t>k</a:t>
            </a:r>
            <a:r>
              <a:rPr lang="cs-CZ" dirty="0" smtClean="0"/>
              <a:t>J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</a:t>
            </a:r>
            <a:r>
              <a:rPr lang="cs-CZ" dirty="0" smtClean="0"/>
              <a:t>1,5 Wh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Ws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dirty="0" smtClean="0"/>
              <a:t>47 000 </a:t>
            </a:r>
            <a:r>
              <a:rPr lang="cs-CZ" dirty="0" err="1" smtClean="0"/>
              <a:t>kJ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kWh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smtClean="0"/>
              <a:t>69 kWh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Ws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dirty="0" smtClean="0"/>
              <a:t>2 700</a:t>
            </a:r>
            <a:r>
              <a:rPr lang="pt-BR" dirty="0" smtClean="0"/>
              <a:t> </a:t>
            </a:r>
            <a:r>
              <a:rPr lang="cs-CZ" dirty="0" smtClean="0"/>
              <a:t>Ws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Wh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dirty="0" smtClean="0"/>
              <a:t>5 400</a:t>
            </a:r>
            <a:r>
              <a:rPr lang="pt-BR" dirty="0" smtClean="0"/>
              <a:t> </a:t>
            </a:r>
            <a:r>
              <a:rPr lang="cs-CZ" dirty="0" err="1" smtClean="0"/>
              <a:t>kJ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Wh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dirty="0" smtClean="0"/>
              <a:t>3,6</a:t>
            </a:r>
            <a:r>
              <a:rPr lang="pt-BR" dirty="0" smtClean="0"/>
              <a:t> </a:t>
            </a:r>
            <a:r>
              <a:rPr lang="cs-CZ" dirty="0" smtClean="0"/>
              <a:t>kWh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J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</a:t>
            </a:r>
            <a:r>
              <a:rPr lang="cs-CZ" dirty="0" smtClean="0"/>
              <a:t>1 800 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Ws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546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výkonu, práce, času,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Úloha č. 1</a:t>
            </a:r>
          </a:p>
          <a:p>
            <a:pPr marL="0" indent="0">
              <a:buNone/>
            </a:pPr>
            <a:r>
              <a:rPr lang="cs-CZ" sz="2800" dirty="0" smtClean="0"/>
              <a:t>Těleso </a:t>
            </a:r>
            <a:r>
              <a:rPr lang="cs-CZ" sz="2800" dirty="0"/>
              <a:t>o hmotnosti 50 kg se má zvednout do výše 30 m za 15 s. Jaký nejmenší výkon je k tomu potřeba?</a:t>
            </a:r>
          </a:p>
        </p:txBody>
      </p:sp>
    </p:spTree>
    <p:extLst>
      <p:ext uri="{BB962C8B-B14F-4D97-AF65-F5344CB8AC3E}">
        <p14:creationId xmlns:p14="http://schemas.microsoft.com/office/powerpoint/2010/main" val="3423606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výkonu, práce, času,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Úloha č. 2</a:t>
            </a:r>
          </a:p>
          <a:p>
            <a:pPr marL="0" indent="0">
              <a:buNone/>
            </a:pPr>
            <a:r>
              <a:rPr lang="cs-CZ" sz="2800" dirty="0"/>
              <a:t>Motor mopedu má stálý výkon 1 kW po dobu jízdy </a:t>
            </a:r>
            <a:r>
              <a:rPr lang="cs-CZ" sz="2800" dirty="0" smtClean="0"/>
              <a:t>1,5  </a:t>
            </a:r>
            <a:r>
              <a:rPr lang="cs-CZ" sz="2800" dirty="0"/>
              <a:t>h. Jak velikou mechanickou práci vykoná?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904502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výkonu, práce, času,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Úloha č. 3</a:t>
            </a:r>
          </a:p>
          <a:p>
            <a:pPr marL="0" indent="0">
              <a:buNone/>
            </a:pPr>
            <a:r>
              <a:rPr lang="cs-CZ" sz="2800" dirty="0"/>
              <a:t>Traktor táhne přívěs stálou silou 14,5 </a:t>
            </a:r>
            <a:r>
              <a:rPr lang="cs-CZ" sz="2800" dirty="0" err="1"/>
              <a:t>kN</a:t>
            </a:r>
            <a:r>
              <a:rPr lang="cs-CZ" sz="2800" dirty="0"/>
              <a:t> při stálé rychlosti 10,8 km/h. Jaký je výkon traktoru?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01815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výkonu, práce, času,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Úloha č. 4</a:t>
            </a:r>
          </a:p>
          <a:p>
            <a:pPr marL="0" indent="0">
              <a:buNone/>
            </a:pPr>
            <a:r>
              <a:rPr lang="cs-CZ" sz="2800" dirty="0" smtClean="0"/>
              <a:t>Motor výtahu má výkon 14 kW. Za jak dlouho vyjede do výšky 36 m s nákladem o hmotnosti 300 kg? Hmotnost kabiny výtahu je 280 kg.</a:t>
            </a:r>
          </a:p>
        </p:txBody>
      </p:sp>
    </p:spTree>
    <p:extLst>
      <p:ext uri="{BB962C8B-B14F-4D97-AF65-F5344CB8AC3E}">
        <p14:creationId xmlns:p14="http://schemas.microsoft.com/office/powerpoint/2010/main" val="2885078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</a:t>
            </a:r>
            <a:r>
              <a:rPr lang="cs-CZ" sz="2800" dirty="0" smtClean="0"/>
              <a:t>lovo energie se používá v běžném životě i ve fyzice - známe např. elektrickou, mechanickou, jadernou, chemickou,…</a:t>
            </a:r>
          </a:p>
          <a:p>
            <a:r>
              <a:rPr lang="cs-CZ" sz="2800" dirty="0"/>
              <a:t>k</a:t>
            </a:r>
            <a:r>
              <a:rPr lang="cs-CZ" sz="2800" dirty="0" smtClean="0"/>
              <a:t>onáním práce dochází ke změně (zvýšení) energie</a:t>
            </a:r>
          </a:p>
          <a:p>
            <a:r>
              <a:rPr lang="cs-CZ" sz="2800" dirty="0">
                <a:solidFill>
                  <a:srgbClr val="FF0000"/>
                </a:solidFill>
              </a:rPr>
              <a:t>e</a:t>
            </a:r>
            <a:r>
              <a:rPr lang="cs-CZ" sz="2800" dirty="0" smtClean="0">
                <a:solidFill>
                  <a:srgbClr val="FF0000"/>
                </a:solidFill>
              </a:rPr>
              <a:t>nergii značíme </a:t>
            </a:r>
            <a:r>
              <a:rPr lang="cs-CZ" sz="2800" i="1" dirty="0" smtClean="0">
                <a:solidFill>
                  <a:srgbClr val="FF0000"/>
                </a:solidFill>
              </a:rPr>
              <a:t>E</a:t>
            </a:r>
          </a:p>
          <a:p>
            <a:r>
              <a:rPr lang="cs-CZ" sz="2800" dirty="0" smtClean="0"/>
              <a:t>jednotkou energie je joule, </a:t>
            </a:r>
            <a:r>
              <a:rPr lang="cs-CZ" sz="2800" dirty="0"/>
              <a:t>z</a:t>
            </a:r>
            <a:r>
              <a:rPr lang="cs-CZ" sz="2800" dirty="0" smtClean="0"/>
              <a:t>načíme </a:t>
            </a:r>
            <a:r>
              <a:rPr lang="cs-CZ" sz="2800" dirty="0" smtClean="0">
                <a:solidFill>
                  <a:srgbClr val="FF0000"/>
                </a:solidFill>
              </a:rPr>
              <a:t>J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3122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Dříve používaná jednotka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kalorie (</a:t>
            </a:r>
            <a:r>
              <a:rPr lang="cs-CZ" sz="2800" dirty="0" err="1" smtClean="0">
                <a:solidFill>
                  <a:srgbClr val="FF0000"/>
                </a:solidFill>
              </a:rPr>
              <a:t>cal</a:t>
            </a:r>
            <a:r>
              <a:rPr lang="cs-CZ" sz="2800" dirty="0" smtClean="0">
                <a:solidFill>
                  <a:srgbClr val="FF0000"/>
                </a:solidFill>
              </a:rPr>
              <a:t>) </a:t>
            </a:r>
            <a:r>
              <a:rPr lang="cs-CZ" sz="2800" dirty="0" smtClean="0"/>
              <a:t>nebo </a:t>
            </a:r>
            <a:r>
              <a:rPr lang="cs-CZ" sz="2800" dirty="0" smtClean="0">
                <a:solidFill>
                  <a:srgbClr val="FF0000"/>
                </a:solidFill>
              </a:rPr>
              <a:t>kilokalorie (kcal)</a:t>
            </a:r>
          </a:p>
          <a:p>
            <a:r>
              <a:rPr lang="cs-CZ" sz="2800" dirty="0"/>
              <a:t>d</a:t>
            </a:r>
            <a:r>
              <a:rPr lang="cs-CZ" sz="2800" dirty="0" smtClean="0"/>
              <a:t>říve používaná jednotka, často je ještě uvedena na potravinách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1 </a:t>
            </a:r>
            <a:r>
              <a:rPr lang="cs-CZ" sz="2800" dirty="0" err="1" smtClean="0">
                <a:solidFill>
                  <a:srgbClr val="FF0000"/>
                </a:solidFill>
              </a:rPr>
              <a:t>cal</a:t>
            </a:r>
            <a:r>
              <a:rPr lang="cs-CZ" sz="2800" dirty="0" smtClean="0">
                <a:solidFill>
                  <a:srgbClr val="FF0000"/>
                </a:solidFill>
              </a:rPr>
              <a:t> = 4,19 J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757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 energie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Prohlédněte alespoň pět potravin a zapište si jejich energetickou hodnotu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Potravina </a:t>
            </a:r>
            <a:r>
              <a:rPr lang="cs-CZ" dirty="0" smtClean="0"/>
              <a:t>(např. sušenka, jogurt, nápoj,…)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Energetická hodnota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91788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Mechanická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ejjednodušší forma energie – mechanická energie:</a:t>
            </a:r>
          </a:p>
          <a:p>
            <a:pPr marL="0" indent="0">
              <a:buNone/>
            </a:pPr>
            <a:r>
              <a:rPr lang="cs-CZ" dirty="0" smtClean="0"/>
              <a:t>		pohybová</a:t>
            </a:r>
            <a:r>
              <a:rPr lang="cs-CZ" dirty="0"/>
              <a:t> </a:t>
            </a:r>
            <a:r>
              <a:rPr lang="cs-CZ" dirty="0" smtClean="0"/>
              <a:t>(kinetická) energie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polohová (potenciální) energie</a:t>
            </a:r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1043608" y="2996952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1043608" y="3573016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518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Pohybová (kinetická) energie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cs-CZ" dirty="0" smtClean="0"/>
                  <a:t>z řeckého slova </a:t>
                </a:r>
                <a:r>
                  <a:rPr lang="cs-CZ" dirty="0" err="1"/>
                  <a:t>kinetikos</a:t>
                </a:r>
                <a:r>
                  <a:rPr lang="cs-CZ" dirty="0"/>
                  <a:t> = pohybující se</a:t>
                </a:r>
              </a:p>
              <a:p>
                <a:r>
                  <a:rPr lang="cs-CZ" dirty="0"/>
                  <a:t>značíme </a:t>
                </a:r>
                <a:r>
                  <a:rPr lang="cs-CZ" i="1" dirty="0" err="1">
                    <a:solidFill>
                      <a:srgbClr val="FF0000"/>
                    </a:solidFill>
                  </a:rPr>
                  <a:t>E</a:t>
                </a:r>
                <a:r>
                  <a:rPr lang="cs-CZ" i="1" baseline="-25000" dirty="0" err="1">
                    <a:solidFill>
                      <a:srgbClr val="FF0000"/>
                    </a:solidFill>
                  </a:rPr>
                  <a:t>k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r>
                  <a:rPr lang="cs-CZ" dirty="0">
                    <a:solidFill>
                      <a:srgbClr val="FF0000"/>
                    </a:solidFill>
                  </a:rPr>
                  <a:t>p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ohybovou (kinetickou) energii</a:t>
                </a:r>
                <a:r>
                  <a:rPr lang="cs-CZ" dirty="0" smtClean="0"/>
                  <a:t> má každé pohybující </a:t>
                </a:r>
                <a:r>
                  <a:rPr lang="cs-CZ" dirty="0"/>
                  <a:t>se tělesa</a:t>
                </a:r>
              </a:p>
              <a:p>
                <a:r>
                  <a:rPr lang="cs-CZ" dirty="0"/>
                  <a:t>p</a:t>
                </a:r>
                <a:r>
                  <a:rPr lang="cs-CZ" dirty="0" smtClean="0"/>
                  <a:t>ohybová (kinetická) </a:t>
                </a:r>
                <a:r>
                  <a:rPr lang="cs-CZ" dirty="0"/>
                  <a:t>energie tělesa závisí na jeho rychlosti a hmotnosti: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cs-CZ" dirty="0" smtClean="0"/>
                  <a:t>čím </a:t>
                </a:r>
                <a:r>
                  <a:rPr lang="cs-CZ" dirty="0"/>
                  <a:t>větší hmotnost, tím větší kinetická energie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cs-CZ" dirty="0" smtClean="0"/>
                  <a:t>čím </a:t>
                </a:r>
                <a:r>
                  <a:rPr lang="cs-CZ" dirty="0"/>
                  <a:t>větší rychlost, tím větší kinetická energie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cs-CZ" dirty="0" smtClean="0"/>
                  <a:t>těleso </a:t>
                </a:r>
                <a:r>
                  <a:rPr lang="cs-CZ" dirty="0"/>
                  <a:t>v klidu má nulovou kinetickou </a:t>
                </a:r>
                <a:r>
                  <a:rPr lang="cs-CZ" dirty="0" smtClean="0"/>
                  <a:t>energii</a:t>
                </a:r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. 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68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Převody jednotek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435280" cy="3740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err="1">
                <a:solidFill>
                  <a:srgbClr val="FF0000"/>
                </a:solidFill>
              </a:rPr>
              <a:t>m</a:t>
            </a:r>
            <a:r>
              <a:rPr lang="cs-CZ" sz="2800" dirty="0" err="1" smtClean="0">
                <a:solidFill>
                  <a:srgbClr val="FF0000"/>
                </a:solidFill>
              </a:rPr>
              <a:t>ili</a:t>
            </a:r>
            <a:r>
              <a:rPr lang="cs-CZ" sz="2800" dirty="0" err="1" smtClean="0"/>
              <a:t>joule</a:t>
            </a:r>
            <a:r>
              <a:rPr lang="cs-CZ" sz="2800" dirty="0" smtClean="0"/>
              <a:t>	1 </a:t>
            </a:r>
            <a:r>
              <a:rPr lang="cs-CZ" sz="2800" dirty="0" err="1" smtClean="0"/>
              <a:t>mJ</a:t>
            </a:r>
            <a:r>
              <a:rPr lang="cs-CZ" sz="2800" dirty="0" smtClean="0"/>
              <a:t> = 0,001 J		1 J = 1 000 </a:t>
            </a:r>
            <a:r>
              <a:rPr lang="cs-CZ" sz="2800" dirty="0" err="1" smtClean="0"/>
              <a:t>mJ</a:t>
            </a:r>
            <a:endParaRPr lang="cs-CZ" sz="2800" dirty="0" smtClean="0"/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kilo</a:t>
            </a:r>
            <a:r>
              <a:rPr lang="cs-CZ" sz="2800" dirty="0" smtClean="0"/>
              <a:t>joule	1 </a:t>
            </a:r>
            <a:r>
              <a:rPr lang="cs-CZ" sz="2800" dirty="0" err="1"/>
              <a:t>kJ</a:t>
            </a:r>
            <a:r>
              <a:rPr lang="cs-CZ" sz="2800" dirty="0"/>
              <a:t> = 1 000 </a:t>
            </a:r>
            <a:r>
              <a:rPr lang="cs-CZ" sz="2800" dirty="0" smtClean="0"/>
              <a:t>J		1 J = 0,001 </a:t>
            </a:r>
            <a:r>
              <a:rPr lang="cs-CZ" sz="2800" dirty="0" err="1" smtClean="0"/>
              <a:t>kJ</a:t>
            </a:r>
            <a:endParaRPr lang="cs-CZ" sz="2800" dirty="0"/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m</a:t>
            </a:r>
            <a:r>
              <a:rPr lang="cs-CZ" sz="2800" dirty="0" smtClean="0">
                <a:solidFill>
                  <a:srgbClr val="FF0000"/>
                </a:solidFill>
              </a:rPr>
              <a:t>ega</a:t>
            </a:r>
            <a:r>
              <a:rPr lang="cs-CZ" sz="2800" dirty="0" smtClean="0"/>
              <a:t>joule	1 </a:t>
            </a:r>
            <a:r>
              <a:rPr lang="cs-CZ" sz="2800" dirty="0"/>
              <a:t>MJ = 1 000 000 </a:t>
            </a:r>
            <a:r>
              <a:rPr lang="cs-CZ" sz="2800" dirty="0" smtClean="0"/>
              <a:t>J		1 J = 0,000 001 MJ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043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Pohybová energie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sz="2800" b="1" dirty="0" smtClean="0"/>
                  <a:t>Úloha č. 1</a:t>
                </a:r>
              </a:p>
              <a:p>
                <a:pPr marL="0" indent="0">
                  <a:buNone/>
                </a:pPr>
                <a:r>
                  <a:rPr lang="cs-CZ" sz="2800" dirty="0" smtClean="0"/>
                  <a:t>Určete, kolikrát větší pohybovou energii má tramvaj o celkové hmotnosti 42 t a jede rychlostí 50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cs-CZ" sz="2800" dirty="0" smtClean="0"/>
                  <a:t> než osobní automobil o celkové hmotnosti 1900 kg, který se pohybuje stejnou rychlostí.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912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Polohová (potenciální) energie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cs-CZ" dirty="0" smtClean="0"/>
                  <a:t>z latinského slova </a:t>
                </a:r>
                <a:r>
                  <a:rPr lang="cs-CZ" dirty="0" err="1"/>
                  <a:t>potentialis</a:t>
                </a:r>
                <a:r>
                  <a:rPr lang="cs-CZ" dirty="0"/>
                  <a:t> = možný </a:t>
                </a:r>
              </a:p>
              <a:p>
                <a:r>
                  <a:rPr lang="cs-CZ" dirty="0"/>
                  <a:t>značíme </a:t>
                </a:r>
                <a:r>
                  <a:rPr lang="cs-CZ" i="1" dirty="0" err="1">
                    <a:solidFill>
                      <a:srgbClr val="FF0000"/>
                    </a:solidFill>
                  </a:rPr>
                  <a:t>E</a:t>
                </a:r>
                <a:r>
                  <a:rPr lang="cs-CZ" sz="2600" i="1" dirty="0" err="1">
                    <a:solidFill>
                      <a:srgbClr val="FF0000"/>
                    </a:solidFill>
                  </a:rPr>
                  <a:t>p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r>
                  <a:rPr lang="cs-CZ" dirty="0">
                    <a:solidFill>
                      <a:srgbClr val="FF0000"/>
                    </a:solidFill>
                  </a:rPr>
                  <a:t>p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olohová (potenciální) </a:t>
                </a:r>
                <a:r>
                  <a:rPr lang="cs-CZ" dirty="0">
                    <a:solidFill>
                      <a:srgbClr val="FF0000"/>
                    </a:solidFill>
                  </a:rPr>
                  <a:t>energie</a:t>
                </a:r>
                <a:r>
                  <a:rPr lang="cs-CZ" dirty="0"/>
                  <a:t> je rovna práci, kterou musíme vykonat při zdvižení tělesa do nějaké </a:t>
                </a:r>
                <a:r>
                  <a:rPr lang="cs-CZ" dirty="0" smtClean="0"/>
                  <a:t>výšky</a:t>
                </a:r>
              </a:p>
              <a:p>
                <a:r>
                  <a:rPr lang="cs-CZ" dirty="0"/>
                  <a:t>polohová (potenciální) energie tělesa závisí na jeho hmotnosti a poloze v gravitačním poli (většinou vztahujeme k povrchu Země - nulová hladina potenciální energie):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cs-CZ" dirty="0" smtClean="0"/>
                  <a:t>čím </a:t>
                </a:r>
                <a:r>
                  <a:rPr lang="cs-CZ" dirty="0"/>
                  <a:t>větší hmotnost, tím větší potenciální energie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cs-CZ" dirty="0" smtClean="0"/>
                  <a:t>čím </a:t>
                </a:r>
                <a:r>
                  <a:rPr lang="cs-CZ" dirty="0"/>
                  <a:t>vyšší poloha vzhledem k nulové hladině, tím </a:t>
                </a:r>
                <a:r>
                  <a:rPr lang="cs-CZ" dirty="0" smtClean="0"/>
                  <a:t>větší potenciální </a:t>
                </a:r>
                <a:r>
                  <a:rPr lang="cs-CZ" dirty="0"/>
                  <a:t>energie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𝑊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𝐹</m:t>
                      </m:r>
                      <m:r>
                        <a:rPr lang="cs-CZ" b="0" i="1" smtClean="0">
                          <a:latin typeface="Cambria Math"/>
                        </a:rPr>
                        <m:t> . 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</a:rPr>
                        <m:t> . </m:t>
                      </m:r>
                      <m:r>
                        <a:rPr lang="cs-CZ" b="0" i="1" smtClean="0">
                          <a:latin typeface="Cambria Math"/>
                        </a:rPr>
                        <m:t>𝑔</m:t>
                      </m:r>
                      <m:r>
                        <a:rPr lang="cs-CZ" b="0" i="1" smtClean="0">
                          <a:latin typeface="Cambria Math"/>
                        </a:rPr>
                        <m:t> . 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</a:rPr>
                        <m:t> . </m:t>
                      </m:r>
                      <m:r>
                        <a:rPr lang="cs-CZ" b="0" i="1" smtClean="0">
                          <a:latin typeface="Cambria Math"/>
                        </a:rPr>
                        <m:t>𝑔</m:t>
                      </m:r>
                      <m:r>
                        <a:rPr lang="cs-CZ" b="0" i="1" smtClean="0">
                          <a:latin typeface="Cambria Math"/>
                        </a:rPr>
                        <m:t>. </m:t>
                      </m:r>
                      <m:r>
                        <a:rPr lang="cs-CZ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40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4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4000" i="1">
                          <a:solidFill>
                            <a:srgbClr val="FF0000"/>
                          </a:solidFill>
                          <a:latin typeface="Cambria Math"/>
                        </a:rPr>
                        <m:t> . </m:t>
                      </m:r>
                      <m:r>
                        <a:rPr lang="cs-CZ" sz="4000" i="1">
                          <a:solidFill>
                            <a:srgbClr val="FF0000"/>
                          </a:solidFill>
                          <a:latin typeface="Cambria Math"/>
                        </a:rPr>
                        <m:t>𝑔</m:t>
                      </m:r>
                      <m:r>
                        <a:rPr lang="cs-CZ" sz="4000" i="1">
                          <a:solidFill>
                            <a:srgbClr val="FF0000"/>
                          </a:solidFill>
                          <a:latin typeface="Cambria Math"/>
                        </a:rPr>
                        <m:t>. </m:t>
                      </m:r>
                      <m:r>
                        <a:rPr lang="cs-CZ" sz="4000" i="1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cs-CZ" sz="4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501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Polohová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Úloha č. 2</a:t>
            </a:r>
          </a:p>
          <a:p>
            <a:pPr marL="0" indent="0">
              <a:buNone/>
            </a:pPr>
            <a:r>
              <a:rPr lang="cs-CZ" sz="2800" dirty="0" smtClean="0"/>
              <a:t>Jakou polohovou energii získá závaží hodin o hmotnosti 250 g, jestliže ho vytáhne o 80 cm nahoru?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1326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Polohová energie pružnosti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olohová energie pružnosti </a:t>
            </a:r>
            <a:r>
              <a:rPr lang="cs-CZ" sz="2800" dirty="0" smtClean="0"/>
              <a:t>- má </a:t>
            </a:r>
            <a:r>
              <a:rPr lang="cs-CZ" sz="2800" dirty="0"/>
              <a:t>ji stlačená pružina nebo pružně zdeformované těleso (péro v autíčku na klíček, péro v natahovacích hodinkách, napnuté lanko </a:t>
            </a:r>
            <a:r>
              <a:rPr lang="cs-CZ" sz="2800" dirty="0" smtClean="0"/>
              <a:t>luku, stlačený míč, stlačený plyn v nádobě,…)</a:t>
            </a:r>
            <a:endParaRPr lang="cs-CZ" sz="2800" dirty="0"/>
          </a:p>
          <a:p>
            <a:r>
              <a:rPr lang="cs-CZ" sz="2800" dirty="0" smtClean="0"/>
              <a:t>je </a:t>
            </a:r>
            <a:r>
              <a:rPr lang="cs-CZ" sz="2800" dirty="0"/>
              <a:t>nutno vykonat práci k protažení nebo stlačení</a:t>
            </a:r>
          </a:p>
        </p:txBody>
      </p:sp>
    </p:spTree>
    <p:extLst>
      <p:ext uri="{BB962C8B-B14F-4D97-AF65-F5344CB8AC3E}">
        <p14:creationId xmlns:p14="http://schemas.microsoft.com/office/powerpoint/2010/main" val="999685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Vzájemné přeměny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polohová energie tělesa se při některých dějích přeměňuje na pohybovou energii tělesa a </a:t>
            </a:r>
            <a:r>
              <a:rPr lang="cs-CZ" dirty="0" smtClean="0"/>
              <a:t>naopak (např</a:t>
            </a:r>
            <a:r>
              <a:rPr lang="cs-CZ" dirty="0"/>
              <a:t>. skákající míček, skate na U-rampě, kyvadlo hodin, bungee jumping, houpačka, vodní elektrárny)</a:t>
            </a:r>
          </a:p>
          <a:p>
            <a:r>
              <a:rPr lang="cs-CZ" dirty="0" smtClean="0"/>
              <a:t>zvětšuje-li se polohová energie, pohybová se snižuje a naopak, celková energie zůstává stejná</a:t>
            </a:r>
          </a:p>
          <a:p>
            <a:r>
              <a:rPr lang="cs-CZ" dirty="0"/>
              <a:t>při přeměnách energie může docházet k přenosu energie na jiná tělesa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9945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zachování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platí </a:t>
            </a:r>
            <a:r>
              <a:rPr lang="cs-CZ" dirty="0">
                <a:solidFill>
                  <a:srgbClr val="FF0000"/>
                </a:solidFill>
              </a:rPr>
              <a:t>zákon zachování energie</a:t>
            </a:r>
            <a:r>
              <a:rPr lang="cs-CZ" dirty="0"/>
              <a:t>, </a:t>
            </a:r>
            <a:r>
              <a:rPr lang="cs-CZ" dirty="0" smtClean="0"/>
              <a:t>který se formuluje různými způsoby:</a:t>
            </a:r>
          </a:p>
          <a:p>
            <a:r>
              <a:rPr lang="cs-CZ" dirty="0" smtClean="0"/>
              <a:t>energii nelze vyrobit </a:t>
            </a:r>
            <a:r>
              <a:rPr lang="cs-CZ" dirty="0"/>
              <a:t>ani zničit, ale pouze přeměnit na jiný druh </a:t>
            </a:r>
            <a:r>
              <a:rPr lang="cs-CZ" dirty="0" smtClean="0"/>
              <a:t>energie</a:t>
            </a:r>
          </a:p>
          <a:p>
            <a:r>
              <a:rPr lang="cs-CZ" dirty="0"/>
              <a:t>j</a:t>
            </a:r>
            <a:r>
              <a:rPr lang="cs-CZ" dirty="0" smtClean="0"/>
              <a:t>ednotlivé druhy (formy) energie se mohou v izolované soustavě vzájemně přeměňovat, ale celková energie izolované soustavy se během času nemění</a:t>
            </a:r>
          </a:p>
          <a:p>
            <a:r>
              <a:rPr lang="cs-CZ" dirty="0"/>
              <a:t>e</a:t>
            </a:r>
            <a:r>
              <a:rPr lang="cs-CZ" dirty="0" smtClean="0"/>
              <a:t>nergii nelze žádným způsobem získat ani ztratit mimo proces konání práce</a:t>
            </a:r>
          </a:p>
          <a:p>
            <a:r>
              <a:rPr lang="cs-CZ" dirty="0"/>
              <a:t>s</a:t>
            </a:r>
            <a:r>
              <a:rPr lang="cs-CZ" dirty="0" smtClean="0"/>
              <a:t>oučet všech druhů energií v soustavě je v každém okamžiku stejný</a:t>
            </a:r>
          </a:p>
          <a:p>
            <a:r>
              <a:rPr lang="cs-CZ" dirty="0"/>
              <a:t>n</a:t>
            </a:r>
            <a:r>
              <a:rPr lang="cs-CZ" dirty="0" smtClean="0"/>
              <a:t>elze vyrobit perpetuum mobile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7460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Účinnost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cs-CZ" sz="3600" dirty="0" smtClean="0"/>
                  <a:t>fyzikální veličina, která vyjadřuje efektivitu přeměny energie – hospodárnost zařízení (poměr využité energie vzhledem k dodané energii)</a:t>
                </a:r>
              </a:p>
              <a:p>
                <a:r>
                  <a:rPr lang="cs-CZ" sz="3600" dirty="0"/>
                  <a:t>ú</a:t>
                </a:r>
                <a:r>
                  <a:rPr lang="cs-CZ" sz="3600" dirty="0" smtClean="0"/>
                  <a:t>činnost značíme </a:t>
                </a:r>
                <a:r>
                  <a:rPr lang="cs-CZ" sz="3600" i="1" dirty="0" smtClean="0">
                    <a:sym typeface="Symbol"/>
                  </a:rPr>
                  <a:t> </a:t>
                </a:r>
                <a:r>
                  <a:rPr lang="cs-CZ" sz="3600" dirty="0" smtClean="0">
                    <a:sym typeface="Symbol"/>
                  </a:rPr>
                  <a:t>(éta)</a:t>
                </a:r>
                <a:endParaRPr lang="cs-CZ" sz="3600" i="1" dirty="0" smtClean="0">
                  <a:sym typeface="Symbol"/>
                </a:endParaRPr>
              </a:p>
              <a:p>
                <a:r>
                  <a:rPr lang="cs-CZ" sz="3600" dirty="0">
                    <a:sym typeface="Symbol"/>
                  </a:rPr>
                  <a:t>j</a:t>
                </a:r>
                <a:r>
                  <a:rPr lang="cs-CZ" sz="3600" dirty="0" smtClean="0">
                    <a:sym typeface="Symbol"/>
                  </a:rPr>
                  <a:t>e určena podílem výkonu </a:t>
                </a:r>
                <a14:m>
                  <m:oMath xmlns:m="http://schemas.openxmlformats.org/officeDocument/2006/math">
                    <m:r>
                      <a:rPr lang="cs-CZ" sz="3600" b="0" i="1" smtClean="0">
                        <a:latin typeface="Cambria Math"/>
                        <a:sym typeface="Symbol"/>
                      </a:rPr>
                      <m:t>𝑃</m:t>
                    </m:r>
                  </m:oMath>
                </a14:m>
                <a:r>
                  <a:rPr lang="cs-CZ" sz="3600" dirty="0" smtClean="0">
                    <a:sym typeface="Symbol"/>
                  </a:rPr>
                  <a:t> a příkonu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60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cs-CZ" sz="3600" b="0" i="1" smtClean="0">
                            <a:latin typeface="Cambria Math"/>
                            <a:sym typeface="Symbol"/>
                          </a:rPr>
                          <m:t>𝑃</m:t>
                        </m:r>
                      </m:e>
                      <m:sub>
                        <m:r>
                          <a:rPr lang="cs-CZ" sz="3600" b="0" i="1" smtClean="0">
                            <a:latin typeface="Cambria Math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3600" dirty="0" smtClean="0"/>
                  <a:t> - nemá jednotku!</a:t>
                </a:r>
              </a:p>
              <a:p>
                <a:r>
                  <a:rPr lang="cs-CZ" sz="3600" dirty="0" smtClean="0"/>
                  <a:t>je </a:t>
                </a:r>
                <a:r>
                  <a:rPr lang="cs-CZ" sz="3600" dirty="0"/>
                  <a:t>vždy menší než 1</a:t>
                </a:r>
              </a:p>
              <a:p>
                <a:r>
                  <a:rPr lang="cs-CZ" sz="3600" dirty="0" smtClean="0"/>
                  <a:t>vynásobíme-li </a:t>
                </a:r>
                <a:r>
                  <a:rPr lang="cs-CZ" sz="3600" dirty="0"/>
                  <a:t>výsledek 100, pak je menší než 100</a:t>
                </a:r>
                <a:r>
                  <a:rPr lang="cs-CZ" sz="3600" dirty="0" smtClean="0"/>
                  <a:t>%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i="1" dirty="0" smtClean="0">
                          <a:solidFill>
                            <a:srgbClr val="FF0000"/>
                          </a:solidFill>
                          <a:sym typeface="Symbol"/>
                        </a:rPr>
                        <m:t>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0" i="1" dirty="0" smtClean="0">
                        <a:solidFill>
                          <a:schemeClr val="tx1"/>
                        </a:solidFill>
                        <a:sym typeface="Symbol"/>
                      </a:rPr>
                      <m:t>P</m:t>
                    </m:r>
                    <m:r>
                      <a:rPr lang="cs-CZ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 .</m:t>
                    </m:r>
                    <m:r>
                      <m:rPr>
                        <m:nor/>
                      </m:rPr>
                      <a:rPr lang="cs-CZ" i="1" dirty="0">
                        <a:solidFill>
                          <a:schemeClr val="tx1"/>
                        </a:solidFill>
                        <a:sym typeface="Symbol"/>
                      </a:rPr>
                      <m:t>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  <a:sym typeface="Symbol"/>
                  </a:rPr>
                  <a:t>	</a:t>
                </a:r>
                <a:r>
                  <a:rPr lang="cs-CZ" dirty="0" smtClean="0">
                    <a:solidFill>
                      <a:srgbClr val="FF0000"/>
                    </a:solidFill>
                    <a:sym typeface="Symbol"/>
                  </a:rPr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solidFill>
                              <a:schemeClr val="tx1"/>
                            </a:solidFill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solidFill>
                              <a:schemeClr val="tx1"/>
                            </a:solidFill>
                            <a:latin typeface="Cambria Math"/>
                            <a:sym typeface="Symbol"/>
                          </a:rPr>
                          <m:t>𝑃</m:t>
                        </m:r>
                      </m:e>
                      <m:sub>
                        <m:r>
                          <a:rPr lang="cs-CZ" b="0" i="1" dirty="0" smtClean="0">
                            <a:solidFill>
                              <a:schemeClr val="tx1"/>
                            </a:solidFill>
                            <a:latin typeface="Cambria Math"/>
                            <a:sym typeface="Symbol"/>
                          </a:rPr>
                          <m:t>0</m:t>
                        </m:r>
                      </m:sub>
                    </m:sSub>
                    <m:r>
                      <a:rPr lang="cs-CZ" i="1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i="1" dirty="0">
                            <a:solidFill>
                              <a:schemeClr val="tx1"/>
                            </a:solidFill>
                            <a:sym typeface="Symbol"/>
                          </a:rPr>
                          <m:t></m:t>
                        </m:r>
                      </m:den>
                    </m:f>
                  </m:oMath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2588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účinnosti, výkonu, příkonu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Úloha č. 1</a:t>
            </a:r>
          </a:p>
          <a:p>
            <a:pPr marL="0" indent="0">
              <a:buNone/>
            </a:pPr>
            <a:r>
              <a:rPr lang="cs-CZ" sz="2800" dirty="0" smtClean="0"/>
              <a:t>Jakou účinnost má motor nákladního výtahu, když při příkonu 12 kW vytáhne za 10 s břemeno o celkové hmotnosti 700 kg do výšky 15 m?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245840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účinnosti, výkonu, příkonu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Úloha č. 2</a:t>
            </a:r>
          </a:p>
          <a:p>
            <a:pPr marL="0" indent="0">
              <a:buNone/>
            </a:pPr>
            <a:r>
              <a:rPr lang="cs-CZ" sz="2800" dirty="0" smtClean="0"/>
              <a:t>Jaký </a:t>
            </a:r>
            <a:r>
              <a:rPr lang="cs-CZ" sz="2800" dirty="0"/>
              <a:t>příkon musí mít motor nákladního výtahu, který vyveze kabinu s nákladem o celkové hmotnosti 3 t do výšky 18 m za 30 s? Účinnost motoru je 75% (resp. 0,75).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1114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účinnosti, výkonu, příkonu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Úloha č. </a:t>
            </a:r>
            <a:r>
              <a:rPr lang="cs-CZ" sz="2800" b="1" dirty="0"/>
              <a:t>3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 smtClean="0"/>
              <a:t>Motor automobilu pracuje s výkonem 50 kW. Jaký je jeho příkon, jestliže účinnost motoru je 30%?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0296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práce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1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dirty="0" smtClean="0"/>
              <a:t>3,4</a:t>
            </a:r>
            <a:r>
              <a:rPr lang="pt-BR" dirty="0" smtClean="0"/>
              <a:t> k</a:t>
            </a:r>
            <a:r>
              <a:rPr lang="cs-CZ" dirty="0" smtClean="0"/>
              <a:t>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J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pt-BR" dirty="0" smtClean="0"/>
              <a:t>3 </a:t>
            </a:r>
            <a:r>
              <a:rPr lang="cs-CZ" dirty="0" smtClean="0"/>
              <a:t>1</a:t>
            </a:r>
            <a:r>
              <a:rPr lang="pt-BR" dirty="0" smtClean="0"/>
              <a:t>50 </a:t>
            </a:r>
            <a:r>
              <a:rPr lang="cs-CZ" dirty="0" smtClean="0"/>
              <a:t>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pt-BR" dirty="0" smtClean="0"/>
              <a:t>M</a:t>
            </a:r>
            <a:r>
              <a:rPr lang="cs-CZ" dirty="0" smtClean="0"/>
              <a:t>J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dirty="0" smtClean="0"/>
              <a:t>6</a:t>
            </a:r>
            <a:r>
              <a:rPr lang="pt-BR" dirty="0" smtClean="0"/>
              <a:t>3,5 </a:t>
            </a:r>
            <a:r>
              <a:rPr lang="cs-CZ" dirty="0" smtClean="0"/>
              <a:t>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pt-BR" dirty="0" smtClean="0"/>
              <a:t>k</a:t>
            </a:r>
            <a:r>
              <a:rPr lang="cs-CZ" dirty="0" smtClean="0"/>
              <a:t>J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d) </a:t>
            </a:r>
            <a:r>
              <a:rPr lang="pt-BR" dirty="0" smtClean="0"/>
              <a:t>0,</a:t>
            </a:r>
            <a:r>
              <a:rPr lang="cs-CZ" dirty="0" smtClean="0"/>
              <a:t>8</a:t>
            </a:r>
            <a:r>
              <a:rPr lang="pt-BR" dirty="0" smtClean="0"/>
              <a:t> </a:t>
            </a:r>
            <a:r>
              <a:rPr lang="cs-CZ" dirty="0" smtClean="0"/>
              <a:t>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err="1" smtClean="0"/>
              <a:t>mJ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e) </a:t>
            </a:r>
            <a:r>
              <a:rPr lang="pt-BR" dirty="0"/>
              <a:t>1 </a:t>
            </a:r>
            <a:r>
              <a:rPr lang="cs-CZ" dirty="0" smtClean="0"/>
              <a:t>4</a:t>
            </a:r>
            <a:r>
              <a:rPr lang="pt-BR" dirty="0" smtClean="0"/>
              <a:t>00 </a:t>
            </a:r>
            <a:r>
              <a:rPr lang="cs-CZ" dirty="0" smtClean="0"/>
              <a:t>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pt-BR" dirty="0" smtClean="0"/>
              <a:t>k</a:t>
            </a:r>
            <a:r>
              <a:rPr lang="cs-CZ" dirty="0" smtClean="0"/>
              <a:t>J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</a:t>
            </a:r>
            <a:r>
              <a:rPr lang="cs-CZ" dirty="0" smtClean="0"/>
              <a:t>2</a:t>
            </a:r>
            <a:r>
              <a:rPr lang="pt-BR" dirty="0" smtClean="0"/>
              <a:t> </a:t>
            </a:r>
            <a:r>
              <a:rPr lang="cs-CZ" dirty="0" smtClean="0"/>
              <a:t>9</a:t>
            </a:r>
            <a:r>
              <a:rPr lang="pt-BR" dirty="0" smtClean="0"/>
              <a:t>00 k</a:t>
            </a:r>
            <a:r>
              <a:rPr lang="cs-CZ" dirty="0" smtClean="0"/>
              <a:t>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pt-BR" dirty="0" smtClean="0"/>
              <a:t>M</a:t>
            </a:r>
            <a:r>
              <a:rPr lang="cs-CZ" dirty="0" smtClean="0"/>
              <a:t>J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a) 1 </a:t>
            </a:r>
            <a:r>
              <a:rPr lang="cs-CZ" dirty="0" smtClean="0"/>
              <a:t>820 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err="1" smtClean="0"/>
              <a:t>kJ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6</a:t>
            </a:r>
            <a:r>
              <a:rPr lang="cs-CZ" dirty="0" smtClean="0"/>
              <a:t>,5 </a:t>
            </a:r>
            <a:r>
              <a:rPr lang="cs-CZ" dirty="0" err="1" smtClean="0"/>
              <a:t>kJ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J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dirty="0" smtClean="0"/>
              <a:t>2</a:t>
            </a:r>
            <a:r>
              <a:rPr lang="pt-BR" dirty="0" smtClean="0"/>
              <a:t>3</a:t>
            </a:r>
            <a:r>
              <a:rPr lang="cs-CZ" dirty="0" smtClean="0"/>
              <a:t>7</a:t>
            </a:r>
            <a:r>
              <a:rPr lang="pt-BR" dirty="0" smtClean="0"/>
              <a:t> </a:t>
            </a:r>
            <a:r>
              <a:rPr lang="cs-CZ" dirty="0" err="1" smtClean="0"/>
              <a:t>mJ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J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dirty="0" smtClean="0"/>
              <a:t>570</a:t>
            </a:r>
            <a:r>
              <a:rPr lang="pt-BR" dirty="0" smtClean="0"/>
              <a:t> </a:t>
            </a:r>
            <a:r>
              <a:rPr lang="cs-CZ" dirty="0" err="1" smtClean="0"/>
              <a:t>kJ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MJ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dirty="0" smtClean="0"/>
              <a:t>3,7</a:t>
            </a:r>
            <a:r>
              <a:rPr lang="pt-BR" dirty="0" smtClean="0"/>
              <a:t> </a:t>
            </a:r>
            <a:r>
              <a:rPr lang="cs-CZ" dirty="0" err="1" smtClean="0"/>
              <a:t>kJ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</a:t>
            </a:r>
            <a:r>
              <a:rPr lang="cs-CZ" dirty="0" smtClean="0"/>
              <a:t>MJ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</a:t>
            </a:r>
            <a:r>
              <a:rPr lang="cs-CZ" dirty="0" smtClean="0"/>
              <a:t>8 J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cs-CZ" dirty="0"/>
              <a:t>			</a:t>
            </a:r>
            <a:r>
              <a:rPr lang="cs-CZ" dirty="0" err="1" smtClean="0"/>
              <a:t>mJ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06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Rozhodněte, zda se práce koná: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Stojíte a držíte v ruce tašku</a:t>
            </a:r>
          </a:p>
          <a:p>
            <a:r>
              <a:rPr lang="cs-CZ" dirty="0" smtClean="0"/>
              <a:t>Jedete na kole</a:t>
            </a:r>
          </a:p>
          <a:p>
            <a:r>
              <a:rPr lang="cs-CZ" dirty="0" smtClean="0"/>
              <a:t>Zvedáte se ze židle</a:t>
            </a:r>
          </a:p>
          <a:p>
            <a:r>
              <a:rPr lang="cs-CZ" dirty="0" smtClean="0"/>
              <a:t>Díváte se na televizi</a:t>
            </a:r>
          </a:p>
          <a:p>
            <a:r>
              <a:rPr lang="cs-CZ" dirty="0" smtClean="0"/>
              <a:t>Jdete do po schodech nahoru</a:t>
            </a:r>
          </a:p>
          <a:p>
            <a:r>
              <a:rPr lang="cs-CZ" dirty="0" smtClean="0"/>
              <a:t>Tlačíte kočárek do kopce</a:t>
            </a:r>
          </a:p>
          <a:p>
            <a:r>
              <a:rPr lang="cs-CZ" dirty="0" smtClean="0"/>
              <a:t>Uklízíte nádobí z myčky</a:t>
            </a:r>
          </a:p>
          <a:p>
            <a:r>
              <a:rPr lang="cs-CZ" dirty="0" smtClean="0"/>
              <a:t>Hrajete hru na počítači</a:t>
            </a:r>
          </a:p>
          <a:p>
            <a:r>
              <a:rPr lang="cs-CZ" dirty="0" smtClean="0"/>
              <a:t>Čtete si knížku</a:t>
            </a:r>
          </a:p>
          <a:p>
            <a:r>
              <a:rPr lang="cs-CZ" dirty="0" smtClean="0"/>
              <a:t>Čekáte s krosnou na zádech na vlak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Ano - Ne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7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práce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800" dirty="0" smtClean="0"/>
                  <a:t>výpočet velikosti vykonané práce budeme počítat pouze v nejjednodušším případě – směr působící síly a směr pohybu tělesa je shodný (nebo téměř shodný)</a:t>
                </a:r>
              </a:p>
              <a:p>
                <a:r>
                  <a:rPr lang="cs-CZ" sz="2800" dirty="0"/>
                  <a:t>p</a:t>
                </a:r>
                <a:r>
                  <a:rPr lang="cs-CZ" sz="2800" dirty="0" smtClean="0"/>
                  <a:t>ráci o velikosti 1 J vykonáme, jestliže posuneme těleso silou o velikosti 1 N po dráze 1 m</a:t>
                </a:r>
              </a:p>
              <a:p>
                <a:pPr marL="0" indent="0">
                  <a:buNone/>
                </a:pPr>
                <a:endParaRPr lang="cs-CZ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𝑊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. 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cs-CZ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𝐹</m:t>
                    </m:r>
                    <m:r>
                      <a:rPr lang="cs-C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cs-CZ" dirty="0" smtClean="0"/>
                  <a:t>		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 r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85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práce, síly nebo dráhy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Úloha č. 1</a:t>
            </a:r>
          </a:p>
          <a:p>
            <a:pPr marL="0" indent="0">
              <a:buNone/>
            </a:pPr>
            <a:r>
              <a:rPr lang="cs-CZ" sz="2800" dirty="0" smtClean="0"/>
              <a:t>Jakou práci vykonáte, jestliže zvednete svůj školní batoh o hmotnosti 8,5 kg do výšky 1,5 m?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7820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práce, síly nebo dráhy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Úloha č. 2</a:t>
            </a:r>
          </a:p>
          <a:p>
            <a:pPr marL="0" indent="0">
              <a:buNone/>
            </a:pPr>
            <a:r>
              <a:rPr lang="cs-CZ" sz="2800" dirty="0"/>
              <a:t>Jeřáb zvedal rovnoměrným pohybem těleso do výšky </a:t>
            </a:r>
            <a:r>
              <a:rPr lang="cs-CZ" sz="2800" dirty="0" smtClean="0"/>
              <a:t>15 m </a:t>
            </a:r>
            <a:r>
              <a:rPr lang="cs-CZ" sz="2800" dirty="0"/>
              <a:t>a vykonal při tom práci 45 </a:t>
            </a:r>
            <a:r>
              <a:rPr lang="cs-CZ" sz="2800" dirty="0" err="1"/>
              <a:t>kJ</a:t>
            </a:r>
            <a:r>
              <a:rPr lang="cs-CZ" sz="2800" dirty="0"/>
              <a:t>. Jak velká je hmotnost zvednutého tělesa?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787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práce, síly nebo dráhy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Úloha č. 3</a:t>
            </a:r>
            <a:endParaRPr lang="cs-CZ" sz="2800" b="1" dirty="0"/>
          </a:p>
          <a:p>
            <a:pPr marL="0" indent="0">
              <a:buNone/>
            </a:pPr>
            <a:r>
              <a:rPr lang="cs-CZ" sz="2800" dirty="0" smtClean="0"/>
              <a:t>Do </a:t>
            </a:r>
            <a:r>
              <a:rPr lang="cs-CZ" sz="2800" dirty="0"/>
              <a:t>jaké výšky zdvihá prodavač přenosku s láhvemi o hmotnosti 15 kg, jestliže vykoná práci 0,165 </a:t>
            </a:r>
            <a:r>
              <a:rPr lang="cs-CZ" sz="2800" dirty="0" err="1"/>
              <a:t>kJ</a:t>
            </a:r>
            <a:r>
              <a:rPr lang="cs-CZ" sz="2800" dirty="0" smtClean="0"/>
              <a:t>?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327724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12462</TotalTime>
  <Words>1530</Words>
  <Application>Microsoft Office PowerPoint</Application>
  <PresentationFormat>Předvádění na obrazovce (4:3)</PresentationFormat>
  <Paragraphs>226</Paragraphs>
  <Slides>39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 systému Office</vt:lpstr>
      <vt:lpstr>Práce, výkon, energie</vt:lpstr>
      <vt:lpstr>Práce</vt:lpstr>
      <vt:lpstr>Převody jednotek práce</vt:lpstr>
      <vt:lpstr>Procvičování převodů jednotek práce</vt:lpstr>
      <vt:lpstr>Práce</vt:lpstr>
      <vt:lpstr>Výpočet práce</vt:lpstr>
      <vt:lpstr>Výpočet práce, síly nebo dráhy</vt:lpstr>
      <vt:lpstr>Výpočet práce, síly nebo dráhy</vt:lpstr>
      <vt:lpstr>Výpočet práce, síly nebo dráhy</vt:lpstr>
      <vt:lpstr>Výpočet práce, síly nebo dráhy</vt:lpstr>
      <vt:lpstr>Výpočet práce, síly nebo dráhy</vt:lpstr>
      <vt:lpstr>Výkon</vt:lpstr>
      <vt:lpstr>Výkon</vt:lpstr>
      <vt:lpstr>Převody jednotek výkonu</vt:lpstr>
      <vt:lpstr>Procvičování převodů jednotek výkonu</vt:lpstr>
      <vt:lpstr>Výkon</vt:lpstr>
      <vt:lpstr>Výpočet výkonu</vt:lpstr>
      <vt:lpstr>Výpočet výkonu</vt:lpstr>
      <vt:lpstr>Další jednotka pro práci odvozená z jednotky výkonu</vt:lpstr>
      <vt:lpstr>Procvičování převodů dalších jednotek pro práci</vt:lpstr>
      <vt:lpstr>Výpočet výkonu, práce, času, síly</vt:lpstr>
      <vt:lpstr>Výpočet výkonu, práce, času, síly</vt:lpstr>
      <vt:lpstr>Výpočet výkonu, práce, času, síly</vt:lpstr>
      <vt:lpstr>Výpočet výkonu, práce, času, síly</vt:lpstr>
      <vt:lpstr>Energie</vt:lpstr>
      <vt:lpstr>Dříve používaná jednotka energie</vt:lpstr>
      <vt:lpstr>Jednotky energie</vt:lpstr>
      <vt:lpstr>Mechanická energie</vt:lpstr>
      <vt:lpstr>Pohybová (kinetická) energie</vt:lpstr>
      <vt:lpstr>Pohybová energie</vt:lpstr>
      <vt:lpstr>Polohová (potenciální) energie</vt:lpstr>
      <vt:lpstr>Polohová energie</vt:lpstr>
      <vt:lpstr>Polohová energie pružnosti</vt:lpstr>
      <vt:lpstr>Vzájemné přeměny energie</vt:lpstr>
      <vt:lpstr>Zákon zachování energie</vt:lpstr>
      <vt:lpstr>Účinnost</vt:lpstr>
      <vt:lpstr>Výpočet účinnosti, výkonu, příkonu</vt:lpstr>
      <vt:lpstr>Výpočet účinnosti, výkonu, příkonu</vt:lpstr>
      <vt:lpstr>Výpočet účinnosti, výkonu, příkonu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261</cp:revision>
  <dcterms:created xsi:type="dcterms:W3CDTF">2022-07-31T09:19:12Z</dcterms:created>
  <dcterms:modified xsi:type="dcterms:W3CDTF">2023-10-14T15:24:47Z</dcterms:modified>
</cp:coreProperties>
</file>