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8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7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Výroba a přenos elektrické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velikosti střídavého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ransformátor </a:t>
            </a:r>
            <a:r>
              <a:rPr lang="cs-CZ" dirty="0" smtClean="0"/>
              <a:t>- je </a:t>
            </a:r>
            <a:r>
              <a:rPr lang="cs-CZ" dirty="0"/>
              <a:t>zařízení umožňující měnit střídavé napětí </a:t>
            </a:r>
            <a:r>
              <a:rPr lang="cs-CZ" i="1" dirty="0"/>
              <a:t>U</a:t>
            </a:r>
            <a:r>
              <a:rPr lang="cs-CZ" i="1" baseline="-25000" dirty="0"/>
              <a:t>1</a:t>
            </a:r>
            <a:r>
              <a:rPr lang="cs-CZ" i="1" dirty="0"/>
              <a:t> </a:t>
            </a:r>
            <a:r>
              <a:rPr lang="cs-CZ" dirty="0"/>
              <a:t>(vstupní napětí) na střídavé napětí </a:t>
            </a:r>
            <a:r>
              <a:rPr lang="cs-CZ" i="1" dirty="0"/>
              <a:t>U</a:t>
            </a:r>
            <a:r>
              <a:rPr lang="cs-CZ" i="1" baseline="-25000" dirty="0"/>
              <a:t>2</a:t>
            </a:r>
            <a:r>
              <a:rPr lang="cs-CZ" dirty="0"/>
              <a:t> (výstupní napětí) se stejným kmitočtem, ale jinou hodnotou</a:t>
            </a:r>
          </a:p>
          <a:p>
            <a:r>
              <a:rPr lang="cs-CZ" dirty="0"/>
              <a:t>využívá </a:t>
            </a:r>
            <a:r>
              <a:rPr lang="cs-CZ" dirty="0">
                <a:solidFill>
                  <a:srgbClr val="FF0000"/>
                </a:solidFill>
              </a:rPr>
              <a:t>elektromagnetické </a:t>
            </a:r>
            <a:r>
              <a:rPr lang="cs-CZ" dirty="0" smtClean="0">
                <a:solidFill>
                  <a:srgbClr val="FF0000"/>
                </a:solidFill>
              </a:rPr>
              <a:t>indukce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kládá se ze dvou cívek s odlišným počtem závitů na společném jádru: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	primární </a:t>
            </a:r>
            <a:r>
              <a:rPr lang="cs-CZ" dirty="0">
                <a:solidFill>
                  <a:srgbClr val="FF0000"/>
                </a:solidFill>
              </a:rPr>
              <a:t>cívka</a:t>
            </a:r>
            <a:r>
              <a:rPr lang="cs-CZ" dirty="0"/>
              <a:t> - vstupní </a:t>
            </a:r>
            <a:r>
              <a:rPr lang="cs-CZ" dirty="0" smtClean="0"/>
              <a:t>napětí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	sekundární </a:t>
            </a:r>
            <a:r>
              <a:rPr lang="cs-CZ" sz="3200" dirty="0">
                <a:solidFill>
                  <a:srgbClr val="FF0000"/>
                </a:solidFill>
              </a:rPr>
              <a:t>cívka</a:t>
            </a:r>
            <a:r>
              <a:rPr lang="cs-CZ" sz="3200" dirty="0"/>
              <a:t> - výstupní napětí (spotřebič)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10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transformační poměr</a:t>
                </a:r>
                <a:r>
                  <a:rPr lang="cs-CZ" i="1" dirty="0">
                    <a:solidFill>
                      <a:srgbClr val="FF0000"/>
                    </a:solidFill>
                  </a:rPr>
                  <a:t> k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- </a:t>
                </a:r>
                <a:r>
                  <a:rPr lang="cs-CZ" dirty="0" smtClean="0"/>
                  <a:t>podíl </a:t>
                </a:r>
                <a:r>
                  <a:rPr lang="cs-CZ" dirty="0"/>
                  <a:t>počtu závitů sekundární cívky </a:t>
                </a:r>
                <a:r>
                  <a:rPr lang="cs-CZ" i="1" dirty="0"/>
                  <a:t>N</a:t>
                </a:r>
                <a:r>
                  <a:rPr lang="cs-CZ" i="1" baseline="-25000" dirty="0"/>
                  <a:t>2</a:t>
                </a:r>
                <a:r>
                  <a:rPr lang="cs-CZ" dirty="0"/>
                  <a:t> a </a:t>
                </a:r>
                <a:r>
                  <a:rPr lang="cs-CZ" dirty="0" smtClean="0"/>
                  <a:t>primární </a:t>
                </a:r>
                <a:r>
                  <a:rPr lang="cs-CZ" dirty="0"/>
                  <a:t>cívky </a:t>
                </a:r>
                <a:r>
                  <a:rPr lang="cs-CZ" i="1" dirty="0"/>
                  <a:t>N</a:t>
                </a:r>
                <a:r>
                  <a:rPr lang="cs-CZ" i="1" baseline="-25000" dirty="0"/>
                  <a:t>1</a:t>
                </a:r>
                <a:endParaRPr lang="cs-CZ" baseline="-25000" dirty="0"/>
              </a:p>
              <a:p>
                <a:r>
                  <a:rPr lang="cs-CZ" i="1" dirty="0"/>
                  <a:t>k</a:t>
                </a:r>
                <a:r>
                  <a:rPr lang="cs-CZ" dirty="0" smtClean="0"/>
                  <a:t> </a:t>
                </a:r>
                <a:r>
                  <a:rPr lang="cs-CZ" dirty="0"/>
                  <a:t>&gt; 1, pak </a:t>
                </a:r>
                <a:r>
                  <a:rPr lang="cs-CZ" i="1" dirty="0"/>
                  <a:t>U</a:t>
                </a:r>
                <a:r>
                  <a:rPr lang="cs-CZ" i="1" baseline="-25000" dirty="0"/>
                  <a:t>2</a:t>
                </a:r>
                <a:r>
                  <a:rPr lang="cs-CZ" i="1" dirty="0"/>
                  <a:t> &gt; U</a:t>
                </a:r>
                <a:r>
                  <a:rPr lang="cs-CZ" i="1" baseline="-25000" dirty="0"/>
                  <a:t>1 </a:t>
                </a:r>
                <a:r>
                  <a:rPr lang="cs-CZ" dirty="0" smtClean="0"/>
                  <a:t>- </a:t>
                </a:r>
                <a:r>
                  <a:rPr lang="cs-CZ" dirty="0">
                    <a:solidFill>
                      <a:srgbClr val="FF0000"/>
                    </a:solidFill>
                  </a:rPr>
                  <a:t>transformace nahoru </a:t>
                </a:r>
              </a:p>
              <a:p>
                <a:r>
                  <a:rPr lang="cs-CZ" i="1" dirty="0"/>
                  <a:t>k</a:t>
                </a:r>
                <a:r>
                  <a:rPr lang="cs-CZ" dirty="0" smtClean="0"/>
                  <a:t> </a:t>
                </a:r>
                <a:r>
                  <a:rPr lang="cs-CZ" dirty="0"/>
                  <a:t>&lt; 1, pak </a:t>
                </a:r>
                <a:r>
                  <a:rPr lang="cs-CZ" i="1" dirty="0"/>
                  <a:t>U</a:t>
                </a:r>
                <a:r>
                  <a:rPr lang="cs-CZ" i="1" baseline="-25000" dirty="0"/>
                  <a:t>2</a:t>
                </a:r>
                <a:r>
                  <a:rPr lang="cs-CZ" i="1" dirty="0"/>
                  <a:t> &lt; U</a:t>
                </a:r>
                <a:r>
                  <a:rPr lang="cs-CZ" i="1" baseline="-25000" dirty="0"/>
                  <a:t>1</a:t>
                </a:r>
                <a:r>
                  <a:rPr lang="cs-CZ" dirty="0"/>
                  <a:t> - </a:t>
                </a:r>
                <a:r>
                  <a:rPr lang="cs-CZ" dirty="0">
                    <a:solidFill>
                      <a:srgbClr val="FF0000"/>
                    </a:solidFill>
                  </a:rPr>
                  <a:t>transformace dolů</a:t>
                </a:r>
              </a:p>
              <a:p>
                <a:r>
                  <a:rPr lang="cs-CZ" dirty="0" smtClean="0"/>
                  <a:t>poměr napětí na sekundární a primární cívce je roven poměru počtu závitů sekundární a primární cívky (poměr proudů je opačný než poměr napětí)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724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5: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Jaké bude sekundární napětí, jestliže primární napětí je 30 V, primární cívka má 300 závitů a sekundární má 1200 závitů? Urči transformační poměr a rozhodni, zda se jedná o transformaci nahoru nebo dolů.</a:t>
            </a:r>
          </a:p>
        </p:txBody>
      </p:sp>
    </p:spTree>
    <p:extLst>
      <p:ext uri="{BB962C8B-B14F-4D97-AF65-F5344CB8AC3E}">
        <p14:creationId xmlns:p14="http://schemas.microsoft.com/office/powerpoint/2010/main" val="54569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Transformátory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6: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Primární cívka transformátoru má 1380 závitů. Kolik závitů by měla mít sekundární cívka, aby bylo možné použít transformátor pro vláček určený na 9 V, když máme k dispozici pouze síťové napětí 230 V?</a:t>
            </a:r>
          </a:p>
        </p:txBody>
      </p:sp>
    </p:spTree>
    <p:extLst>
      <p:ext uri="{BB962C8B-B14F-4D97-AF65-F5344CB8AC3E}">
        <p14:creationId xmlns:p14="http://schemas.microsoft.com/office/powerpoint/2010/main" val="23387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elektrické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lektrárna</a:t>
            </a:r>
            <a:r>
              <a:rPr lang="cs-CZ" dirty="0" smtClean="0"/>
              <a:t> 6,3 </a:t>
            </a:r>
            <a:r>
              <a:rPr lang="cs-CZ" dirty="0" err="1" smtClean="0"/>
              <a:t>kV</a:t>
            </a:r>
            <a:r>
              <a:rPr lang="cs-CZ" dirty="0"/>
              <a:t> </a:t>
            </a:r>
            <a:r>
              <a:rPr lang="cs-CZ" dirty="0" smtClean="0"/>
              <a:t>– transformace nahoru na  220 </a:t>
            </a:r>
            <a:r>
              <a:rPr lang="cs-CZ" dirty="0" err="1" smtClean="0"/>
              <a:t>kV</a:t>
            </a:r>
            <a:r>
              <a:rPr lang="cs-CZ" dirty="0" smtClean="0"/>
              <a:t> (případně 400 </a:t>
            </a:r>
            <a:r>
              <a:rPr lang="cs-CZ" dirty="0" err="1" smtClean="0"/>
              <a:t>kV</a:t>
            </a:r>
            <a:r>
              <a:rPr lang="cs-CZ" dirty="0" smtClean="0"/>
              <a:t> nebo 110 </a:t>
            </a:r>
            <a:r>
              <a:rPr lang="cs-CZ" dirty="0" err="1" smtClean="0"/>
              <a:t>kV</a:t>
            </a:r>
            <a:r>
              <a:rPr lang="cs-CZ" dirty="0" smtClean="0"/>
              <a:t>) – velmi vysoké napětí (</a:t>
            </a:r>
            <a:r>
              <a:rPr lang="cs-CZ" dirty="0" err="1" smtClean="0"/>
              <a:t>vvn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oblastní transformátor </a:t>
            </a:r>
            <a:r>
              <a:rPr lang="cs-CZ" dirty="0" smtClean="0"/>
              <a:t>– transformace dolů na 22 </a:t>
            </a:r>
            <a:r>
              <a:rPr lang="cs-CZ" dirty="0" err="1" smtClean="0"/>
              <a:t>kV</a:t>
            </a:r>
            <a:r>
              <a:rPr lang="cs-CZ" dirty="0" smtClean="0"/>
              <a:t> – vysoké napětí (</a:t>
            </a:r>
            <a:r>
              <a:rPr lang="cs-CZ" dirty="0" err="1" smtClean="0"/>
              <a:t>vn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>
                <a:solidFill>
                  <a:srgbClr val="FF0000"/>
                </a:solidFill>
              </a:rPr>
              <a:t>ístní transformátor </a:t>
            </a:r>
            <a:r>
              <a:rPr lang="cs-CZ" dirty="0" smtClean="0"/>
              <a:t>– transformace dolů na 230 V (případně 400 V pro velké stroje a zařízení) – nízké napětí (</a:t>
            </a:r>
            <a:r>
              <a:rPr lang="cs-CZ" dirty="0" err="1" smtClean="0"/>
              <a:t>nn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potřebitelská síť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248018" y="2400336"/>
            <a:ext cx="298852" cy="371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226352" y="3498150"/>
            <a:ext cx="298852" cy="371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272072" y="5013176"/>
            <a:ext cx="298852" cy="371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Users\eliska.novotna\Desktop\DOKONČIT PREZENTACE\20231021_1439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70761" y="4887090"/>
            <a:ext cx="2252470" cy="168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7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Přenosová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ČEPS, a.s. </a:t>
            </a:r>
            <a:r>
              <a:rPr lang="cs-CZ" dirty="0" smtClean="0"/>
              <a:t>(Česká elektroenergetická soustava)</a:t>
            </a:r>
          </a:p>
          <a:p>
            <a:r>
              <a:rPr lang="cs-CZ" dirty="0"/>
              <a:t>p</a:t>
            </a:r>
            <a:r>
              <a:rPr lang="cs-CZ" dirty="0" smtClean="0"/>
              <a:t>rovozovatel přenosové soustavy, vlastní rozvody velmi vysokého napětí</a:t>
            </a:r>
          </a:p>
          <a:p>
            <a:r>
              <a:rPr lang="cs-CZ" dirty="0" smtClean="0"/>
              <a:t>zajišťuje provoz a dispečersky hlídá vyrovnanou energetickou bilanci – tedy rovnováhu mezi vyrobenou a spotřebovanou energií</a:t>
            </a:r>
          </a:p>
          <a:p>
            <a:r>
              <a:rPr lang="cs-CZ" dirty="0"/>
              <a:t>v</a:t>
            </a:r>
            <a:r>
              <a:rPr lang="cs-CZ" dirty="0" smtClean="0"/>
              <a:t>edení vysokého a nízkého napětí vlastní ČEZ Distribuce, PRE Distribuce, EG.D (dříve E.ON Distribuce)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651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Bezpečnost při práci s elektrickými zařízeními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p</a:t>
            </a:r>
            <a:r>
              <a:rPr lang="cs-CZ" sz="2200" dirty="0" smtClean="0">
                <a:solidFill>
                  <a:srgbClr val="FF0000"/>
                </a:solidFill>
              </a:rPr>
              <a:t>ozor - lidské </a:t>
            </a:r>
            <a:r>
              <a:rPr lang="cs-CZ" sz="2200" dirty="0">
                <a:solidFill>
                  <a:srgbClr val="FF0000"/>
                </a:solidFill>
              </a:rPr>
              <a:t>tělo je vodič elektrického proudu!!</a:t>
            </a:r>
          </a:p>
          <a:p>
            <a:r>
              <a:rPr lang="cs-CZ" sz="2200" dirty="0" smtClean="0"/>
              <a:t>nedotýkáme </a:t>
            </a:r>
            <a:r>
              <a:rPr lang="cs-CZ" sz="2200" dirty="0"/>
              <a:t>se vlhkou rukou vypínačů</a:t>
            </a:r>
          </a:p>
          <a:p>
            <a:r>
              <a:rPr lang="cs-CZ" sz="2200" dirty="0"/>
              <a:t>nedotýkáme se el. přístrojů, jsme-li ve vodě, stojíme-li na vlhké podlaze</a:t>
            </a:r>
          </a:p>
          <a:p>
            <a:r>
              <a:rPr lang="cs-CZ" sz="2200" dirty="0"/>
              <a:t>spotřebiče zapojujeme jen na </a:t>
            </a:r>
            <a:r>
              <a:rPr lang="cs-CZ" sz="2200" dirty="0" smtClean="0"/>
              <a:t>napětí uvedené </a:t>
            </a:r>
            <a:r>
              <a:rPr lang="cs-CZ" sz="2200" dirty="0"/>
              <a:t>na štítku nebo v návodu</a:t>
            </a:r>
          </a:p>
          <a:p>
            <a:r>
              <a:rPr lang="cs-CZ" sz="2200" dirty="0"/>
              <a:t>u nového spotřebiče čteme nejprve návod</a:t>
            </a:r>
          </a:p>
          <a:p>
            <a:r>
              <a:rPr lang="cs-CZ" sz="2200" dirty="0"/>
              <a:t>vždy zkontrolujeme přívodní šňůru i zástrčku</a:t>
            </a:r>
          </a:p>
          <a:p>
            <a:r>
              <a:rPr lang="cs-CZ" sz="2200" dirty="0"/>
              <a:t>je-li přístroj opatřen vypínačem, zapojujeme ho vždy nezapojený</a:t>
            </a:r>
          </a:p>
          <a:p>
            <a:r>
              <a:rPr lang="cs-CZ" sz="2200" dirty="0"/>
              <a:t>na přívodní šňůry nepokládáme horké ani těžké předměty s ostrými hranami</a:t>
            </a:r>
          </a:p>
          <a:p>
            <a:r>
              <a:rPr lang="cs-CZ" sz="2200" dirty="0"/>
              <a:t>při vytahování ze zásuvky vždy držíme za zástrčku, nikoli za </a:t>
            </a:r>
            <a:r>
              <a:rPr lang="cs-CZ" sz="2200" dirty="0" smtClean="0"/>
              <a:t>šňůru</a:t>
            </a:r>
            <a:endParaRPr lang="es-ES" sz="2200" dirty="0"/>
          </a:p>
          <a:p>
            <a:r>
              <a:rPr lang="es-ES" sz="2200" dirty="0"/>
              <a:t>nedotýkáme se drátů venkovního el. vedení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80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dojde-li k úrazu elektrickým proudem, pak:</a:t>
            </a:r>
          </a:p>
          <a:p>
            <a:r>
              <a:rPr lang="cs-CZ" dirty="0"/>
              <a:t>nejprve přeruším el. proud (vypnutí hlavního vypínače, jističe, vytažením zástrčky ze zásuvky)</a:t>
            </a:r>
          </a:p>
          <a:p>
            <a:r>
              <a:rPr lang="cs-CZ" dirty="0"/>
              <a:t>nejde-li to, odsuneme vedení nevodivou tyčí</a:t>
            </a:r>
          </a:p>
          <a:p>
            <a:r>
              <a:rPr lang="cs-CZ" dirty="0"/>
              <a:t>zasaženého vytáhneme z nebezpečného místa - sami se nesmíme vystavit nebezpečí úrazu</a:t>
            </a:r>
            <a:r>
              <a:rPr lang="cs-CZ" dirty="0" smtClean="0"/>
              <a:t>! </a:t>
            </a:r>
            <a:r>
              <a:rPr lang="cs-CZ" dirty="0"/>
              <a:t>(nejlépe si vezmeme gumové boty a rukavice a postavíme se na nevodivou podložku)</a:t>
            </a:r>
          </a:p>
          <a:p>
            <a:r>
              <a:rPr lang="cs-CZ" dirty="0"/>
              <a:t>zraněnému pak uvolníme oděv, zkontrolujeme tep a dech, je-li třeba zahájíme masáž srdce, umělé dýchání</a:t>
            </a:r>
          </a:p>
          <a:p>
            <a:r>
              <a:rPr lang="cs-CZ" dirty="0"/>
              <a:t>voláme záchrannou službu (155), při požáru hasiče (150</a:t>
            </a:r>
            <a:r>
              <a:rPr lang="cs-CZ" dirty="0" smtClean="0"/>
              <a:t>), případně tísňovou linku 112</a:t>
            </a:r>
            <a:endParaRPr lang="cs-CZ" dirty="0"/>
          </a:p>
        </p:txBody>
      </p:sp>
      <p:pic>
        <p:nvPicPr>
          <p:cNvPr id="3074" name="Picture 2" descr="C:\Users\eliska.novotna\Desktop\DOKONČIT PREZENTACE\20231016_0716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13442" y="355510"/>
            <a:ext cx="1911019" cy="14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střídavého proudu a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stejnosměrný proud</a:t>
            </a:r>
            <a:r>
              <a:rPr lang="cs-CZ" dirty="0" smtClean="0"/>
              <a:t> </a:t>
            </a:r>
            <a:r>
              <a:rPr lang="cs-CZ" dirty="0"/>
              <a:t>(prochází stále stejným směrem - od "+" k "-")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střídavý proud </a:t>
            </a:r>
            <a:r>
              <a:rPr lang="cs-CZ" dirty="0" smtClean="0"/>
              <a:t>(jeho </a:t>
            </a:r>
            <a:r>
              <a:rPr lang="cs-CZ" dirty="0"/>
              <a:t>směr se opakovaně mění)</a:t>
            </a:r>
          </a:p>
          <a:p>
            <a:r>
              <a:rPr lang="cs-CZ" dirty="0"/>
              <a:t>střídavý proud </a:t>
            </a:r>
            <a:r>
              <a:rPr lang="cs-CZ" dirty="0" smtClean="0"/>
              <a:t>(napětí) </a:t>
            </a:r>
            <a:r>
              <a:rPr lang="cs-CZ" dirty="0" smtClean="0">
                <a:solidFill>
                  <a:srgbClr val="FF0000"/>
                </a:solidFill>
              </a:rPr>
              <a:t>vzniká </a:t>
            </a:r>
            <a:r>
              <a:rPr lang="cs-CZ" dirty="0">
                <a:solidFill>
                  <a:srgbClr val="FF0000"/>
                </a:solidFill>
              </a:rPr>
              <a:t>rovnoměrným </a:t>
            </a:r>
            <a:r>
              <a:rPr lang="cs-CZ" dirty="0" smtClean="0">
                <a:solidFill>
                  <a:srgbClr val="FF0000"/>
                </a:solidFill>
              </a:rPr>
              <a:t>otáčením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cívky </a:t>
            </a:r>
            <a:r>
              <a:rPr lang="cs-CZ" dirty="0">
                <a:solidFill>
                  <a:srgbClr val="FF0000"/>
                </a:solidFill>
              </a:rPr>
              <a:t>v magnetickém </a:t>
            </a:r>
            <a:r>
              <a:rPr lang="cs-CZ" dirty="0" smtClean="0">
                <a:solidFill>
                  <a:srgbClr val="FF0000"/>
                </a:solidFill>
              </a:rPr>
              <a:t>poli </a:t>
            </a:r>
            <a:r>
              <a:rPr lang="cs-CZ" dirty="0" smtClean="0"/>
              <a:t>(elektromagnetická indukce)</a:t>
            </a:r>
            <a:endParaRPr lang="cs-CZ" dirty="0"/>
          </a:p>
          <a:p>
            <a:r>
              <a:rPr lang="cs-CZ" dirty="0"/>
              <a:t>časový průběh je znázorněn </a:t>
            </a:r>
            <a:r>
              <a:rPr lang="cs-CZ" dirty="0" smtClean="0">
                <a:solidFill>
                  <a:srgbClr val="FF0000"/>
                </a:solidFill>
              </a:rPr>
              <a:t>sinusoidou</a:t>
            </a:r>
            <a:r>
              <a:rPr lang="cs-CZ" dirty="0" smtClean="0"/>
              <a:t> (maximální hodnota napětí se indukuje, jestliže závity cívky jsou kolmo k magnetickým indukčním čarám)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89240"/>
            <a:ext cx="3154214" cy="117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64088" y="558924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smtClean="0"/>
              <a:t>I</a:t>
            </a:r>
            <a:r>
              <a:rPr lang="cs-CZ" sz="1100" dirty="0" smtClean="0"/>
              <a:t> (A)</a:t>
            </a:r>
            <a:endParaRPr lang="cs-CZ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07152" y="6255694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smtClean="0"/>
              <a:t>t</a:t>
            </a:r>
            <a:r>
              <a:rPr lang="cs-CZ" sz="1100" dirty="0" smtClean="0"/>
              <a:t> (s)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7479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Střídavý proud a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lternátor</a:t>
            </a:r>
            <a:r>
              <a:rPr lang="cs-CZ" dirty="0" smtClean="0"/>
              <a:t> - stroj</a:t>
            </a:r>
            <a:r>
              <a:rPr lang="cs-CZ" dirty="0"/>
              <a:t>, který vyrábí střídavý proud na základě elektromagnetické </a:t>
            </a:r>
            <a:r>
              <a:rPr lang="cs-CZ" dirty="0" smtClean="0"/>
              <a:t>indukce</a:t>
            </a:r>
            <a:r>
              <a:rPr lang="cs-CZ" dirty="0"/>
              <a:t> </a:t>
            </a:r>
            <a:r>
              <a:rPr lang="cs-CZ" dirty="0" smtClean="0"/>
              <a:t>(elektrárny</a:t>
            </a:r>
            <a:r>
              <a:rPr lang="cs-CZ" dirty="0"/>
              <a:t>, automobily, jízdní kola)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dynamo</a:t>
            </a:r>
            <a:r>
              <a:rPr lang="cs-CZ" dirty="0" smtClean="0"/>
              <a:t> - stroj </a:t>
            </a:r>
            <a:r>
              <a:rPr lang="cs-CZ" dirty="0"/>
              <a:t>na výrobu stejnosměrného </a:t>
            </a:r>
            <a:r>
              <a:rPr lang="cs-CZ" dirty="0" smtClean="0"/>
              <a:t>proudu</a:t>
            </a:r>
            <a:r>
              <a:rPr lang="cs-CZ" dirty="0"/>
              <a:t> </a:t>
            </a:r>
            <a:r>
              <a:rPr lang="cs-CZ" dirty="0" smtClean="0"/>
              <a:t>(dnes k </a:t>
            </a:r>
            <a:r>
              <a:rPr lang="cs-CZ" dirty="0"/>
              <a:t>pohonu tramvají, trolejbusů a některých elektrických lokomotiv)</a:t>
            </a:r>
          </a:p>
        </p:txBody>
      </p:sp>
    </p:spTree>
    <p:extLst>
      <p:ext uri="{BB962C8B-B14F-4D97-AF65-F5344CB8AC3E}">
        <p14:creationId xmlns:p14="http://schemas.microsoft.com/office/powerpoint/2010/main" val="86181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Perioda a frekvence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perioda </a:t>
                </a:r>
                <a:r>
                  <a:rPr lang="cs-CZ" i="1" dirty="0" smtClean="0">
                    <a:solidFill>
                      <a:srgbClr val="FF0000"/>
                    </a:solidFill>
                  </a:rPr>
                  <a:t>T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/>
                  <a:t>- je </a:t>
                </a:r>
                <a:r>
                  <a:rPr lang="cs-CZ" dirty="0"/>
                  <a:t>doba, za kterou se průběh střídavého proudu </a:t>
                </a:r>
                <a:r>
                  <a:rPr lang="cs-CZ" dirty="0" smtClean="0"/>
                  <a:t>opakuje (proběhne jedna otočka cívky), jednotkou </a:t>
                </a:r>
                <a:r>
                  <a:rPr lang="cs-CZ" dirty="0"/>
                  <a:t>je </a:t>
                </a:r>
                <a:r>
                  <a:rPr lang="cs-CZ" dirty="0" smtClean="0"/>
                  <a:t>s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kmitočet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(frekvence) </a:t>
                </a:r>
                <a:r>
                  <a:rPr lang="cs-CZ" i="1" dirty="0" smtClean="0">
                    <a:solidFill>
                      <a:srgbClr val="FF0000"/>
                    </a:solidFill>
                  </a:rPr>
                  <a:t>f </a:t>
                </a:r>
                <a:r>
                  <a:rPr lang="cs-CZ" dirty="0" smtClean="0"/>
                  <a:t> - udává </a:t>
                </a:r>
                <a:r>
                  <a:rPr lang="cs-CZ" dirty="0"/>
                  <a:t>počet period za </a:t>
                </a:r>
                <a:r>
                  <a:rPr lang="cs-CZ" dirty="0" smtClean="0"/>
                  <a:t>sekundu, jednotkou </a:t>
                </a:r>
                <a:r>
                  <a:rPr lang="cs-CZ" dirty="0"/>
                  <a:t>je Hz (hertz</a:t>
                </a:r>
                <a:r>
                  <a:rPr lang="cs-CZ" dirty="0" smtClean="0"/>
                  <a:t>)</a:t>
                </a:r>
              </a:p>
              <a:p>
                <a:pPr marL="0" indent="0">
                  <a:buNone/>
                </a:pPr>
                <a:r>
                  <a:rPr lang="cs-CZ" dirty="0" smtClean="0"/>
                  <a:t>			</a:t>
                </a:r>
              </a:p>
              <a:p>
                <a:pPr marL="0" indent="0">
                  <a:buNone/>
                </a:pPr>
                <a:r>
                  <a:rPr lang="cs-CZ" b="0" dirty="0" smtClean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den>
                    </m:f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			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03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Perioda a frekvence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1:</a:t>
            </a:r>
          </a:p>
          <a:p>
            <a:pPr marL="0" indent="0" algn="just">
              <a:buNone/>
            </a:pPr>
            <a:r>
              <a:rPr lang="cs-CZ" sz="2400" dirty="0" smtClean="0"/>
              <a:t>Jaká je perioda střídavého proudu, jehož frekvence je 50 Hz?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69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Perioda a frekvence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2:</a:t>
            </a:r>
          </a:p>
          <a:p>
            <a:pPr marL="0" indent="0" algn="just">
              <a:buNone/>
            </a:pPr>
            <a:r>
              <a:rPr lang="cs-CZ" sz="2400" dirty="0" smtClean="0"/>
              <a:t>Jaká je frekvence střídavého proudu, jestliže je jeho perioda 2 s?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998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Hodnoty střídavého proudu a napětí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efektivní hodnota proudu </a:t>
                </a:r>
                <a:r>
                  <a:rPr lang="cs-CZ" i="1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cs-CZ" i="1" baseline="-25000" dirty="0" err="1" smtClean="0">
                    <a:solidFill>
                      <a:srgbClr val="FF0000"/>
                    </a:solidFill>
                  </a:rPr>
                  <a:t>ef</a:t>
                </a:r>
                <a:r>
                  <a:rPr lang="cs-CZ" dirty="0"/>
                  <a:t> </a:t>
                </a:r>
                <a:r>
                  <a:rPr lang="cs-CZ" dirty="0" smtClean="0"/>
                  <a:t>(naměříme </a:t>
                </a:r>
                <a:r>
                  <a:rPr lang="cs-CZ" dirty="0"/>
                  <a:t>ampérmetrem na střídavý proud)</a:t>
                </a:r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efektivní hodnota napětí </a:t>
                </a:r>
                <a:r>
                  <a:rPr lang="cs-CZ" i="1" dirty="0" err="1" smtClean="0">
                    <a:solidFill>
                      <a:srgbClr val="FF0000"/>
                    </a:solidFill>
                  </a:rPr>
                  <a:t>U</a:t>
                </a:r>
                <a:r>
                  <a:rPr lang="cs-CZ" i="1" baseline="-25000" dirty="0" err="1" smtClean="0">
                    <a:solidFill>
                      <a:srgbClr val="FF0000"/>
                    </a:solidFill>
                  </a:rPr>
                  <a:t>ef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 </a:t>
                </a:r>
                <a:r>
                  <a:rPr lang="cs-CZ" dirty="0" smtClean="0"/>
                  <a:t>(naměříme </a:t>
                </a:r>
                <a:r>
                  <a:rPr lang="cs-CZ" dirty="0"/>
                  <a:t>voltmetrem na střídavý proud</a:t>
                </a:r>
                <a:r>
                  <a:rPr lang="cs-CZ" dirty="0" smtClean="0"/>
                  <a:t>)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𝑒𝑓</m:t>
                        </m:r>
                      </m:sub>
                    </m:sSub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=0,7.</m:t>
                    </m:r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𝑒𝑓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0,7</m:t>
                        </m:r>
                      </m:den>
                    </m:f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𝑒𝑓</m:t>
                        </m:r>
                      </m:sub>
                    </m:sSub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=0,7.</m:t>
                    </m:r>
                    <m:sSub>
                      <m:sSub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		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𝑒𝑓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0,7</m:t>
                        </m:r>
                      </m:den>
                    </m:f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42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Hodnoty střídavého proudu a napětí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</a:t>
            </a:r>
            <a:r>
              <a:rPr lang="cs-CZ" sz="2400" dirty="0"/>
              <a:t>č</a:t>
            </a:r>
            <a:r>
              <a:rPr lang="cs-CZ" sz="2400" dirty="0" smtClean="0"/>
              <a:t>. 3: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Na štítku elektrického přístroje je uvedena přípustná efektivní hodnota proudu 0,25 A. Jaký maximální proud prochází přístrojem v průběhu jedné periody?</a:t>
            </a:r>
          </a:p>
        </p:txBody>
      </p:sp>
    </p:spTree>
    <p:extLst>
      <p:ext uri="{BB962C8B-B14F-4D97-AF65-F5344CB8AC3E}">
        <p14:creationId xmlns:p14="http://schemas.microsoft.com/office/powerpoint/2010/main" val="402959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Hodnoty střídavého proudu a napětí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</a:t>
            </a:r>
            <a:r>
              <a:rPr lang="cs-CZ" sz="2400" dirty="0"/>
              <a:t>4</a:t>
            </a:r>
            <a:r>
              <a:rPr lang="cs-CZ" sz="2400" dirty="0" smtClean="0"/>
              <a:t>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Urči efektivní hodnotu střídavého proudu, jestliže jeho maximální hodnota je 1,5 A.</a:t>
            </a:r>
          </a:p>
        </p:txBody>
      </p:sp>
    </p:spTree>
    <p:extLst>
      <p:ext uri="{BB962C8B-B14F-4D97-AF65-F5344CB8AC3E}">
        <p14:creationId xmlns:p14="http://schemas.microsoft.com/office/powerpoint/2010/main" val="41831140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11278</TotalTime>
  <Words>810</Words>
  <Application>Microsoft Office PowerPoint</Application>
  <PresentationFormat>Předvádění na obrazovce (4:3)</PresentationFormat>
  <Paragraphs>89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Výroba a přenos elektrické energie</vt:lpstr>
      <vt:lpstr>Vznik střídavého proudu a napětí</vt:lpstr>
      <vt:lpstr>Střídavý proud a napětí</vt:lpstr>
      <vt:lpstr>Perioda a frekvence</vt:lpstr>
      <vt:lpstr>Perioda a frekvence</vt:lpstr>
      <vt:lpstr>Perioda a frekvence</vt:lpstr>
      <vt:lpstr>Hodnoty střídavého proudu a napětí</vt:lpstr>
      <vt:lpstr>Hodnoty střídavého proudu a napětí</vt:lpstr>
      <vt:lpstr>Hodnoty střídavého proudu a napětí</vt:lpstr>
      <vt:lpstr>Změna velikosti střídavého napětí</vt:lpstr>
      <vt:lpstr>Transformace</vt:lpstr>
      <vt:lpstr>Transformátory</vt:lpstr>
      <vt:lpstr>Transformátory </vt:lpstr>
      <vt:lpstr>Přenos elektrické energie</vt:lpstr>
      <vt:lpstr>Přenosová soustava</vt:lpstr>
      <vt:lpstr>Bezpečnost při práci s elektrickými zařízeními</vt:lpstr>
      <vt:lpstr>První pomoc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224</cp:revision>
  <dcterms:created xsi:type="dcterms:W3CDTF">2022-07-31T09:19:12Z</dcterms:created>
  <dcterms:modified xsi:type="dcterms:W3CDTF">2023-10-22T18:44:13Z</dcterms:modified>
</cp:coreProperties>
</file>