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13"/>
  </p:notesMasterIdLst>
  <p:sldIdLst>
    <p:sldId id="256" r:id="rId2"/>
    <p:sldId id="257" r:id="rId3"/>
    <p:sldId id="268" r:id="rId4"/>
    <p:sldId id="267" r:id="rId5"/>
    <p:sldId id="258" r:id="rId6"/>
    <p:sldId id="265" r:id="rId7"/>
    <p:sldId id="259" r:id="rId8"/>
    <p:sldId id="266" r:id="rId9"/>
    <p:sldId id="260" r:id="rId10"/>
    <p:sldId id="261" r:id="rId11"/>
    <p:sldId id="262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Střední styl 2 – zvýraznění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35" autoAdjust="0"/>
    <p:restoredTop sz="94680" autoAdjust="0"/>
  </p:normalViewPr>
  <p:slideViewPr>
    <p:cSldViewPr>
      <p:cViewPr varScale="1">
        <p:scale>
          <a:sx n="83" d="100"/>
          <a:sy n="83" d="100"/>
        </p:scale>
        <p:origin x="-1411" y="-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259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7ECFE6-D8F3-40D2-B79B-FC5D3AB79A4D}" type="datetimeFigureOut">
              <a:rPr lang="cs-CZ" smtClean="0"/>
              <a:t>12.03.2023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CA7C83-3208-4232-97DD-E098BCA6AFD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75639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5F093-C978-4C9D-884E-E8E134C8FB30}" type="datetimeFigureOut">
              <a:rPr lang="cs-CZ" smtClean="0"/>
              <a:t>12.03.2023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8D08B-D71C-4424-95F1-97A7C120E8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03134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5F093-C978-4C9D-884E-E8E134C8FB30}" type="datetimeFigureOut">
              <a:rPr lang="cs-CZ" smtClean="0"/>
              <a:t>12.03.2023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8D08B-D71C-4424-95F1-97A7C120E8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123100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5F093-C978-4C9D-884E-E8E134C8FB30}" type="datetimeFigureOut">
              <a:rPr lang="cs-CZ" smtClean="0"/>
              <a:t>12.03.2023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8D08B-D71C-4424-95F1-97A7C120E8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839331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5F093-C978-4C9D-884E-E8E134C8FB30}" type="datetimeFigureOut">
              <a:rPr lang="cs-CZ" smtClean="0"/>
              <a:t>12.03.2023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8D08B-D71C-4424-95F1-97A7C120E8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934921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5F093-C978-4C9D-884E-E8E134C8FB30}" type="datetimeFigureOut">
              <a:rPr lang="cs-CZ" smtClean="0"/>
              <a:t>12.03.2023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8D08B-D71C-4424-95F1-97A7C120E8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772810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5F093-C978-4C9D-884E-E8E134C8FB30}" type="datetimeFigureOut">
              <a:rPr lang="cs-CZ" smtClean="0"/>
              <a:t>12.03.2023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8D08B-D71C-4424-95F1-97A7C120E8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354718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5F093-C978-4C9D-884E-E8E134C8FB30}" type="datetimeFigureOut">
              <a:rPr lang="cs-CZ" smtClean="0"/>
              <a:t>12.03.2023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8D08B-D71C-4424-95F1-97A7C120E8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059438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5F093-C978-4C9D-884E-E8E134C8FB30}" type="datetimeFigureOut">
              <a:rPr lang="cs-CZ" smtClean="0"/>
              <a:t>12.03.2023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8D08B-D71C-4424-95F1-97A7C120E8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883377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5F093-C978-4C9D-884E-E8E134C8FB30}" type="datetimeFigureOut">
              <a:rPr lang="cs-CZ" smtClean="0"/>
              <a:t>12.03.2023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8D08B-D71C-4424-95F1-97A7C120E8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602581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5F093-C978-4C9D-884E-E8E134C8FB30}" type="datetimeFigureOut">
              <a:rPr lang="cs-CZ" smtClean="0"/>
              <a:t>12.03.2023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8D08B-D71C-4424-95F1-97A7C120E8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21286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5F093-C978-4C9D-884E-E8E134C8FB30}" type="datetimeFigureOut">
              <a:rPr lang="cs-CZ" smtClean="0"/>
              <a:t>12.03.2023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8D08B-D71C-4424-95F1-97A7C120E8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931921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D5F093-C978-4C9D-884E-E8E134C8FB30}" type="datetimeFigureOut">
              <a:rPr lang="cs-CZ" smtClean="0"/>
              <a:t>12.03.2023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48D08B-D71C-4424-95F1-97A7C120E8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44055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Tlaková síla a tlak v pevných látkách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Ing. Eliška Novotná</a:t>
            </a:r>
          </a:p>
          <a:p>
            <a:r>
              <a:rPr lang="cs-CZ" dirty="0" smtClean="0"/>
              <a:t>ZŠ Praha 10, Nad Vodovodem 460/81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67421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Výpočet tlaku, tlakové síly nebo obsahu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b="1" dirty="0" smtClean="0"/>
              <a:t>Úloha č. 5</a:t>
            </a:r>
            <a:endParaRPr lang="cs-CZ" sz="2400" dirty="0"/>
          </a:p>
          <a:p>
            <a:pPr marL="0" indent="0">
              <a:buNone/>
            </a:pPr>
            <a:r>
              <a:rPr lang="cs-CZ" sz="2400" dirty="0"/>
              <a:t>Tlak větru na lodní plachtu je 1 </a:t>
            </a:r>
            <a:r>
              <a:rPr lang="cs-CZ" sz="2400" dirty="0" err="1"/>
              <a:t>kPa</a:t>
            </a:r>
            <a:r>
              <a:rPr lang="cs-CZ" sz="2400" dirty="0"/>
              <a:t>. </a:t>
            </a:r>
            <a:r>
              <a:rPr lang="cs-CZ" sz="2400" dirty="0" smtClean="0"/>
              <a:t>Vypočítejte, </a:t>
            </a:r>
            <a:r>
              <a:rPr lang="cs-CZ" sz="2400" dirty="0"/>
              <a:t>jak velkou tlakovou silou působí vítr na celou plachtu o obsahu 10 m</a:t>
            </a:r>
            <a:r>
              <a:rPr lang="cs-CZ" sz="2400" baseline="30000" dirty="0"/>
              <a:t>2</a:t>
            </a:r>
            <a:r>
              <a:rPr lang="cs-CZ" sz="240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8243168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Výpočet tlaku, tlakové síly nebo obsahu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b="1" dirty="0" smtClean="0"/>
              <a:t>Úloha č. 6</a:t>
            </a:r>
            <a:endParaRPr lang="cs-CZ" sz="2400" dirty="0"/>
          </a:p>
          <a:p>
            <a:pPr marL="0" indent="0">
              <a:buNone/>
            </a:pPr>
            <a:r>
              <a:rPr lang="cs-CZ" sz="2400" dirty="0"/>
              <a:t>Led na rybníce vydrží tlak 15 </a:t>
            </a:r>
            <a:r>
              <a:rPr lang="cs-CZ" sz="2400" dirty="0" err="1"/>
              <a:t>kPa</a:t>
            </a:r>
            <a:r>
              <a:rPr lang="cs-CZ" sz="2400" dirty="0"/>
              <a:t>, než se prolomí. </a:t>
            </a:r>
            <a:r>
              <a:rPr lang="cs-CZ" sz="2400" dirty="0" smtClean="0"/>
              <a:t>Vypočítejte, </a:t>
            </a:r>
            <a:r>
              <a:rPr lang="cs-CZ" sz="2400" dirty="0"/>
              <a:t>jaký </a:t>
            </a:r>
            <a:r>
              <a:rPr lang="cs-CZ" sz="2400" dirty="0" smtClean="0"/>
              <a:t>musíte </a:t>
            </a:r>
            <a:r>
              <a:rPr lang="cs-CZ" sz="2400" dirty="0"/>
              <a:t>mít </a:t>
            </a:r>
            <a:r>
              <a:rPr lang="cs-CZ" sz="2400" dirty="0" smtClean="0"/>
              <a:t>minimální </a:t>
            </a:r>
            <a:r>
              <a:rPr lang="cs-CZ" sz="2400" dirty="0"/>
              <a:t>obsah obou podrážek bot, aby </a:t>
            </a:r>
            <a:r>
              <a:rPr lang="cs-CZ" sz="2400" dirty="0" smtClean="0"/>
              <a:t>Vás </a:t>
            </a:r>
            <a:r>
              <a:rPr lang="cs-CZ" sz="2400" dirty="0"/>
              <a:t>led udržel.</a:t>
            </a:r>
          </a:p>
        </p:txBody>
      </p:sp>
    </p:spTree>
    <p:extLst>
      <p:ext uri="{BB962C8B-B14F-4D97-AF65-F5344CB8AC3E}">
        <p14:creationId xmlns:p14="http://schemas.microsoft.com/office/powerpoint/2010/main" val="31649095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Tlaková síla a tlak v pevných látkách</a:t>
            </a:r>
            <a:endParaRPr lang="cs-CZ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cs-CZ" dirty="0" smtClean="0">
                    <a:solidFill>
                      <a:srgbClr val="FF0000"/>
                    </a:solidFill>
                  </a:rPr>
                  <a:t>tlak</a:t>
                </a:r>
                <a:r>
                  <a:rPr lang="cs-CZ" dirty="0" smtClean="0"/>
                  <a:t> </a:t>
                </a:r>
                <a:r>
                  <a:rPr lang="cs-CZ" dirty="0"/>
                  <a:t>- </a:t>
                </a:r>
                <a:r>
                  <a:rPr lang="cs-CZ" dirty="0" smtClean="0"/>
                  <a:t>fyzikální </a:t>
                </a:r>
                <a:r>
                  <a:rPr lang="cs-CZ" dirty="0"/>
                  <a:t>veličina, která udává, jaká </a:t>
                </a:r>
                <a:r>
                  <a:rPr lang="cs-CZ" dirty="0" smtClean="0">
                    <a:solidFill>
                      <a:srgbClr val="FF0000"/>
                    </a:solidFill>
                  </a:rPr>
                  <a:t>tlaková síla </a:t>
                </a:r>
                <a:r>
                  <a:rPr lang="cs-CZ" dirty="0"/>
                  <a:t>působí </a:t>
                </a:r>
                <a:r>
                  <a:rPr lang="cs-CZ" dirty="0">
                    <a:solidFill>
                      <a:srgbClr val="FF0000"/>
                    </a:solidFill>
                  </a:rPr>
                  <a:t>na plochu 1 m</a:t>
                </a:r>
                <a:r>
                  <a:rPr lang="cs-CZ" baseline="30000" dirty="0">
                    <a:solidFill>
                      <a:srgbClr val="FF0000"/>
                    </a:solidFill>
                  </a:rPr>
                  <a:t>2</a:t>
                </a:r>
                <a:r>
                  <a:rPr lang="cs-CZ" dirty="0">
                    <a:solidFill>
                      <a:srgbClr val="FF0000"/>
                    </a:solidFill>
                  </a:rPr>
                  <a:t> </a:t>
                </a:r>
                <a:r>
                  <a:rPr lang="cs-CZ" dirty="0"/>
                  <a:t>(nebo 1 cm</a:t>
                </a:r>
                <a:r>
                  <a:rPr lang="cs-CZ" baseline="30000" dirty="0"/>
                  <a:t>2</a:t>
                </a:r>
                <a:r>
                  <a:rPr lang="cs-CZ" dirty="0"/>
                  <a:t>)</a:t>
                </a:r>
              </a:p>
              <a:p>
                <a:r>
                  <a:rPr lang="cs-CZ" dirty="0" smtClean="0">
                    <a:solidFill>
                      <a:srgbClr val="FF0000"/>
                    </a:solidFill>
                  </a:rPr>
                  <a:t>tlak</a:t>
                </a:r>
                <a:r>
                  <a:rPr lang="cs-CZ" dirty="0" smtClean="0"/>
                  <a:t> jako fyzikální veličinu značíme </a:t>
                </a:r>
                <a:r>
                  <a:rPr lang="cs-CZ" i="1" dirty="0" smtClean="0">
                    <a:solidFill>
                      <a:srgbClr val="FF0000"/>
                    </a:solidFill>
                  </a:rPr>
                  <a:t>p</a:t>
                </a:r>
                <a:r>
                  <a:rPr lang="cs-CZ" dirty="0" smtClean="0"/>
                  <a:t>, její jednotkou je </a:t>
                </a:r>
                <a:r>
                  <a:rPr lang="cs-CZ" dirty="0" smtClean="0">
                    <a:solidFill>
                      <a:srgbClr val="FF0000"/>
                    </a:solidFill>
                  </a:rPr>
                  <a:t>1 Pa</a:t>
                </a:r>
                <a:r>
                  <a:rPr lang="cs-CZ" dirty="0" smtClean="0"/>
                  <a:t> (pascal – pojmenována podle </a:t>
                </a:r>
                <a:r>
                  <a:rPr lang="cs-CZ" dirty="0" err="1" smtClean="0"/>
                  <a:t>Blaise</a:t>
                </a:r>
                <a:r>
                  <a:rPr lang="cs-CZ" dirty="0" smtClean="0"/>
                  <a:t> Pascala, je to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mtClean="0"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cs-CZ" b="0" i="0" smtClean="0">
                            <a:latin typeface="Cambria Math"/>
                          </a:rPr>
                          <m:t>N</m:t>
                        </m:r>
                      </m:num>
                      <m:den>
                        <m:sSup>
                          <m:sSupPr>
                            <m:ctrlPr>
                              <a:rPr lang="cs-CZ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cs-CZ" b="0" i="0" smtClean="0">
                                <a:latin typeface="Cambria Math"/>
                              </a:rPr>
                              <m:t>m</m:t>
                            </m:r>
                          </m:e>
                          <m:sup>
                            <m:r>
                              <a:rPr lang="cs-CZ" b="0" i="0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r>
                  <a:rPr lang="cs-CZ" dirty="0" smtClean="0"/>
                  <a:t>)</a:t>
                </a:r>
              </a:p>
              <a:p>
                <a:r>
                  <a:rPr lang="cs-CZ" dirty="0"/>
                  <a:t>t</a:t>
                </a:r>
                <a:r>
                  <a:rPr lang="cs-CZ" dirty="0" smtClean="0"/>
                  <a:t>laková síla se v pevné látce šíří ve směru jejího působení (nedojde-li k deformaci)</a:t>
                </a:r>
                <a:endParaRPr lang="cs-CZ" dirty="0" smtClean="0"/>
              </a:p>
              <a:p>
                <a:endParaRPr lang="cs-CZ" dirty="0"/>
              </a:p>
            </p:txBody>
          </p:sp>
        </mc:Choice>
        <mc:Fallback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630" t="-1752" b="-161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245616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Výpočet tlaku, tlakové síly nebo obsahu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 algn="just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i="1">
                          <a:solidFill>
                            <a:srgbClr val="FF0000"/>
                          </a:solidFill>
                          <a:latin typeface="Cambria Math"/>
                        </a:rPr>
                        <m:t>𝑝</m:t>
                      </m:r>
                      <m:r>
                        <a:rPr lang="cs-CZ" i="1">
                          <a:solidFill>
                            <a:srgbClr val="FF0000"/>
                          </a:solidFill>
                          <a:latin typeface="Cambria Math"/>
                        </a:rPr>
                        <m:t>= </m:t>
                      </m:r>
                      <m:f>
                        <m:fPr>
                          <m:ctrlPr>
                            <a:rPr lang="cs-CZ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𝐹</m:t>
                          </m:r>
                        </m:num>
                        <m:den>
                          <m:r>
                            <a:rPr lang="cs-CZ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𝑆</m:t>
                          </m:r>
                        </m:den>
                      </m:f>
                    </m:oMath>
                  </m:oMathPara>
                </a14:m>
                <a:endParaRPr lang="cs-CZ" dirty="0">
                  <a:solidFill>
                    <a:srgbClr val="FF0000"/>
                  </a:solidFill>
                </a:endParaRPr>
              </a:p>
              <a:p>
                <a:pPr marL="0" indent="0" algn="just">
                  <a:buNone/>
                </a:pPr>
                <a:endParaRPr lang="cs-CZ" dirty="0" smtClean="0">
                  <a:solidFill>
                    <a:srgbClr val="FF0000"/>
                  </a:solidFill>
                </a:endParaRPr>
              </a:p>
              <a:p>
                <a:pPr marL="0" indent="0" algn="just">
                  <a:buNone/>
                </a:pPr>
                <a:r>
                  <a:rPr lang="cs-CZ" dirty="0">
                    <a:solidFill>
                      <a:srgbClr val="FF0000"/>
                    </a:solidFill>
                  </a:rPr>
                  <a:t>		</a:t>
                </a:r>
                <a14:m>
                  <m:oMath xmlns:m="http://schemas.openxmlformats.org/officeDocument/2006/math">
                    <m:r>
                      <a:rPr lang="cs-CZ" i="1">
                        <a:solidFill>
                          <a:srgbClr val="FF0000"/>
                        </a:solidFill>
                        <a:latin typeface="Cambria Math"/>
                      </a:rPr>
                      <m:t>𝐹</m:t>
                    </m:r>
                    <m:r>
                      <a:rPr lang="cs-CZ" i="1">
                        <a:solidFill>
                          <a:srgbClr val="FF0000"/>
                        </a:solidFill>
                        <a:latin typeface="Cambria Math"/>
                      </a:rPr>
                      <m:t>=</m:t>
                    </m:r>
                    <m:r>
                      <a:rPr lang="cs-CZ" i="1">
                        <a:solidFill>
                          <a:srgbClr val="FF0000"/>
                        </a:solidFill>
                        <a:latin typeface="Cambria Math"/>
                      </a:rPr>
                      <m:t>𝑝</m:t>
                    </m:r>
                    <m:r>
                      <a:rPr lang="cs-CZ" i="1">
                        <a:solidFill>
                          <a:srgbClr val="FF0000"/>
                        </a:solidFill>
                        <a:latin typeface="Cambria Math"/>
                      </a:rPr>
                      <m:t> . </m:t>
                    </m:r>
                    <m:r>
                      <a:rPr lang="cs-CZ" i="1">
                        <a:solidFill>
                          <a:srgbClr val="FF0000"/>
                        </a:solidFill>
                        <a:latin typeface="Cambria Math"/>
                      </a:rPr>
                      <m:t>𝑆</m:t>
                    </m:r>
                  </m:oMath>
                </a14:m>
                <a:r>
                  <a:rPr lang="cs-CZ" dirty="0">
                    <a:solidFill>
                      <a:srgbClr val="FF0000"/>
                    </a:solidFill>
                  </a:rPr>
                  <a:t>			</a:t>
                </a:r>
                <a14:m>
                  <m:oMath xmlns:m="http://schemas.openxmlformats.org/officeDocument/2006/math">
                    <m:r>
                      <a:rPr lang="cs-CZ" i="1">
                        <a:solidFill>
                          <a:srgbClr val="FF0000"/>
                        </a:solidFill>
                        <a:latin typeface="Cambria Math"/>
                      </a:rPr>
                      <m:t>𝑆</m:t>
                    </m:r>
                    <m:r>
                      <a:rPr lang="cs-CZ" i="1">
                        <a:solidFill>
                          <a:srgbClr val="FF0000"/>
                        </a:solidFill>
                        <a:latin typeface="Cambria Math"/>
                      </a:rPr>
                      <m:t>= </m:t>
                    </m:r>
                    <m:f>
                      <m:fPr>
                        <m:ctrlPr>
                          <a:rPr lang="cs-CZ" i="1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cs-CZ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𝐹</m:t>
                        </m:r>
                      </m:num>
                      <m:den>
                        <m:r>
                          <a:rPr lang="cs-CZ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𝑝</m:t>
                        </m:r>
                      </m:den>
                    </m:f>
                  </m:oMath>
                </a14:m>
                <a:endParaRPr lang="cs-CZ" dirty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:endParaRPr lang="cs-CZ" sz="2400" i="1" dirty="0" smtClean="0"/>
              </a:p>
              <a:p>
                <a:pPr marL="0" indent="0">
                  <a:buNone/>
                </a:pPr>
                <a:r>
                  <a:rPr lang="cs-CZ" sz="2400" i="1" dirty="0" smtClean="0"/>
                  <a:t>p </a:t>
                </a:r>
                <a:r>
                  <a:rPr lang="cs-CZ" sz="2400" i="1" dirty="0"/>
                  <a:t>....... </a:t>
                </a:r>
                <a:r>
                  <a:rPr lang="cs-CZ" sz="2400" i="1" dirty="0"/>
                  <a:t>tlak </a:t>
                </a:r>
                <a:r>
                  <a:rPr lang="cs-CZ" sz="2400" i="1" dirty="0"/>
                  <a:t>v </a:t>
                </a:r>
                <a:r>
                  <a:rPr lang="cs-CZ" sz="2400" i="1" dirty="0"/>
                  <a:t>Pa</a:t>
                </a:r>
                <a:endParaRPr lang="cs-CZ" sz="2400" dirty="0"/>
              </a:p>
              <a:p>
                <a:pPr marL="0" indent="0">
                  <a:buNone/>
                </a:pPr>
                <a:r>
                  <a:rPr lang="cs-CZ" sz="2400" i="1" dirty="0"/>
                  <a:t>F ....... tlaková </a:t>
                </a:r>
                <a:r>
                  <a:rPr lang="cs-CZ" sz="2400" i="1" dirty="0"/>
                  <a:t>síla v N</a:t>
                </a:r>
                <a:endParaRPr lang="cs-CZ" sz="2400" dirty="0"/>
              </a:p>
              <a:p>
                <a:pPr marL="0" indent="0">
                  <a:buNone/>
                </a:pPr>
                <a:r>
                  <a:rPr lang="cs-CZ" sz="2400" i="1" dirty="0"/>
                  <a:t>S ....... obsah </a:t>
                </a:r>
                <a:r>
                  <a:rPr lang="cs-CZ" sz="2400" i="1" dirty="0"/>
                  <a:t>plochy, na kterou síla působí kolmo v m</a:t>
                </a:r>
                <a:r>
                  <a:rPr lang="cs-CZ" sz="2400" baseline="30000" dirty="0"/>
                  <a:t>2</a:t>
                </a:r>
                <a:endParaRPr lang="cs-CZ" sz="2400" dirty="0"/>
              </a:p>
              <a:p>
                <a:pPr marL="0" indent="0">
                  <a:buNone/>
                </a:pPr>
                <a:endParaRPr lang="cs-CZ" dirty="0"/>
              </a:p>
            </p:txBody>
          </p:sp>
        </mc:Choice>
        <mc:Fallback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111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491406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Změna tlaku v pevných látkách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cs-CZ" dirty="0" smtClean="0">
                <a:solidFill>
                  <a:srgbClr val="FF0000"/>
                </a:solidFill>
              </a:rPr>
              <a:t>Zmenšení tlaku: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zvětšením </a:t>
            </a:r>
            <a:r>
              <a:rPr lang="cs-CZ" dirty="0">
                <a:solidFill>
                  <a:srgbClr val="FF0000"/>
                </a:solidFill>
              </a:rPr>
              <a:t>obsahu stykové </a:t>
            </a:r>
            <a:r>
              <a:rPr lang="cs-CZ" dirty="0" smtClean="0">
                <a:solidFill>
                  <a:srgbClr val="FF0000"/>
                </a:solidFill>
              </a:rPr>
              <a:t>plochy </a:t>
            </a:r>
            <a:r>
              <a:rPr lang="cs-CZ" dirty="0" smtClean="0"/>
              <a:t>(např</a:t>
            </a:r>
            <a:r>
              <a:rPr lang="cs-CZ" dirty="0"/>
              <a:t>. pásová vozidla, zvýšení počtu kol u nákladních automobilů)</a:t>
            </a:r>
          </a:p>
          <a:p>
            <a:r>
              <a:rPr lang="cs-CZ" dirty="0">
                <a:solidFill>
                  <a:srgbClr val="FF0000"/>
                </a:solidFill>
              </a:rPr>
              <a:t>zmenšením tlakové </a:t>
            </a:r>
            <a:r>
              <a:rPr lang="cs-CZ" dirty="0" smtClean="0">
                <a:solidFill>
                  <a:srgbClr val="FF0000"/>
                </a:solidFill>
              </a:rPr>
              <a:t>síly </a:t>
            </a:r>
            <a:r>
              <a:rPr lang="cs-CZ" dirty="0" smtClean="0"/>
              <a:t>(např. snížením </a:t>
            </a:r>
            <a:r>
              <a:rPr lang="cs-CZ" dirty="0"/>
              <a:t>hmotnosti u kolových traktorů</a:t>
            </a:r>
            <a:r>
              <a:rPr lang="cs-CZ" dirty="0" smtClean="0"/>
              <a:t>)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>
                <a:solidFill>
                  <a:srgbClr val="FF0000"/>
                </a:solidFill>
              </a:rPr>
              <a:t>Zvětšení tlaku:</a:t>
            </a:r>
          </a:p>
          <a:p>
            <a:r>
              <a:rPr lang="cs-CZ" dirty="0">
                <a:solidFill>
                  <a:srgbClr val="FF0000"/>
                </a:solidFill>
              </a:rPr>
              <a:t>zmenšením obsahu stykové plochy </a:t>
            </a:r>
            <a:r>
              <a:rPr lang="cs-CZ" dirty="0"/>
              <a:t>(např. šití jehlou, nabroušení ostří nože)</a:t>
            </a:r>
          </a:p>
          <a:p>
            <a:r>
              <a:rPr lang="cs-CZ" dirty="0">
                <a:solidFill>
                  <a:srgbClr val="FF0000"/>
                </a:solidFill>
              </a:rPr>
              <a:t>zvětšením tlakové síly </a:t>
            </a:r>
            <a:r>
              <a:rPr lang="cs-CZ" dirty="0"/>
              <a:t>(např. u lisů)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839785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Další jednotky tlaku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h</a:t>
            </a:r>
            <a:r>
              <a:rPr lang="cs-CZ" dirty="0" smtClean="0"/>
              <a:t>ektopascal	1 </a:t>
            </a:r>
            <a:r>
              <a:rPr lang="cs-CZ" dirty="0"/>
              <a:t>hPa = 100 Pa</a:t>
            </a:r>
          </a:p>
          <a:p>
            <a:r>
              <a:rPr lang="cs-CZ" dirty="0" err="1"/>
              <a:t>k</a:t>
            </a:r>
            <a:r>
              <a:rPr lang="cs-CZ" dirty="0" err="1" smtClean="0"/>
              <a:t>ilopascal</a:t>
            </a:r>
            <a:r>
              <a:rPr lang="cs-CZ" dirty="0"/>
              <a:t>	</a:t>
            </a:r>
            <a:r>
              <a:rPr lang="cs-CZ" dirty="0" smtClean="0"/>
              <a:t>1 </a:t>
            </a:r>
            <a:r>
              <a:rPr lang="cs-CZ" dirty="0" err="1"/>
              <a:t>kPa</a:t>
            </a:r>
            <a:r>
              <a:rPr lang="cs-CZ" dirty="0"/>
              <a:t> = 1 000 Pa</a:t>
            </a:r>
          </a:p>
          <a:p>
            <a:r>
              <a:rPr lang="cs-CZ" dirty="0"/>
              <a:t>m</a:t>
            </a:r>
            <a:r>
              <a:rPr lang="cs-CZ" dirty="0" smtClean="0"/>
              <a:t>egapascal	1 </a:t>
            </a:r>
            <a:r>
              <a:rPr lang="cs-CZ" dirty="0" err="1"/>
              <a:t>MPa</a:t>
            </a:r>
            <a:r>
              <a:rPr lang="cs-CZ" dirty="0"/>
              <a:t> = 1 000 000 Pa</a:t>
            </a:r>
          </a:p>
        </p:txBody>
      </p:sp>
    </p:spTree>
    <p:extLst>
      <p:ext uri="{BB962C8B-B14F-4D97-AF65-F5344CB8AC3E}">
        <p14:creationId xmlns:p14="http://schemas.microsoft.com/office/powerpoint/2010/main" val="1465101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Převody jednotek tlaku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b="1" dirty="0" smtClean="0"/>
              <a:t>Úloha č. 1</a:t>
            </a:r>
          </a:p>
          <a:p>
            <a:pPr marL="0" indent="0">
              <a:buNone/>
            </a:pPr>
            <a:r>
              <a:rPr lang="cs-CZ" dirty="0" smtClean="0"/>
              <a:t>1,2 </a:t>
            </a:r>
            <a:r>
              <a:rPr lang="cs-CZ" dirty="0" err="1" smtClean="0"/>
              <a:t>kPa</a:t>
            </a:r>
            <a:r>
              <a:rPr lang="cs-CZ" dirty="0" smtClean="0"/>
              <a:t> = 			Pa</a:t>
            </a:r>
          </a:p>
          <a:p>
            <a:pPr marL="0" indent="0">
              <a:buNone/>
            </a:pPr>
            <a:r>
              <a:rPr lang="cs-CZ" dirty="0" smtClean="0"/>
              <a:t>305 Pa = 			</a:t>
            </a:r>
            <a:r>
              <a:rPr lang="cs-CZ" dirty="0" err="1" smtClean="0"/>
              <a:t>kPa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2,5 </a:t>
            </a:r>
            <a:r>
              <a:rPr lang="cs-CZ" dirty="0" err="1" smtClean="0"/>
              <a:t>MPa</a:t>
            </a:r>
            <a:r>
              <a:rPr lang="cs-CZ" dirty="0" smtClean="0"/>
              <a:t> =			</a:t>
            </a:r>
            <a:r>
              <a:rPr lang="cs-CZ" dirty="0" err="1" smtClean="0"/>
              <a:t>kPa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6 250 </a:t>
            </a:r>
            <a:r>
              <a:rPr lang="cs-CZ" dirty="0" err="1" smtClean="0"/>
              <a:t>kPa</a:t>
            </a:r>
            <a:r>
              <a:rPr lang="cs-CZ" dirty="0" smtClean="0"/>
              <a:t> = 		</a:t>
            </a:r>
            <a:r>
              <a:rPr lang="cs-CZ" dirty="0" err="1" smtClean="0"/>
              <a:t>MPa</a:t>
            </a:r>
            <a:r>
              <a:rPr lang="cs-CZ" dirty="0" smtClean="0"/>
              <a:t> </a:t>
            </a:r>
          </a:p>
          <a:p>
            <a:pPr marL="0" indent="0">
              <a:buNone/>
            </a:pPr>
            <a:r>
              <a:rPr lang="cs-CZ" dirty="0" smtClean="0"/>
              <a:t>80,5 </a:t>
            </a:r>
            <a:r>
              <a:rPr lang="cs-CZ" dirty="0" err="1" smtClean="0"/>
              <a:t>MPa</a:t>
            </a:r>
            <a:r>
              <a:rPr lang="cs-CZ" dirty="0" smtClean="0"/>
              <a:t> =		Pa</a:t>
            </a:r>
          </a:p>
          <a:p>
            <a:pPr marL="0" indent="0">
              <a:buNone/>
            </a:pPr>
            <a:r>
              <a:rPr lang="cs-CZ" dirty="0" smtClean="0"/>
              <a:t>951 hPa =			Pa</a:t>
            </a:r>
          </a:p>
          <a:p>
            <a:pPr marL="0" indent="0">
              <a:buNone/>
            </a:pPr>
            <a:r>
              <a:rPr lang="cs-CZ" dirty="0" smtClean="0"/>
              <a:t>10 012 Pa =		hPa	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625867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Převody jednotek obsahu – opakování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00050" lvl="1" indent="0">
              <a:buNone/>
            </a:pPr>
            <a:r>
              <a:rPr lang="cs-CZ" sz="3200" i="1" dirty="0"/>
              <a:t>S</a:t>
            </a:r>
            <a:r>
              <a:rPr lang="cs-CZ" sz="3200" dirty="0"/>
              <a:t> = </a:t>
            </a:r>
            <a:r>
              <a:rPr lang="cs-CZ" sz="3200" dirty="0">
                <a:solidFill>
                  <a:srgbClr val="FF0000"/>
                </a:solidFill>
              </a:rPr>
              <a:t>1 m</a:t>
            </a:r>
            <a:r>
              <a:rPr lang="cs-CZ" sz="3200" baseline="30000" dirty="0">
                <a:solidFill>
                  <a:srgbClr val="FF0000"/>
                </a:solidFill>
              </a:rPr>
              <a:t>2</a:t>
            </a:r>
          </a:p>
          <a:p>
            <a:pPr marL="400050" lvl="1" indent="0">
              <a:buNone/>
            </a:pPr>
            <a:endParaRPr lang="cs-CZ" dirty="0"/>
          </a:p>
          <a:p>
            <a:pPr marL="400050" lvl="1" indent="0">
              <a:buNone/>
            </a:pPr>
            <a:r>
              <a:rPr lang="cs-CZ" dirty="0"/>
              <a:t>		     </a:t>
            </a:r>
            <a:r>
              <a:rPr lang="cs-CZ" i="1" dirty="0"/>
              <a:t>a</a:t>
            </a:r>
            <a:r>
              <a:rPr lang="cs-CZ" dirty="0"/>
              <a:t> = 1 m = 10 dm = 100 cm = 1 000 mm</a:t>
            </a:r>
          </a:p>
          <a:p>
            <a:pPr marL="400050" lvl="1" indent="0">
              <a:buNone/>
            </a:pPr>
            <a:endParaRPr lang="cs-CZ" dirty="0"/>
          </a:p>
          <a:p>
            <a:pPr marL="400050" lvl="1" indent="0">
              <a:buNone/>
            </a:pPr>
            <a:endParaRPr lang="cs-CZ" sz="1600" dirty="0"/>
          </a:p>
          <a:p>
            <a:pPr marL="400050" lvl="1" indent="0">
              <a:buNone/>
            </a:pPr>
            <a:r>
              <a:rPr lang="cs-CZ" i="1" dirty="0"/>
              <a:t>a</a:t>
            </a:r>
            <a:r>
              <a:rPr lang="cs-CZ" dirty="0"/>
              <a:t> = 1 m = 10 dm = 100 cm = 1 000 mm</a:t>
            </a:r>
          </a:p>
          <a:p>
            <a:pPr marL="400050" lvl="1" indent="0">
              <a:buNone/>
            </a:pPr>
            <a:endParaRPr lang="cs-CZ" sz="1400" i="1" dirty="0"/>
          </a:p>
          <a:p>
            <a:pPr marL="400050" lvl="1" indent="0">
              <a:buNone/>
            </a:pPr>
            <a:r>
              <a:rPr lang="cs-CZ" sz="2400" i="1" dirty="0"/>
              <a:t>S</a:t>
            </a:r>
            <a:r>
              <a:rPr lang="cs-CZ" sz="2400" dirty="0"/>
              <a:t> = 1 m . 1 m = </a:t>
            </a:r>
            <a:r>
              <a:rPr lang="cs-CZ" sz="2400" dirty="0">
                <a:solidFill>
                  <a:srgbClr val="FF0000"/>
                </a:solidFill>
              </a:rPr>
              <a:t>1 m</a:t>
            </a:r>
            <a:r>
              <a:rPr lang="cs-CZ" sz="2400" baseline="30000" dirty="0">
                <a:solidFill>
                  <a:srgbClr val="FF0000"/>
                </a:solidFill>
              </a:rPr>
              <a:t>2</a:t>
            </a:r>
            <a:r>
              <a:rPr lang="cs-CZ" sz="2400" dirty="0">
                <a:solidFill>
                  <a:srgbClr val="FF0000"/>
                </a:solidFill>
              </a:rPr>
              <a:t> </a:t>
            </a:r>
          </a:p>
          <a:p>
            <a:pPr marL="400050" lvl="1" indent="0">
              <a:buNone/>
            </a:pPr>
            <a:r>
              <a:rPr lang="cs-CZ" sz="2400" i="1" dirty="0"/>
              <a:t>S </a:t>
            </a:r>
            <a:r>
              <a:rPr lang="cs-CZ" sz="2400" dirty="0"/>
              <a:t>= 1 m</a:t>
            </a:r>
            <a:r>
              <a:rPr lang="cs-CZ" sz="2400" baseline="30000" dirty="0"/>
              <a:t>2</a:t>
            </a:r>
            <a:r>
              <a:rPr lang="cs-CZ" sz="2400" dirty="0"/>
              <a:t> = 10 dm . 10 dm = </a:t>
            </a:r>
            <a:r>
              <a:rPr lang="cs-CZ" sz="2400" dirty="0">
                <a:solidFill>
                  <a:srgbClr val="FF0000"/>
                </a:solidFill>
              </a:rPr>
              <a:t>100 dm</a:t>
            </a:r>
            <a:r>
              <a:rPr lang="cs-CZ" sz="2400" baseline="30000" dirty="0">
                <a:solidFill>
                  <a:srgbClr val="FF0000"/>
                </a:solidFill>
              </a:rPr>
              <a:t>2 </a:t>
            </a:r>
            <a:endParaRPr lang="cs-CZ" sz="2400" dirty="0">
              <a:solidFill>
                <a:srgbClr val="FF0000"/>
              </a:solidFill>
            </a:endParaRPr>
          </a:p>
          <a:p>
            <a:pPr marL="400050" lvl="1" indent="0">
              <a:buNone/>
            </a:pPr>
            <a:r>
              <a:rPr lang="cs-CZ" sz="2400" i="1" dirty="0"/>
              <a:t>S</a:t>
            </a:r>
            <a:r>
              <a:rPr lang="cs-CZ" sz="2400" dirty="0"/>
              <a:t> = 1 m</a:t>
            </a:r>
            <a:r>
              <a:rPr lang="cs-CZ" sz="2400" baseline="30000" dirty="0"/>
              <a:t>2</a:t>
            </a:r>
            <a:r>
              <a:rPr lang="cs-CZ" sz="2400" dirty="0"/>
              <a:t> = 100 cm . 100 cm = </a:t>
            </a:r>
            <a:r>
              <a:rPr lang="cs-CZ" sz="2400" dirty="0">
                <a:solidFill>
                  <a:srgbClr val="FF0000"/>
                </a:solidFill>
              </a:rPr>
              <a:t>10 000 cm</a:t>
            </a:r>
            <a:r>
              <a:rPr lang="cs-CZ" sz="2400" baseline="30000" dirty="0">
                <a:solidFill>
                  <a:srgbClr val="FF0000"/>
                </a:solidFill>
              </a:rPr>
              <a:t>2 </a:t>
            </a:r>
            <a:endParaRPr lang="cs-CZ" sz="2400" dirty="0">
              <a:solidFill>
                <a:srgbClr val="FF0000"/>
              </a:solidFill>
            </a:endParaRPr>
          </a:p>
          <a:p>
            <a:pPr marL="400050" lvl="1" indent="0">
              <a:buNone/>
            </a:pPr>
            <a:r>
              <a:rPr lang="cs-CZ" sz="2400" i="1" dirty="0"/>
              <a:t>S</a:t>
            </a:r>
            <a:r>
              <a:rPr lang="cs-CZ" sz="2400" dirty="0"/>
              <a:t> = 1 m</a:t>
            </a:r>
            <a:r>
              <a:rPr lang="cs-CZ" sz="2400" baseline="30000" dirty="0"/>
              <a:t>2  </a:t>
            </a:r>
            <a:r>
              <a:rPr lang="cs-CZ" sz="2400" dirty="0"/>
              <a:t>=1000 mm . 1000 mm = </a:t>
            </a:r>
            <a:r>
              <a:rPr lang="cs-CZ" sz="2400" dirty="0">
                <a:solidFill>
                  <a:srgbClr val="FF0000"/>
                </a:solidFill>
              </a:rPr>
              <a:t>1 000 000 mm</a:t>
            </a:r>
            <a:r>
              <a:rPr lang="cs-CZ" sz="2400" baseline="30000" dirty="0">
                <a:solidFill>
                  <a:srgbClr val="FF0000"/>
                </a:solidFill>
              </a:rPr>
              <a:t>2</a:t>
            </a:r>
            <a:r>
              <a:rPr lang="cs-CZ" sz="2400" baseline="30000" dirty="0"/>
              <a:t> </a:t>
            </a:r>
            <a:endParaRPr lang="cs-CZ" sz="2400" dirty="0"/>
          </a:p>
          <a:p>
            <a:endParaRPr lang="cs-CZ" dirty="0"/>
          </a:p>
        </p:txBody>
      </p:sp>
      <p:sp>
        <p:nvSpPr>
          <p:cNvPr id="4" name="Tlačítko akce: Vlastní 3">
            <a:hlinkClick r:id="" action="ppaction://noaction" highlightClick="1"/>
          </p:cNvPr>
          <p:cNvSpPr/>
          <p:nvPr/>
        </p:nvSpPr>
        <p:spPr>
          <a:xfrm>
            <a:off x="1043608" y="2276872"/>
            <a:ext cx="1512168" cy="1512168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i="1" dirty="0" smtClean="0"/>
              <a:t>S = a . a</a:t>
            </a:r>
            <a:endParaRPr lang="cs-CZ" sz="3200" i="1" dirty="0"/>
          </a:p>
        </p:txBody>
      </p:sp>
    </p:spTree>
    <p:extLst>
      <p:ext uri="{BB962C8B-B14F-4D97-AF65-F5344CB8AC3E}">
        <p14:creationId xmlns:p14="http://schemas.microsoft.com/office/powerpoint/2010/main" val="8522636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Převody jednotek obsahu - opakování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 smtClean="0"/>
              <a:t>Úloha č. 2</a:t>
            </a:r>
          </a:p>
          <a:p>
            <a:pPr marL="0" indent="0">
              <a:buNone/>
            </a:pPr>
            <a:r>
              <a:rPr lang="cs-CZ" dirty="0"/>
              <a:t>a) 1,5 m</a:t>
            </a:r>
            <a:r>
              <a:rPr lang="cs-CZ" i="1" baseline="30000" dirty="0"/>
              <a:t>2</a:t>
            </a:r>
            <a:r>
              <a:rPr lang="cs-CZ" dirty="0"/>
              <a:t> = 		cm</a:t>
            </a:r>
            <a:r>
              <a:rPr lang="cs-CZ" i="1" baseline="30000" dirty="0"/>
              <a:t>2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b) 8 cm</a:t>
            </a:r>
            <a:r>
              <a:rPr lang="cs-CZ" i="1" baseline="30000" dirty="0"/>
              <a:t>2</a:t>
            </a:r>
            <a:r>
              <a:rPr lang="cs-CZ" dirty="0"/>
              <a:t> = 		dm</a:t>
            </a:r>
            <a:r>
              <a:rPr lang="cs-CZ" i="1" baseline="30000" dirty="0"/>
              <a:t>2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c) 250 cm</a:t>
            </a:r>
            <a:r>
              <a:rPr lang="cs-CZ" i="1" baseline="30000" dirty="0"/>
              <a:t>2</a:t>
            </a:r>
            <a:r>
              <a:rPr lang="cs-CZ" dirty="0"/>
              <a:t> = 	m</a:t>
            </a:r>
            <a:r>
              <a:rPr lang="cs-CZ" i="1" baseline="30000" dirty="0"/>
              <a:t>2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  <a:p>
            <a:pPr marL="0" indent="0">
              <a:buNone/>
            </a:pPr>
            <a:r>
              <a:rPr lang="cs-CZ" dirty="0"/>
              <a:t>d) 1 405</a:t>
            </a:r>
            <a:r>
              <a:rPr lang="nn-NO" dirty="0"/>
              <a:t> </a:t>
            </a:r>
            <a:r>
              <a:rPr lang="cs-CZ" dirty="0"/>
              <a:t>d</a:t>
            </a:r>
            <a:r>
              <a:rPr lang="nn-NO" dirty="0"/>
              <a:t>m</a:t>
            </a:r>
            <a:r>
              <a:rPr lang="cs-CZ" i="1" baseline="30000" dirty="0"/>
              <a:t>2</a:t>
            </a:r>
            <a:r>
              <a:rPr lang="nn-NO" dirty="0"/>
              <a:t> = </a:t>
            </a:r>
            <a:r>
              <a:rPr lang="cs-CZ" dirty="0"/>
              <a:t>	</a:t>
            </a:r>
            <a:r>
              <a:rPr lang="nn-NO" dirty="0"/>
              <a:t>m</a:t>
            </a:r>
            <a:r>
              <a:rPr lang="cs-CZ" i="1" baseline="30000" dirty="0"/>
              <a:t>2</a:t>
            </a:r>
            <a:r>
              <a:rPr lang="nn-NO" dirty="0"/>
              <a:t> </a:t>
            </a:r>
          </a:p>
          <a:p>
            <a:pPr marL="0" indent="0">
              <a:buNone/>
            </a:pPr>
            <a:r>
              <a:rPr lang="cs-CZ" dirty="0"/>
              <a:t>e) 1 </a:t>
            </a:r>
            <a:r>
              <a:rPr lang="nn-NO" dirty="0"/>
              <a:t>0</a:t>
            </a:r>
            <a:r>
              <a:rPr lang="cs-CZ" dirty="0"/>
              <a:t>50</a:t>
            </a:r>
            <a:r>
              <a:rPr lang="nn-NO" dirty="0"/>
              <a:t> mm</a:t>
            </a:r>
            <a:r>
              <a:rPr lang="cs-CZ" i="1" baseline="30000" dirty="0"/>
              <a:t>2</a:t>
            </a:r>
            <a:r>
              <a:rPr lang="nn-NO" dirty="0"/>
              <a:t> = </a:t>
            </a:r>
            <a:r>
              <a:rPr lang="cs-CZ" dirty="0"/>
              <a:t>	</a:t>
            </a:r>
            <a:r>
              <a:rPr lang="nn-NO" dirty="0"/>
              <a:t>m</a:t>
            </a:r>
            <a:r>
              <a:rPr lang="cs-CZ" i="1" baseline="30000" dirty="0"/>
              <a:t>2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f) </a:t>
            </a:r>
            <a:r>
              <a:rPr lang="nn-NO" dirty="0"/>
              <a:t>4</a:t>
            </a:r>
            <a:r>
              <a:rPr lang="cs-CZ" dirty="0"/>
              <a:t>2</a:t>
            </a:r>
            <a:r>
              <a:rPr lang="nn-NO" dirty="0"/>
              <a:t> cm</a:t>
            </a:r>
            <a:r>
              <a:rPr lang="cs-CZ" i="1" baseline="30000" dirty="0"/>
              <a:t>2</a:t>
            </a:r>
            <a:r>
              <a:rPr lang="nn-NO" dirty="0"/>
              <a:t> =</a:t>
            </a:r>
            <a:r>
              <a:rPr lang="cs-CZ" dirty="0"/>
              <a:t>		m</a:t>
            </a:r>
            <a:r>
              <a:rPr lang="nn-NO" dirty="0"/>
              <a:t>m</a:t>
            </a:r>
            <a:r>
              <a:rPr lang="cs-CZ" i="1" baseline="30000" dirty="0"/>
              <a:t>2</a:t>
            </a:r>
            <a:endParaRPr lang="nn-NO" dirty="0"/>
          </a:p>
          <a:p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 smtClean="0"/>
              <a:t>Úloha č. 3</a:t>
            </a:r>
          </a:p>
          <a:p>
            <a:pPr marL="0" indent="0">
              <a:buNone/>
            </a:pPr>
            <a:r>
              <a:rPr lang="cs-CZ" dirty="0" smtClean="0"/>
              <a:t>a</a:t>
            </a:r>
            <a:r>
              <a:rPr lang="cs-CZ" dirty="0"/>
              <a:t>) 301 cm</a:t>
            </a:r>
            <a:r>
              <a:rPr lang="cs-CZ" i="1" baseline="30000" dirty="0"/>
              <a:t>2</a:t>
            </a:r>
            <a:r>
              <a:rPr lang="cs-CZ" dirty="0"/>
              <a:t> =		m</a:t>
            </a:r>
            <a:r>
              <a:rPr lang="cs-CZ" i="1" baseline="30000" dirty="0"/>
              <a:t>2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b) 18 dm</a:t>
            </a:r>
            <a:r>
              <a:rPr lang="cs-CZ" i="1" baseline="30000" dirty="0"/>
              <a:t>2</a:t>
            </a:r>
            <a:r>
              <a:rPr lang="cs-CZ" dirty="0"/>
              <a:t> =		m</a:t>
            </a:r>
            <a:r>
              <a:rPr lang="cs-CZ" i="1" baseline="30000" dirty="0"/>
              <a:t>2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c) 203 cm</a:t>
            </a:r>
            <a:r>
              <a:rPr lang="cs-CZ" i="1" baseline="30000" dirty="0"/>
              <a:t>2</a:t>
            </a:r>
            <a:r>
              <a:rPr lang="cs-CZ" dirty="0"/>
              <a:t> =		mm</a:t>
            </a:r>
            <a:r>
              <a:rPr lang="cs-CZ" i="1" baseline="30000" dirty="0"/>
              <a:t>2</a:t>
            </a:r>
            <a:endParaRPr lang="cs-CZ" dirty="0"/>
          </a:p>
          <a:p>
            <a:endParaRPr lang="cs-CZ" dirty="0"/>
          </a:p>
          <a:p>
            <a:pPr marL="0" indent="0">
              <a:buNone/>
            </a:pPr>
            <a:r>
              <a:rPr lang="cs-CZ" dirty="0"/>
              <a:t>d) 0,</a:t>
            </a:r>
            <a:r>
              <a:rPr lang="nn-NO" dirty="0"/>
              <a:t>6 km</a:t>
            </a:r>
            <a:r>
              <a:rPr lang="cs-CZ" i="1" baseline="30000" dirty="0"/>
              <a:t>2</a:t>
            </a:r>
            <a:r>
              <a:rPr lang="nn-NO" dirty="0"/>
              <a:t> =</a:t>
            </a:r>
            <a:r>
              <a:rPr lang="cs-CZ" dirty="0"/>
              <a:t>		</a:t>
            </a:r>
            <a:r>
              <a:rPr lang="nn-NO" dirty="0"/>
              <a:t>m</a:t>
            </a:r>
            <a:r>
              <a:rPr lang="cs-CZ" i="1" baseline="30000" dirty="0"/>
              <a:t>2</a:t>
            </a:r>
            <a:r>
              <a:rPr lang="nn-NO" dirty="0"/>
              <a:t> </a:t>
            </a:r>
          </a:p>
          <a:p>
            <a:pPr marL="0" indent="0">
              <a:buNone/>
            </a:pPr>
            <a:r>
              <a:rPr lang="cs-CZ" dirty="0"/>
              <a:t>e) 0,04</a:t>
            </a:r>
            <a:r>
              <a:rPr lang="nn-NO" dirty="0"/>
              <a:t> m</a:t>
            </a:r>
            <a:r>
              <a:rPr lang="cs-CZ" i="1" baseline="30000" dirty="0"/>
              <a:t>2</a:t>
            </a:r>
            <a:r>
              <a:rPr lang="nn-NO" dirty="0"/>
              <a:t> =</a:t>
            </a:r>
            <a:r>
              <a:rPr lang="cs-CZ" dirty="0"/>
              <a:t>		d</a:t>
            </a:r>
            <a:r>
              <a:rPr lang="nn-NO" dirty="0"/>
              <a:t>m</a:t>
            </a:r>
            <a:r>
              <a:rPr lang="cs-CZ" i="1" baseline="30000" dirty="0"/>
              <a:t>2</a:t>
            </a:r>
            <a:endParaRPr lang="nn-NO" dirty="0"/>
          </a:p>
          <a:p>
            <a:pPr marL="0" indent="0">
              <a:buNone/>
            </a:pPr>
            <a:r>
              <a:rPr lang="cs-CZ" dirty="0"/>
              <a:t>f) 82</a:t>
            </a:r>
            <a:r>
              <a:rPr lang="nn-NO" dirty="0"/>
              <a:t> </a:t>
            </a:r>
            <a:r>
              <a:rPr lang="cs-CZ" dirty="0"/>
              <a:t>d</a:t>
            </a:r>
            <a:r>
              <a:rPr lang="nn-NO" dirty="0"/>
              <a:t>m</a:t>
            </a:r>
            <a:r>
              <a:rPr lang="cs-CZ" i="1" baseline="30000" dirty="0"/>
              <a:t>2</a:t>
            </a:r>
            <a:r>
              <a:rPr lang="nn-NO" dirty="0"/>
              <a:t> =</a:t>
            </a:r>
            <a:r>
              <a:rPr lang="cs-CZ" dirty="0"/>
              <a:t>		c</a:t>
            </a:r>
            <a:r>
              <a:rPr lang="nn-NO" dirty="0"/>
              <a:t>m</a:t>
            </a:r>
            <a:r>
              <a:rPr lang="cs-CZ" i="1" baseline="30000" dirty="0"/>
              <a:t>2</a:t>
            </a:r>
            <a:endParaRPr lang="nn-NO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592965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Výpočet tlaku, tlakové síly nebo obsahu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b="1" dirty="0" smtClean="0"/>
              <a:t>Úloha č. 4</a:t>
            </a:r>
            <a:endParaRPr lang="cs-CZ" sz="2400" b="1" dirty="0"/>
          </a:p>
          <a:p>
            <a:pPr marL="0" indent="0">
              <a:buNone/>
            </a:pPr>
            <a:r>
              <a:rPr lang="cs-CZ" sz="2400" dirty="0" smtClean="0"/>
              <a:t>Vypočítejte </a:t>
            </a:r>
            <a:r>
              <a:rPr lang="cs-CZ" sz="2400" dirty="0"/>
              <a:t>tlak na podlahu balkonu vyvolaný jednou dlaždicí. Čtvercová dlaždice má délku strany 40 cm a tloušťku 1,2 cm. Hmotnost jedné dlaždice je 3,6 kg.</a:t>
            </a:r>
          </a:p>
        </p:txBody>
      </p:sp>
    </p:spTree>
    <p:extLst>
      <p:ext uri="{BB962C8B-B14F-4D97-AF65-F5344CB8AC3E}">
        <p14:creationId xmlns:p14="http://schemas.microsoft.com/office/powerpoint/2010/main" val="312917242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11188</TotalTime>
  <Words>333</Words>
  <Application>Microsoft Office PowerPoint</Application>
  <PresentationFormat>Předvádění na obrazovce (4:3)</PresentationFormat>
  <Paragraphs>74</Paragraphs>
  <Slides>11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Motiv systému Office</vt:lpstr>
      <vt:lpstr>Tlaková síla a tlak v pevných látkách</vt:lpstr>
      <vt:lpstr>Tlaková síla a tlak v pevných látkách</vt:lpstr>
      <vt:lpstr>Výpočet tlaku, tlakové síly nebo obsahu</vt:lpstr>
      <vt:lpstr>Změna tlaku v pevných látkách</vt:lpstr>
      <vt:lpstr>Další jednotky tlaku</vt:lpstr>
      <vt:lpstr>Převody jednotek tlaku</vt:lpstr>
      <vt:lpstr>Převody jednotek obsahu – opakování </vt:lpstr>
      <vt:lpstr>Převody jednotek obsahu - opakování</vt:lpstr>
      <vt:lpstr>Výpočet tlaku, tlakové síly nebo obsahu</vt:lpstr>
      <vt:lpstr>Výpočet tlaku, tlakové síly nebo obsahu</vt:lpstr>
      <vt:lpstr>Výpočet tlaku, tlakové síly nebo obsahu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Látky a tělesa</dc:title>
  <dc:creator>Eliška Novotná</dc:creator>
  <cp:lastModifiedBy>Eliška Novotná</cp:lastModifiedBy>
  <cp:revision>212</cp:revision>
  <dcterms:created xsi:type="dcterms:W3CDTF">2022-07-31T09:19:12Z</dcterms:created>
  <dcterms:modified xsi:type="dcterms:W3CDTF">2023-03-12T15:45:41Z</dcterms:modified>
</cp:coreProperties>
</file>