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7" r:id="rId3"/>
    <p:sldId id="298" r:id="rId4"/>
    <p:sldId id="299" r:id="rId5"/>
    <p:sldId id="294" r:id="rId6"/>
    <p:sldId id="29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36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Těžiště a stabilita těles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Těžiště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zavěsíme-li </a:t>
            </a:r>
            <a:r>
              <a:rPr lang="cs-CZ" sz="2800" dirty="0"/>
              <a:t>těleso v libovolném bodě, směr prodlouženého závěsu určuje tzv. těžnici</a:t>
            </a:r>
          </a:p>
          <a:p>
            <a:r>
              <a:rPr lang="cs-CZ" sz="2800" dirty="0">
                <a:solidFill>
                  <a:srgbClr val="FF0000"/>
                </a:solidFill>
              </a:rPr>
              <a:t>průsečíkem těžnic </a:t>
            </a:r>
            <a:r>
              <a:rPr lang="cs-CZ" sz="2800" dirty="0"/>
              <a:t>je </a:t>
            </a:r>
            <a:r>
              <a:rPr lang="cs-CZ" sz="2800" dirty="0">
                <a:solidFill>
                  <a:srgbClr val="FF0000"/>
                </a:solidFill>
              </a:rPr>
              <a:t>těžiště </a:t>
            </a:r>
            <a:r>
              <a:rPr lang="cs-CZ" sz="2800" i="1" dirty="0">
                <a:solidFill>
                  <a:srgbClr val="FF0000"/>
                </a:solidFill>
              </a:rPr>
              <a:t>T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/>
              <a:t>každé těleso má jen </a:t>
            </a:r>
            <a:r>
              <a:rPr lang="cs-CZ" sz="2800" dirty="0">
                <a:solidFill>
                  <a:srgbClr val="FF0000"/>
                </a:solidFill>
              </a:rPr>
              <a:t>jedno těžiště</a:t>
            </a:r>
          </a:p>
          <a:p>
            <a:r>
              <a:rPr lang="cs-CZ" sz="2800" dirty="0"/>
              <a:t>umísťujeme do něj </a:t>
            </a:r>
            <a:r>
              <a:rPr lang="cs-CZ" sz="2800" dirty="0">
                <a:solidFill>
                  <a:srgbClr val="FF0000"/>
                </a:solidFill>
              </a:rPr>
              <a:t>působiště gravitační síly </a:t>
            </a:r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/>
              <a:t>poloha </a:t>
            </a:r>
            <a:r>
              <a:rPr lang="cs-CZ" sz="2800" dirty="0"/>
              <a:t>těžiště závisí na rozložení látky v tělese</a:t>
            </a:r>
          </a:p>
          <a:p>
            <a:r>
              <a:rPr lang="cs-CZ" sz="2800" dirty="0"/>
              <a:t>v klidu zůstávají tělesa:</a:t>
            </a:r>
          </a:p>
          <a:p>
            <a:pPr marL="0" indent="0">
              <a:buNone/>
            </a:pPr>
            <a:r>
              <a:rPr lang="cs-CZ" sz="2800" dirty="0" smtClean="0"/>
              <a:t>	zavěšená </a:t>
            </a:r>
            <a:r>
              <a:rPr lang="cs-CZ" sz="2800" dirty="0"/>
              <a:t>nad těžištěm nebo v těžišti</a:t>
            </a:r>
          </a:p>
          <a:p>
            <a:pPr marL="0" indent="0">
              <a:buNone/>
            </a:pPr>
            <a:r>
              <a:rPr lang="cs-CZ" sz="2800" dirty="0" smtClean="0"/>
              <a:t>	podepřená </a:t>
            </a:r>
            <a:r>
              <a:rPr lang="cs-CZ" sz="2800" dirty="0"/>
              <a:t>přesně pod těžištěm nebo v těžišti</a:t>
            </a:r>
          </a:p>
        </p:txBody>
      </p:sp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Těžiště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s</a:t>
            </a:r>
            <a:r>
              <a:rPr lang="cs-CZ" sz="2800" dirty="0" smtClean="0">
                <a:solidFill>
                  <a:srgbClr val="FF0000"/>
                </a:solidFill>
              </a:rPr>
              <a:t>tejnorodá tělesa</a:t>
            </a:r>
            <a:r>
              <a:rPr lang="cs-CZ" sz="2800" dirty="0" smtClean="0"/>
              <a:t>, která jsou souměrná podle osy, mají těžiště na této ose</a:t>
            </a:r>
          </a:p>
          <a:p>
            <a:r>
              <a:rPr lang="cs-CZ" sz="2800" dirty="0">
                <a:solidFill>
                  <a:srgbClr val="FF0000"/>
                </a:solidFill>
              </a:rPr>
              <a:t>n</a:t>
            </a:r>
            <a:r>
              <a:rPr lang="cs-CZ" sz="2800" dirty="0" smtClean="0">
                <a:solidFill>
                  <a:srgbClr val="FF0000"/>
                </a:solidFill>
              </a:rPr>
              <a:t>epravidelná tělesa </a:t>
            </a:r>
            <a:r>
              <a:rPr lang="cs-CZ" sz="2800" dirty="0" smtClean="0"/>
              <a:t>mají těžiště umístěné zpravidla blíže k jednomu konci nebo i vně tělesa (vidlička, hokejka,…)</a:t>
            </a:r>
          </a:p>
          <a:p>
            <a:r>
              <a:rPr lang="cs-CZ" sz="2800" dirty="0">
                <a:solidFill>
                  <a:srgbClr val="FF0000"/>
                </a:solidFill>
              </a:rPr>
              <a:t>d</a:t>
            </a:r>
            <a:r>
              <a:rPr lang="cs-CZ" sz="2800" dirty="0" smtClean="0">
                <a:solidFill>
                  <a:srgbClr val="FF0000"/>
                </a:solidFill>
              </a:rPr>
              <a:t>utá tělesa </a:t>
            </a:r>
            <a:r>
              <a:rPr lang="cs-CZ" sz="2800" dirty="0" smtClean="0"/>
              <a:t>mají těžiště obvykle v jeho dutině (trubka, prstýnek,…)</a:t>
            </a:r>
          </a:p>
        </p:txBody>
      </p:sp>
    </p:spTree>
    <p:extLst>
      <p:ext uri="{BB962C8B-B14F-4D97-AF65-F5344CB8AC3E}">
        <p14:creationId xmlns:p14="http://schemas.microsoft.com/office/powerpoint/2010/main" val="7263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Stabilita </a:t>
            </a:r>
            <a:r>
              <a:rPr lang="cs-CZ" dirty="0" smtClean="0"/>
              <a:t>těles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805925"/>
            <a:ext cx="8229600" cy="4114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r</a:t>
            </a:r>
            <a:r>
              <a:rPr lang="cs-CZ" sz="2800" dirty="0" smtClean="0">
                <a:solidFill>
                  <a:srgbClr val="FF0000"/>
                </a:solidFill>
              </a:rPr>
              <a:t>ovnovážná poloha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stálá (stabilní)</a:t>
            </a:r>
          </a:p>
          <a:p>
            <a:r>
              <a:rPr lang="cs-CZ" sz="2800" dirty="0" smtClean="0"/>
              <a:t>těleso </a:t>
            </a:r>
            <a:r>
              <a:rPr lang="cs-CZ" sz="2800" dirty="0"/>
              <a:t>je upevněno nad těžištěm</a:t>
            </a:r>
          </a:p>
          <a:p>
            <a:r>
              <a:rPr lang="cs-CZ" sz="2800" dirty="0" smtClean="0"/>
              <a:t>při </a:t>
            </a:r>
            <a:r>
              <a:rPr lang="cs-CZ" sz="2800" dirty="0"/>
              <a:t>vychýlení těžiště stoupá</a:t>
            </a:r>
          </a:p>
          <a:p>
            <a:r>
              <a:rPr lang="cs-CZ" sz="2800" dirty="0" smtClean="0"/>
              <a:t>vrací </a:t>
            </a:r>
            <a:r>
              <a:rPr lang="cs-CZ" sz="2800" dirty="0"/>
              <a:t>se samo zpět do původní polohy</a:t>
            </a:r>
          </a:p>
          <a:p>
            <a:r>
              <a:rPr lang="cs-CZ" sz="2800" dirty="0" smtClean="0"/>
              <a:t>pokud </a:t>
            </a:r>
            <a:r>
              <a:rPr lang="cs-CZ" sz="2800" dirty="0"/>
              <a:t>je těleso podepřeno pod těžištěm, musí svislá těžnice procházet podstavou </a:t>
            </a:r>
            <a:r>
              <a:rPr lang="cs-CZ" sz="2800" dirty="0" smtClean="0"/>
              <a:t>tělesa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51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Stabilita </a:t>
            </a:r>
            <a:r>
              <a:rPr lang="cs-CZ" dirty="0" smtClean="0"/>
              <a:t>těles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r</a:t>
            </a:r>
            <a:r>
              <a:rPr lang="cs-CZ" sz="2800" dirty="0" smtClean="0">
                <a:solidFill>
                  <a:srgbClr val="FF0000"/>
                </a:solidFill>
              </a:rPr>
              <a:t>ovnovážná poloha volná </a:t>
            </a:r>
            <a:r>
              <a:rPr lang="cs-CZ" sz="2800" dirty="0">
                <a:solidFill>
                  <a:srgbClr val="FF0000"/>
                </a:solidFill>
              </a:rPr>
              <a:t>(indiferentní)</a:t>
            </a:r>
          </a:p>
          <a:p>
            <a:r>
              <a:rPr lang="cs-CZ" sz="2800" dirty="0" smtClean="0"/>
              <a:t>těleso </a:t>
            </a:r>
            <a:r>
              <a:rPr lang="cs-CZ" sz="2800" dirty="0"/>
              <a:t>je upevněno v těžišti</a:t>
            </a:r>
          </a:p>
          <a:p>
            <a:r>
              <a:rPr lang="cs-CZ" sz="2800" dirty="0" smtClean="0"/>
              <a:t>těžiště </a:t>
            </a:r>
            <a:r>
              <a:rPr lang="cs-CZ" sz="2800" dirty="0"/>
              <a:t>zůstává ve stejné výšce</a:t>
            </a:r>
          </a:p>
          <a:p>
            <a:r>
              <a:rPr lang="cs-CZ" sz="2800" dirty="0" smtClean="0"/>
              <a:t>těleso </a:t>
            </a:r>
            <a:r>
              <a:rPr lang="cs-CZ" sz="2800" dirty="0"/>
              <a:t>zůstává v jakékoli vychýlené </a:t>
            </a:r>
            <a:r>
              <a:rPr lang="cs-CZ" sz="2800" dirty="0" smtClean="0"/>
              <a:t>poloze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r</a:t>
            </a:r>
            <a:r>
              <a:rPr lang="cs-CZ" sz="2800" dirty="0" smtClean="0">
                <a:solidFill>
                  <a:srgbClr val="FF0000"/>
                </a:solidFill>
              </a:rPr>
              <a:t>ovnovážná poloha vratká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(labilní)</a:t>
            </a:r>
          </a:p>
          <a:p>
            <a:r>
              <a:rPr lang="cs-CZ" sz="2800" dirty="0" smtClean="0"/>
              <a:t>těleso </a:t>
            </a:r>
            <a:r>
              <a:rPr lang="cs-CZ" sz="2800" dirty="0"/>
              <a:t>je upevněno pod těžištěm</a:t>
            </a:r>
          </a:p>
          <a:p>
            <a:r>
              <a:rPr lang="cs-CZ" sz="2800" dirty="0" smtClean="0"/>
              <a:t>při </a:t>
            </a:r>
            <a:r>
              <a:rPr lang="cs-CZ" sz="2800" dirty="0"/>
              <a:t>vychýlení těžiště klesá</a:t>
            </a:r>
          </a:p>
          <a:p>
            <a:r>
              <a:rPr lang="cs-CZ" sz="2800" dirty="0" smtClean="0"/>
              <a:t>při </a:t>
            </a:r>
            <a:r>
              <a:rPr lang="cs-CZ" sz="2800" dirty="0"/>
              <a:t>vychýlení se těleso nevrací do původní polohy, ale </a:t>
            </a:r>
            <a:r>
              <a:rPr lang="cs-CZ" sz="2800" dirty="0" smtClean="0"/>
              <a:t>klesá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043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Rovnovážná poloha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těleso </a:t>
            </a:r>
            <a:r>
              <a:rPr lang="cs-CZ" sz="2800" dirty="0"/>
              <a:t>je v rovnovážné poloze, když síly na něj působící jsou v </a:t>
            </a:r>
            <a:r>
              <a:rPr lang="cs-CZ" sz="2800" dirty="0" smtClean="0"/>
              <a:t>rovnováze</a:t>
            </a:r>
          </a:p>
          <a:p>
            <a:r>
              <a:rPr lang="cs-CZ" sz="2800" dirty="0"/>
              <a:t>n</a:t>
            </a:r>
            <a:r>
              <a:rPr lang="cs-CZ" sz="2800" dirty="0" smtClean="0"/>
              <a:t>ebo také tehdy, jestliže je podepřeno alespoň ve třech bodech, které neleží v přímce, a prochází-li svislá těžnice obrazcem, který tyto body vytvářejí</a:t>
            </a:r>
          </a:p>
          <a:p>
            <a:r>
              <a:rPr lang="cs-CZ" sz="2800" dirty="0" smtClean="0"/>
              <a:t>chceme-li </a:t>
            </a:r>
            <a:r>
              <a:rPr lang="cs-CZ" sz="2800" dirty="0" smtClean="0">
                <a:solidFill>
                  <a:srgbClr val="FF0000"/>
                </a:solidFill>
              </a:rPr>
              <a:t>zvýšit stabilitu</a:t>
            </a:r>
            <a:r>
              <a:rPr lang="cs-CZ" sz="2800" dirty="0" smtClean="0"/>
              <a:t> těles, musíme zajistit, aby jeho </a:t>
            </a:r>
            <a:r>
              <a:rPr lang="cs-CZ" sz="2800" dirty="0" smtClean="0">
                <a:solidFill>
                  <a:srgbClr val="FF0000"/>
                </a:solidFill>
              </a:rPr>
              <a:t>těžiště bylo co nejníže </a:t>
            </a:r>
            <a:r>
              <a:rPr lang="cs-CZ" sz="2800" dirty="0" smtClean="0"/>
              <a:t>(např. správné umístění nákladu u nákladních automobilů)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966742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11041</TotalTime>
  <Words>261</Words>
  <Application>Microsoft Office PowerPoint</Application>
  <PresentationFormat>Předvádění na obrazovce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Těžiště a stabilita těles</vt:lpstr>
      <vt:lpstr>Těžiště</vt:lpstr>
      <vt:lpstr>Těžiště</vt:lpstr>
      <vt:lpstr>Stabilita těles</vt:lpstr>
      <vt:lpstr>Stabilita těles</vt:lpstr>
      <vt:lpstr>Rovnovážná poloha tělesa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196</cp:revision>
  <dcterms:created xsi:type="dcterms:W3CDTF">2022-07-31T09:19:12Z</dcterms:created>
  <dcterms:modified xsi:type="dcterms:W3CDTF">2022-12-30T21:01:15Z</dcterms:modified>
</cp:coreProperties>
</file>