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7" r:id="rId2"/>
    <p:sldId id="256" r:id="rId3"/>
    <p:sldId id="257" r:id="rId4"/>
    <p:sldId id="305" r:id="rId5"/>
    <p:sldId id="296" r:id="rId6"/>
    <p:sldId id="298" r:id="rId7"/>
    <p:sldId id="299" r:id="rId8"/>
    <p:sldId id="301" r:id="rId9"/>
    <p:sldId id="300" r:id="rId10"/>
    <p:sldId id="264" r:id="rId11"/>
    <p:sldId id="285" r:id="rId12"/>
    <p:sldId id="292" r:id="rId13"/>
    <p:sldId id="302" r:id="rId14"/>
    <p:sldId id="304" r:id="rId15"/>
    <p:sldId id="294" r:id="rId16"/>
    <p:sldId id="303" r:id="rId17"/>
    <p:sldId id="295" r:id="rId18"/>
    <p:sldId id="26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680" autoAdjust="0"/>
  </p:normalViewPr>
  <p:slideViewPr>
    <p:cSldViewPr>
      <p:cViewPr>
        <p:scale>
          <a:sx n="88" d="100"/>
          <a:sy n="88" d="100"/>
        </p:scale>
        <p:origin x="-1498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ka.novotna\Desktop\Grafy%20a%20tabulky%20teplo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62729658792649"/>
          <c:y val="5.1400554097404488E-2"/>
          <c:w val="0.71662270341207335"/>
          <c:h val="0.74370734908136482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'Úkol č. 1 '!$B$1:$N$1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</c:numCache>
            </c:numRef>
          </c:xVal>
          <c:yVal>
            <c:numRef>
              <c:f>'Úkol č. 1 '!$B$2:$N$2</c:f>
              <c:numCache>
                <c:formatCode>General</c:formatCode>
                <c:ptCount val="13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13</c:v>
                </c:pt>
                <c:pt idx="7">
                  <c:v>15</c:v>
                </c:pt>
                <c:pt idx="8">
                  <c:v>14</c:v>
                </c:pt>
                <c:pt idx="9">
                  <c:v>12</c:v>
                </c:pt>
                <c:pt idx="10">
                  <c:v>11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160704"/>
        <c:axId val="149162624"/>
      </c:scatterChart>
      <c:valAx>
        <c:axId val="149160704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čas</a:t>
                </a:r>
                <a:r>
                  <a:rPr lang="cs-CZ"/>
                  <a:t> </a:t>
                </a:r>
                <a:r>
                  <a:rPr lang="cs-CZ" b="1" i="1" baseline="0"/>
                  <a:t>t</a:t>
                </a:r>
                <a:r>
                  <a:rPr lang="cs-CZ"/>
                  <a:t> (h)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8658168072869847"/>
              <c:y val="0.8701535406451473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149162624"/>
        <c:crosses val="autoZero"/>
        <c:crossBetween val="midCat"/>
        <c:majorUnit val="2"/>
      </c:valAx>
      <c:valAx>
        <c:axId val="1491626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teplota </a:t>
                </a:r>
                <a:r>
                  <a:rPr lang="cs-CZ" b="1" i="1" baseline="0"/>
                  <a:t>t</a:t>
                </a:r>
                <a:r>
                  <a:rPr lang="cs-CZ"/>
                  <a:t> (°C)</a:t>
                </a:r>
              </a:p>
            </c:rich>
          </c:tx>
          <c:layout>
            <c:manualLayout>
              <c:xMode val="edge"/>
              <c:yMode val="edge"/>
              <c:x val="5.6312914929751427E-2"/>
              <c:y val="2.69463405260698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9160704"/>
        <c:crossesAt val="0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CFE6-D8F3-40D2-B79B-FC5D3AB79A4D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7C83-3208-4232-97DD-E098BCA6A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1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3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9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2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F093-C978-4C9D-884E-E8E134C8FB30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Napište, kdy jste naposledy měřili teplotu</a:t>
            </a:r>
            <a:endParaRPr lang="cs-CZ" baseline="30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Těleso</a:t>
            </a:r>
            <a:endParaRPr lang="cs-CZ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Jeho teplota – druh teploměru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9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</a:t>
            </a:r>
            <a:r>
              <a:rPr lang="cs-CZ" dirty="0" smtClean="0"/>
              <a:t>eplotu měříme teploměrem</a:t>
            </a:r>
          </a:p>
          <a:p>
            <a:r>
              <a:rPr lang="cs-CZ" dirty="0"/>
              <a:t>r</a:t>
            </a:r>
            <a:r>
              <a:rPr lang="cs-CZ" dirty="0" smtClean="0"/>
              <a:t>ozdělujeme je podle principu fungování nebo podle jejich účelu (např. lékařský, laboratorní, pokojové,...)</a:t>
            </a:r>
          </a:p>
          <a:p>
            <a:r>
              <a:rPr lang="cs-CZ" dirty="0"/>
              <a:t>v</a:t>
            </a:r>
            <a:r>
              <a:rPr lang="cs-CZ" dirty="0" smtClean="0"/>
              <a:t>ětšina látek /těles při zahřívání zvětšuje svůj objem (délku) - tzv. teplotní roztažnost, při ochlazovaní zmenšuje – toho se využívá v teploměrech</a:t>
            </a:r>
          </a:p>
          <a:p>
            <a:r>
              <a:rPr lang="cs-CZ" dirty="0" smtClean="0"/>
              <a:t>teploměry jsou kapalinové, bimetalové, digitální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při 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vybereme vhodný teploměr, zjistíme jeho měřící rozsah a jaký </a:t>
            </a:r>
            <a:r>
              <a:rPr lang="cs-CZ" sz="2800" dirty="0"/>
              <a:t>teplotní rozdíl odpovídá nejmenšímu dílku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ři měření musíme vždy vyčkat, aby se teploty teploměru a měřeného tělesa vyrovnaly (např. výška sloupce kapaliny v teploměru se již nemění, číselná hodnota na digitální teploměru je stálá)</a:t>
            </a:r>
            <a:endParaRPr lang="cs-CZ" sz="2800" dirty="0"/>
          </a:p>
          <a:p>
            <a:r>
              <a:rPr lang="cs-CZ" sz="2800" dirty="0"/>
              <a:t>pozor: zvláštností u lékařského teploměru je, že po změření teploty těla rtuť v trubici neklesá (zúžení) - nutno vrátit prudkým </a:t>
            </a:r>
            <a:r>
              <a:rPr lang="cs-CZ" sz="2800" dirty="0" smtClean="0"/>
              <a:t>pohybem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138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Změna teploty v závislosti na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aměřené teploty můžeme </a:t>
            </a:r>
            <a:r>
              <a:rPr lang="cs-CZ" sz="2800" dirty="0"/>
              <a:t>zaznamenat do tabulky</a:t>
            </a:r>
          </a:p>
          <a:p>
            <a:r>
              <a:rPr lang="cs-CZ" sz="2800" dirty="0"/>
              <a:t>m</a:t>
            </a:r>
            <a:r>
              <a:rPr lang="cs-CZ" sz="2800" dirty="0" smtClean="0"/>
              <a:t>ůžeme vypočítat </a:t>
            </a:r>
            <a:r>
              <a:rPr lang="cs-CZ" sz="2800" dirty="0"/>
              <a:t>průměrnou </a:t>
            </a:r>
            <a:r>
              <a:rPr lang="cs-CZ" sz="2800" dirty="0" smtClean="0"/>
              <a:t>teplotu: číselné </a:t>
            </a:r>
            <a:r>
              <a:rPr lang="cs-CZ" sz="2800" dirty="0"/>
              <a:t>hodnoty naměřených teplot sečteme a součet dělíme počtem měření</a:t>
            </a:r>
          </a:p>
          <a:p>
            <a:r>
              <a:rPr lang="cs-CZ" sz="2800" dirty="0"/>
              <a:t>můžeme vynést graf </a:t>
            </a:r>
            <a:r>
              <a:rPr lang="cs-CZ" sz="2800" dirty="0" smtClean="0"/>
              <a:t>závislosti teploty na čase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475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Změna teploty vzduchu v závislosti na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na meteorologických stanicích se teplota vzduchu může zaznamenávat plynule, automaticky – </a:t>
            </a:r>
            <a:r>
              <a:rPr lang="cs-CZ" sz="2800" dirty="0">
                <a:solidFill>
                  <a:srgbClr val="FF0000"/>
                </a:solidFill>
              </a:rPr>
              <a:t>termografem</a:t>
            </a:r>
            <a:r>
              <a:rPr lang="cs-CZ" sz="2800" dirty="0"/>
              <a:t> (bimetalový teploměr se zapisovacím zařízením</a:t>
            </a:r>
            <a:r>
              <a:rPr lang="cs-CZ" sz="2800" dirty="0" smtClean="0"/>
              <a:t>) nebo vhodným teploměrem propojeným s PC</a:t>
            </a:r>
            <a:endParaRPr lang="cs-CZ" sz="2800" dirty="0"/>
          </a:p>
          <a:p>
            <a:r>
              <a:rPr lang="cs-CZ" sz="2800" dirty="0" smtClean="0"/>
              <a:t>průměrná denní teplota se počítá z hodnot teploty naměřených v 7 hodin, ve 14 hodin a ve 21 hodin (tato teplota se započítává dvakrát) – všechny teploty se sečtou a vydělí čtyřmi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58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 závislosti teploty na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				</a:t>
            </a:r>
            <a:r>
              <a:rPr lang="cs-CZ" b="1" dirty="0" smtClean="0"/>
              <a:t>Úkol č. 1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Doplňte tabulku.	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32009"/>
              </p:ext>
            </p:extLst>
          </p:nvPr>
        </p:nvGraphicFramePr>
        <p:xfrm>
          <a:off x="-252536" y="1124744"/>
          <a:ext cx="5181600" cy="457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79900"/>
              </p:ext>
            </p:extLst>
          </p:nvPr>
        </p:nvGraphicFramePr>
        <p:xfrm>
          <a:off x="467544" y="5445224"/>
          <a:ext cx="7488834" cy="1231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439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  <a:gridCol w="441415"/>
              </a:tblGrid>
              <a:tr h="61569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čas </a:t>
                      </a:r>
                      <a:r>
                        <a:rPr lang="cs-CZ" sz="2000" b="0" i="1" u="none" strike="noStrike" baseline="0" dirty="0">
                          <a:effectLst/>
                        </a:rPr>
                        <a:t>t</a:t>
                      </a:r>
                      <a:r>
                        <a:rPr lang="cs-CZ" sz="2000" u="none" strike="noStrike" dirty="0">
                          <a:effectLst/>
                        </a:rPr>
                        <a:t> (h)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1569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teplota </a:t>
                      </a:r>
                      <a:r>
                        <a:rPr lang="cs-CZ" sz="2000" b="0" i="1" u="none" strike="noStrike" baseline="0" dirty="0">
                          <a:effectLst/>
                        </a:rPr>
                        <a:t>t</a:t>
                      </a:r>
                      <a:r>
                        <a:rPr lang="cs-CZ" sz="2000" u="none" strike="noStrike" dirty="0">
                          <a:effectLst/>
                        </a:rPr>
                        <a:t> (°C)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 závislosti teploty na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Úkol č. 2</a:t>
            </a:r>
          </a:p>
          <a:p>
            <a:pPr marL="0" indent="0">
              <a:buNone/>
            </a:pPr>
            <a:r>
              <a:rPr lang="cs-CZ" dirty="0" smtClean="0"/>
              <a:t>Podle hodnot zadaných v tabulce sestrojte graf závislosti teploty na čase.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81379"/>
              </p:ext>
            </p:extLst>
          </p:nvPr>
        </p:nvGraphicFramePr>
        <p:xfrm>
          <a:off x="611560" y="3356992"/>
          <a:ext cx="5256584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966"/>
                <a:gridCol w="479374"/>
                <a:gridCol w="479374"/>
                <a:gridCol w="479374"/>
                <a:gridCol w="479374"/>
                <a:gridCol w="479374"/>
                <a:gridCol w="479374"/>
                <a:gridCol w="479374"/>
              </a:tblGrid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čas </a:t>
                      </a:r>
                      <a:r>
                        <a:rPr lang="cs-CZ" sz="2000" b="0" i="1" u="none" strike="noStrike" baseline="0" dirty="0">
                          <a:effectLst/>
                        </a:rPr>
                        <a:t>t</a:t>
                      </a:r>
                      <a:r>
                        <a:rPr lang="cs-CZ" sz="2000" u="none" strike="noStrike" dirty="0">
                          <a:effectLst/>
                        </a:rPr>
                        <a:t> (min)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teplota </a:t>
                      </a:r>
                      <a:r>
                        <a:rPr lang="cs-CZ" sz="2000" b="0" i="1" u="none" strike="noStrike" baseline="0" dirty="0">
                          <a:effectLst/>
                        </a:rPr>
                        <a:t>t</a:t>
                      </a:r>
                      <a:r>
                        <a:rPr lang="cs-CZ" sz="2000" u="none" strike="noStrike" dirty="0">
                          <a:effectLst/>
                        </a:rPr>
                        <a:t> (°C)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0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 závislosti teploty na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Úkol č. 3</a:t>
            </a:r>
          </a:p>
          <a:p>
            <a:pPr marL="0" indent="0">
              <a:buNone/>
            </a:pPr>
            <a:r>
              <a:rPr lang="cs-CZ" dirty="0" smtClean="0"/>
              <a:t>Během víkendového dne zaznamenávejte teplotu vzduchu vždy po 2 hodinách do tabulky (alespoň 6 hodnot), následně sestrojte graf závislosti teploty na čase. Nezapomeňte uvést datum a místo Vašeho měření.</a:t>
            </a:r>
          </a:p>
        </p:txBody>
      </p:sp>
    </p:spTree>
    <p:extLst>
      <p:ext uri="{BB962C8B-B14F-4D97-AF65-F5344CB8AC3E}">
        <p14:creationId xmlns:p14="http://schemas.microsoft.com/office/powerpoint/2010/main" val="3262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Změna objemu (délky) pevných těles, kapalin a plynů při zahřívání nebo ochlazování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363272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délky </a:t>
            </a:r>
            <a:r>
              <a:rPr lang="cs-CZ" sz="2400" dirty="0"/>
              <a:t>kovových tyčí se při </a:t>
            </a:r>
            <a:r>
              <a:rPr lang="cs-CZ" sz="2400" dirty="0">
                <a:solidFill>
                  <a:srgbClr val="FF0000"/>
                </a:solidFill>
              </a:rPr>
              <a:t>zahřívání zvětšují</a:t>
            </a:r>
            <a:r>
              <a:rPr lang="cs-CZ" sz="2400" dirty="0"/>
              <a:t>, při </a:t>
            </a:r>
            <a:r>
              <a:rPr lang="cs-CZ" sz="2400" dirty="0">
                <a:solidFill>
                  <a:srgbClr val="FF0000"/>
                </a:solidFill>
              </a:rPr>
              <a:t>ochlazování </a:t>
            </a:r>
            <a:r>
              <a:rPr lang="cs-CZ" sz="2400" dirty="0" smtClean="0">
                <a:solidFill>
                  <a:srgbClr val="FF0000"/>
                </a:solidFill>
              </a:rPr>
              <a:t>zmenšují</a:t>
            </a:r>
            <a:r>
              <a:rPr lang="cs-CZ" sz="2400" dirty="0" smtClean="0"/>
              <a:t> (z </a:t>
            </a:r>
            <a:r>
              <a:rPr lang="cs-CZ" sz="2400" dirty="0"/>
              <a:t>různých kovů se při zahřívání za stejných podmínek zvětšují </a:t>
            </a:r>
            <a:r>
              <a:rPr lang="cs-CZ" sz="2400" dirty="0" smtClean="0"/>
              <a:t>různě)</a:t>
            </a:r>
            <a:endParaRPr lang="cs-CZ" sz="2400" dirty="0"/>
          </a:p>
          <a:p>
            <a:r>
              <a:rPr lang="cs-CZ" sz="2400" dirty="0"/>
              <a:t>objem kapalin se při zahřívání zvětšuje, při ochlazování zmenšuje (objem různých kapalin se při zahřívání za stejných podmínek zvětšuje </a:t>
            </a:r>
            <a:r>
              <a:rPr lang="cs-CZ" sz="2400" dirty="0" smtClean="0"/>
              <a:t>různě), jinak je </a:t>
            </a:r>
            <a:r>
              <a:rPr lang="cs-CZ" sz="2400" dirty="0"/>
              <a:t>tomu u </a:t>
            </a:r>
            <a:r>
              <a:rPr lang="cs-CZ" sz="2400" dirty="0" smtClean="0"/>
              <a:t>vody – viz anomálie vody</a:t>
            </a:r>
            <a:endParaRPr lang="cs-CZ" sz="2400" dirty="0"/>
          </a:p>
          <a:p>
            <a:r>
              <a:rPr lang="cs-CZ" sz="2400" dirty="0" smtClean="0"/>
              <a:t>objem </a:t>
            </a:r>
            <a:r>
              <a:rPr lang="cs-CZ" sz="2400" dirty="0"/>
              <a:t>plynů se při zahřívání zvětšuje, při </a:t>
            </a:r>
            <a:r>
              <a:rPr lang="cs-CZ" sz="2400" dirty="0" smtClean="0"/>
              <a:t>ochlazovaní zmenšuje</a:t>
            </a:r>
            <a:endParaRPr lang="cs-CZ" sz="2400" dirty="0"/>
          </a:p>
          <a:p>
            <a:r>
              <a:rPr lang="cs-CZ" sz="2400" dirty="0"/>
              <a:t>u konstrukcí mostů, budov, silnic,... je nutné vždy dělat opatření pro vyrovnání </a:t>
            </a:r>
            <a:r>
              <a:rPr lang="cs-CZ" sz="2400" dirty="0" smtClean="0"/>
              <a:t>těchto změn v </a:t>
            </a:r>
            <a:r>
              <a:rPr lang="cs-CZ" sz="2400" dirty="0"/>
              <a:t>důsledku změn teploty - dilatační spáry, uložení nosníků mostů na pohyblivých válcích, vyrovnávací část potrubí, průvěs drátů vysokého napětí</a:t>
            </a:r>
            <a:r>
              <a:rPr lang="cs-CZ" sz="2400" dirty="0" smtClean="0"/>
              <a:t>,...</a:t>
            </a:r>
          </a:p>
        </p:txBody>
      </p:sp>
      <p:pic>
        <p:nvPicPr>
          <p:cNvPr id="2050" name="Picture 2" descr="C:\Users\eliska.novotna\Desktop\DOKONČIT PREZENTACE\20230802_124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36912"/>
            <a:ext cx="10561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ska.novotna\Desktop\DOKONČIT PREZENTACE\20230802_124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5801" y="896719"/>
            <a:ext cx="10561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Anomálie vody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oda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má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největší hustotu při teplotě 4 °C</a:t>
            </a:r>
          </a:p>
          <a:p>
            <a:r>
              <a:rPr lang="cs-CZ" dirty="0" smtClean="0"/>
              <a:t>v rozmezí od 0 až 4 °C voda objem zmenšuje a její hustota roste, nad 4 °C voda objem zvětšuje a její hustota klesá</a:t>
            </a:r>
          </a:p>
          <a:p>
            <a:r>
              <a:rPr lang="cs-CZ" dirty="0"/>
              <a:t>v</a:t>
            </a:r>
            <a:r>
              <a:rPr lang="cs-CZ" dirty="0" smtClean="0"/>
              <a:t>oda při přeměně na led objem zvětšuje, hustota ledu je tedy menší než hustota vody  - led plave na hladině (je potřeba dávat pozor u zahradních hadic, sudů, ukládání do mrazáku, WC, topení, aut…)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3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Teplota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Eliška Novotná</a:t>
            </a:r>
          </a:p>
          <a:p>
            <a:r>
              <a:rPr lang="cs-CZ" dirty="0" smtClean="0"/>
              <a:t>ZŠ Praha 10, Nad Vodovodem 460/81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>
            <a:noAutofit/>
          </a:bodyPr>
          <a:lstStyle/>
          <a:p>
            <a:r>
              <a:rPr lang="cs-CZ" sz="2800" dirty="0" smtClean="0"/>
              <a:t>teplota </a:t>
            </a:r>
            <a:r>
              <a:rPr lang="cs-CZ" sz="2800" dirty="0"/>
              <a:t>je fyzikální veličina popisující stav </a:t>
            </a:r>
            <a:r>
              <a:rPr lang="cs-CZ" sz="2800" dirty="0" smtClean="0"/>
              <a:t>tělesa, mění se při zahřátí nebo ochlazení tělesa</a:t>
            </a:r>
          </a:p>
          <a:p>
            <a:r>
              <a:rPr lang="cs-CZ" sz="2800" dirty="0"/>
              <a:t>souvisí s pohybem atomů a molekul v tělese - čím rychleji se atomy a molekuly pohybují, tím se teplota tělesa zvyšuje</a:t>
            </a:r>
          </a:p>
          <a:p>
            <a:r>
              <a:rPr lang="cs-CZ" sz="2800" dirty="0" smtClean="0"/>
              <a:t>v</a:t>
            </a:r>
            <a:r>
              <a:rPr lang="cs-CZ" sz="2800" dirty="0"/>
              <a:t> obecném významu je to vlastnost </a:t>
            </a:r>
            <a:r>
              <a:rPr lang="cs-CZ" sz="2800" dirty="0" smtClean="0"/>
              <a:t>těles nebo prostředí, </a:t>
            </a:r>
            <a:r>
              <a:rPr lang="cs-CZ" sz="2800" dirty="0"/>
              <a:t>kterou je člověk schopen vnímat a přiřadit jí pocity studeného, teplého či </a:t>
            </a:r>
            <a:r>
              <a:rPr lang="cs-CZ" sz="2800" dirty="0" smtClean="0"/>
              <a:t>horkého</a:t>
            </a:r>
            <a:endParaRPr lang="cs-CZ" sz="2800" dirty="0"/>
          </a:p>
          <a:p>
            <a:r>
              <a:rPr lang="cs-CZ" sz="2800" dirty="0">
                <a:solidFill>
                  <a:srgbClr val="FF0000"/>
                </a:solidFill>
              </a:rPr>
              <a:t>t</a:t>
            </a:r>
            <a:r>
              <a:rPr lang="cs-CZ" sz="2800" dirty="0" smtClean="0">
                <a:solidFill>
                  <a:srgbClr val="FF0000"/>
                </a:solidFill>
              </a:rPr>
              <a:t>eplotu značíme </a:t>
            </a:r>
            <a:r>
              <a:rPr lang="cs-CZ" sz="2800" i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cs-CZ" sz="2800" dirty="0"/>
              <a:t>t</a:t>
            </a:r>
            <a:r>
              <a:rPr lang="cs-CZ" sz="2800" dirty="0" smtClean="0"/>
              <a:t>eplotu měříme </a:t>
            </a:r>
            <a:r>
              <a:rPr lang="cs-CZ" sz="2800" dirty="0" smtClean="0"/>
              <a:t>teploměrem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75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Teploměry</a:t>
            </a:r>
            <a:endParaRPr lang="cs-CZ" dirty="0"/>
          </a:p>
        </p:txBody>
      </p:sp>
      <p:pic>
        <p:nvPicPr>
          <p:cNvPr id="1026" name="Picture 2" descr="C:\Users\eliska.novotna\Desktop\DOKONČIT PREZENTACE\20230802_131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298" y="1280990"/>
            <a:ext cx="2402098" cy="18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ska.novotna\Desktop\DOKONČIT PREZENTACE\20230802_131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2256" y="4432920"/>
            <a:ext cx="2270719" cy="17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ska.novotna\Desktop\DOKONČIT PREZENTACE\20230802_131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906" y="4096198"/>
            <a:ext cx="2414736" cy="18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iska.novotna\Desktop\DOKONČIT PREZENTACE\20230802_131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115" y="1601797"/>
            <a:ext cx="2088233" cy="15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ska.novotna\Desktop\DOKONČIT PREZENTACE\20230802_133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8786" y="2415165"/>
            <a:ext cx="2712301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Teplota a její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b</a:t>
            </a:r>
            <a:r>
              <a:rPr lang="cs-CZ" sz="2800" dirty="0" smtClean="0"/>
              <a:t>ěžně u nás </a:t>
            </a:r>
            <a:r>
              <a:rPr lang="cs-CZ" sz="2800" dirty="0"/>
              <a:t>používáme </a:t>
            </a:r>
            <a:r>
              <a:rPr lang="cs-CZ" sz="2800" dirty="0" smtClean="0"/>
              <a:t>teplotní </a:t>
            </a:r>
            <a:r>
              <a:rPr lang="cs-CZ" sz="2800" dirty="0"/>
              <a:t>stupnici </a:t>
            </a:r>
            <a:r>
              <a:rPr lang="cs-CZ" sz="2800" dirty="0" smtClean="0"/>
              <a:t>Celsiovu – vytvořil ji švédský fyzik </a:t>
            </a:r>
            <a:r>
              <a:rPr lang="cs-CZ" sz="2800" dirty="0"/>
              <a:t>a </a:t>
            </a:r>
            <a:r>
              <a:rPr lang="cs-CZ" sz="2800" dirty="0" smtClean="0"/>
              <a:t>astronom </a:t>
            </a:r>
            <a:r>
              <a:rPr lang="cs-CZ" sz="2800" dirty="0" err="1"/>
              <a:t>Anders</a:t>
            </a:r>
            <a:r>
              <a:rPr lang="cs-CZ" sz="2800" dirty="0"/>
              <a:t> </a:t>
            </a:r>
            <a:r>
              <a:rPr lang="cs-CZ" sz="2800" dirty="0" smtClean="0"/>
              <a:t>Celsius – jednotkou je </a:t>
            </a:r>
            <a:r>
              <a:rPr lang="cs-CZ" sz="2800" dirty="0">
                <a:solidFill>
                  <a:srgbClr val="FF0000"/>
                </a:solidFill>
              </a:rPr>
              <a:t>Celsiův stupeň °C </a:t>
            </a:r>
          </a:p>
          <a:p>
            <a:r>
              <a:rPr lang="cs-CZ" sz="2800" dirty="0"/>
              <a:t>j</a:t>
            </a:r>
            <a:r>
              <a:rPr lang="cs-CZ" sz="2800" dirty="0" smtClean="0"/>
              <a:t>ako základní body měl:</a:t>
            </a:r>
          </a:p>
          <a:p>
            <a:pPr marL="0" indent="0">
              <a:buNone/>
            </a:pPr>
            <a:r>
              <a:rPr lang="cs-CZ" sz="2800" dirty="0" smtClean="0"/>
              <a:t>	0 </a:t>
            </a:r>
            <a:r>
              <a:rPr lang="cs-CZ" sz="2800" dirty="0"/>
              <a:t>°C teplota </a:t>
            </a:r>
            <a:r>
              <a:rPr lang="cs-CZ" sz="2800" dirty="0" smtClean="0"/>
              <a:t>varu vody</a:t>
            </a:r>
          </a:p>
          <a:p>
            <a:pPr marL="0" indent="0">
              <a:buNone/>
            </a:pPr>
            <a:r>
              <a:rPr lang="cs-CZ" sz="2800" dirty="0" smtClean="0"/>
              <a:t>	100 </a:t>
            </a:r>
            <a:r>
              <a:rPr lang="cs-CZ" sz="2800" dirty="0"/>
              <a:t>°C teplota </a:t>
            </a:r>
            <a:r>
              <a:rPr lang="cs-CZ" sz="2800" dirty="0" smtClean="0"/>
              <a:t>tání </a:t>
            </a:r>
            <a:r>
              <a:rPr lang="cs-CZ" sz="2800" dirty="0" smtClean="0"/>
              <a:t>ledu</a:t>
            </a:r>
            <a:endParaRPr lang="cs-CZ" sz="2800" dirty="0" smtClean="0"/>
          </a:p>
          <a:p>
            <a:r>
              <a:rPr lang="cs-CZ" sz="2800" dirty="0" smtClean="0"/>
              <a:t>Carl von Linné </a:t>
            </a:r>
            <a:r>
              <a:rPr lang="cs-CZ" sz="2800" dirty="0"/>
              <a:t>nebo možná Martin </a:t>
            </a:r>
            <a:r>
              <a:rPr lang="cs-CZ" sz="2800" dirty="0" err="1"/>
              <a:t>Strömer</a:t>
            </a:r>
            <a:r>
              <a:rPr lang="cs-CZ" sz="2800" dirty="0"/>
              <a:t> </a:t>
            </a:r>
            <a:r>
              <a:rPr lang="cs-CZ" sz="2800" dirty="0" smtClean="0"/>
              <a:t>stupnici obrátil tak, jak ji známe dnes</a:t>
            </a:r>
          </a:p>
          <a:p>
            <a:r>
              <a:rPr lang="cs-CZ" sz="2800" dirty="0" smtClean="0"/>
              <a:t>teploty </a:t>
            </a:r>
            <a:r>
              <a:rPr lang="cs-CZ" sz="2800" dirty="0"/>
              <a:t>pod 0°C </a:t>
            </a:r>
            <a:r>
              <a:rPr lang="cs-CZ" sz="2800" dirty="0" smtClean="0"/>
              <a:t>vždy značíme </a:t>
            </a:r>
            <a:r>
              <a:rPr lang="cs-CZ" sz="2800" dirty="0"/>
              <a:t>znaménkem </a:t>
            </a:r>
            <a:r>
              <a:rPr lang="cs-CZ" sz="2800" dirty="0" smtClean="0"/>
              <a:t>minus - např</a:t>
            </a:r>
            <a:r>
              <a:rPr lang="cs-CZ" sz="2800" dirty="0"/>
              <a:t>. - </a:t>
            </a:r>
            <a:r>
              <a:rPr lang="cs-CZ" sz="2800" dirty="0" smtClean="0"/>
              <a:t>8°C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8447"/>
            <a:ext cx="12968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Teplota a její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v</a:t>
            </a:r>
            <a:r>
              <a:rPr lang="cs-CZ" sz="2800" dirty="0" smtClean="0"/>
              <a:t>e vědě se používá Kelvinova teplotní stupnice – vytvořil ji William Thomson (lord Kelvin) - </a:t>
            </a:r>
            <a:r>
              <a:rPr lang="cs-CZ" sz="2800" dirty="0" smtClean="0">
                <a:solidFill>
                  <a:srgbClr val="FF0000"/>
                </a:solidFill>
              </a:rPr>
              <a:t>základní jednotkou teploty je kelvin K </a:t>
            </a:r>
            <a:r>
              <a:rPr lang="cs-CZ" sz="2800" dirty="0" smtClean="0"/>
              <a:t>(patří mezi sedm základních jednotek SI)</a:t>
            </a:r>
            <a:endParaRPr lang="cs-CZ" sz="2800" dirty="0"/>
          </a:p>
          <a:p>
            <a:r>
              <a:rPr lang="cs-CZ" sz="2800" dirty="0"/>
              <a:t>používá se pro termodynamickou </a:t>
            </a:r>
            <a:r>
              <a:rPr lang="cs-CZ" sz="2800" dirty="0" smtClean="0"/>
              <a:t>teplotu </a:t>
            </a:r>
            <a:r>
              <a:rPr lang="cs-CZ" sz="2800" i="1" dirty="0" smtClean="0"/>
              <a:t>T</a:t>
            </a:r>
          </a:p>
          <a:p>
            <a:r>
              <a:rPr lang="cs-CZ" sz="2800" dirty="0" smtClean="0"/>
              <a:t>1 K = 1°C, počátek stupnice je posunut do tzv. absolutní nuly: </a:t>
            </a:r>
            <a:r>
              <a:rPr lang="cs-CZ" sz="2800" dirty="0"/>
              <a:t>- 273,15°C = 0 K</a:t>
            </a:r>
          </a:p>
          <a:p>
            <a:r>
              <a:rPr lang="cs-CZ" sz="2800" dirty="0" smtClean="0"/>
              <a:t>při </a:t>
            </a:r>
            <a:r>
              <a:rPr lang="cs-CZ" sz="2800" dirty="0"/>
              <a:t>této teplotě ustává pohyb molekul a </a:t>
            </a:r>
            <a:r>
              <a:rPr lang="cs-CZ" sz="2800" dirty="0" smtClean="0"/>
              <a:t>atomů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098" name="Picture 2" descr="https://upload.wikimedia.org/wikipedia/commons/d/de/William_Thomson_1st_Baron_Kel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70" y="2636912"/>
            <a:ext cx="1357629" cy="18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Teplota a její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 USA se běžně používá Fahrenheitova teplotní stupnice – vytvořil ji Gabriel Daniel Fahrenheit – jednotkou teploty je </a:t>
            </a:r>
            <a:r>
              <a:rPr lang="cs-CZ" sz="2400" dirty="0" smtClean="0">
                <a:solidFill>
                  <a:srgbClr val="FF0000"/>
                </a:solidFill>
              </a:rPr>
              <a:t>stupeň Fahrenheita °F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jako základní body měl:</a:t>
            </a:r>
          </a:p>
          <a:p>
            <a:pPr marL="0" indent="0">
              <a:buNone/>
            </a:pPr>
            <a:r>
              <a:rPr lang="cs-CZ" sz="2400" dirty="0" smtClean="0"/>
              <a:t>	0 °F nejnižší teplota směsi chloridu amonného 	(salmiaku),vody a ledu (cca -17,78 °C)</a:t>
            </a:r>
          </a:p>
          <a:p>
            <a:pPr marL="0" indent="0">
              <a:buNone/>
            </a:pPr>
            <a:r>
              <a:rPr lang="cs-CZ" sz="2400" dirty="0" smtClean="0"/>
              <a:t>	96 °F teplota lidského těla (cca 36,67 °C)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ozději změněno na:</a:t>
            </a:r>
          </a:p>
          <a:p>
            <a:pPr marL="0" indent="0">
              <a:buNone/>
            </a:pPr>
            <a:r>
              <a:rPr lang="cs-CZ" sz="2400" dirty="0" smtClean="0"/>
              <a:t>	0 °C </a:t>
            </a:r>
            <a:r>
              <a:rPr lang="cs-CZ" sz="2400" dirty="0"/>
              <a:t>= 32 °</a:t>
            </a:r>
            <a:r>
              <a:rPr lang="cs-CZ" sz="2400" dirty="0" smtClean="0"/>
              <a:t>F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100 °C = 212 °F</a:t>
            </a:r>
          </a:p>
          <a:p>
            <a:r>
              <a:rPr lang="cs-CZ" sz="2400" dirty="0" smtClean="0"/>
              <a:t>mezi těmito body rozdělena na 180 dílků – tedy 1 stupeň je 5/9 stupně celsia nebo </a:t>
            </a:r>
            <a:r>
              <a:rPr lang="cs-CZ" sz="2400" dirty="0" err="1" smtClean="0"/>
              <a:t>kelvina</a:t>
            </a:r>
            <a:endParaRPr lang="cs-CZ" sz="24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19490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Teplota a její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další používaná teplotní stupnice je </a:t>
            </a:r>
            <a:r>
              <a:rPr lang="pt-BR" sz="2800" dirty="0" smtClean="0"/>
              <a:t>Réaumurova</a:t>
            </a:r>
            <a:r>
              <a:rPr lang="cs-CZ" sz="2800" dirty="0" smtClean="0"/>
              <a:t> - vytvořil ji </a:t>
            </a:r>
            <a:r>
              <a:rPr lang="cs-CZ" sz="2800" dirty="0"/>
              <a:t>René-Antoine </a:t>
            </a:r>
            <a:r>
              <a:rPr lang="cs-CZ" sz="2800" dirty="0" err="1"/>
              <a:t>Ferchault</a:t>
            </a:r>
            <a:r>
              <a:rPr lang="cs-CZ" sz="2800" dirty="0"/>
              <a:t> de </a:t>
            </a:r>
            <a:r>
              <a:rPr lang="cs-CZ" sz="2800" dirty="0" err="1" smtClean="0"/>
              <a:t>Réaumur</a:t>
            </a:r>
            <a:r>
              <a:rPr lang="cs-CZ" sz="2800" dirty="0" smtClean="0"/>
              <a:t> - jednotkou je </a:t>
            </a:r>
            <a:r>
              <a:rPr lang="cs-CZ" sz="2800" dirty="0" err="1" smtClean="0"/>
              <a:t>Réaumurův</a:t>
            </a:r>
            <a:r>
              <a:rPr lang="cs-CZ" sz="2800" dirty="0" smtClean="0"/>
              <a:t> stupeň -</a:t>
            </a:r>
            <a:r>
              <a:rPr lang="pt-BR" sz="2800" dirty="0" smtClean="0"/>
              <a:t> °R</a:t>
            </a:r>
          </a:p>
          <a:p>
            <a:r>
              <a:rPr lang="pt-BR" sz="2800" dirty="0" smtClean="0"/>
              <a:t> 0</a:t>
            </a:r>
            <a:r>
              <a:rPr lang="cs-CZ" sz="2800" dirty="0" smtClean="0"/>
              <a:t> </a:t>
            </a:r>
            <a:r>
              <a:rPr lang="pt-BR" sz="2800" dirty="0" smtClean="0"/>
              <a:t>°</a:t>
            </a:r>
            <a:r>
              <a:rPr lang="pt-BR" sz="2800" dirty="0"/>
              <a:t>C = </a:t>
            </a:r>
            <a:r>
              <a:rPr lang="pt-BR" sz="2800" dirty="0" smtClean="0"/>
              <a:t>0</a:t>
            </a:r>
            <a:r>
              <a:rPr lang="cs-CZ" sz="2800" dirty="0" smtClean="0"/>
              <a:t> </a:t>
            </a:r>
            <a:r>
              <a:rPr lang="pt-BR" sz="2800" dirty="0" smtClean="0"/>
              <a:t>°R</a:t>
            </a:r>
            <a:endParaRPr lang="cs-CZ" sz="2800" dirty="0" smtClean="0"/>
          </a:p>
          <a:p>
            <a:r>
              <a:rPr lang="pt-BR" sz="2800" dirty="0" smtClean="0"/>
              <a:t> 100</a:t>
            </a:r>
            <a:r>
              <a:rPr lang="cs-CZ" sz="2800" dirty="0" smtClean="0"/>
              <a:t> </a:t>
            </a:r>
            <a:r>
              <a:rPr lang="pt-BR" sz="2800" dirty="0" smtClean="0"/>
              <a:t>°</a:t>
            </a:r>
            <a:r>
              <a:rPr lang="pt-BR" sz="2800" dirty="0"/>
              <a:t>C = </a:t>
            </a:r>
            <a:r>
              <a:rPr lang="pt-BR" sz="2800" dirty="0" smtClean="0"/>
              <a:t>80</a:t>
            </a:r>
            <a:r>
              <a:rPr lang="cs-CZ" sz="2800" dirty="0" smtClean="0"/>
              <a:t> </a:t>
            </a:r>
            <a:r>
              <a:rPr lang="pt-BR" sz="2800" dirty="0" smtClean="0"/>
              <a:t>°R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13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Vzájemné převody jednotek – pro zajímavost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 smtClean="0">
                    <a:solidFill>
                      <a:srgbClr val="FF0000"/>
                    </a:solidFill>
                  </a:rPr>
                  <a:t>Celsius – Kelvin</a:t>
                </a:r>
                <a:r>
                  <a:rPr lang="cs-CZ" sz="2800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 smtClean="0"/>
                  <a:t>C = K – 273,15</a:t>
                </a:r>
              </a:p>
              <a:p>
                <a:pPr marL="0" indent="0">
                  <a:buNone/>
                </a:pPr>
                <a:r>
                  <a:rPr lang="cs-CZ" sz="2800" dirty="0" smtClean="0"/>
                  <a:t>K = C + 273,15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800" dirty="0" smtClean="0">
                    <a:solidFill>
                      <a:srgbClr val="FF0000"/>
                    </a:solidFill>
                  </a:rPr>
                  <a:t>Celsius – Fahrenheit</a:t>
                </a:r>
                <a:r>
                  <a:rPr lang="cs-CZ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latin typeface="Cambria Math"/>
                        </a:rPr>
                        <m:t>C</m:t>
                      </m:r>
                      <m:r>
                        <a:rPr lang="cs-CZ" sz="28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800" b="0" i="0" smtClean="0">
                          <a:latin typeface="Cambria Math"/>
                        </a:rPr>
                        <m:t>  . 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F</m:t>
                          </m:r>
                          <m:r>
                            <a:rPr lang="cs-CZ" sz="2800" b="0" i="0" smtClean="0">
                              <a:latin typeface="Cambria Math"/>
                            </a:rPr>
                            <m:t> −32</m:t>
                          </m:r>
                        </m:e>
                      </m:d>
                    </m:oMath>
                  </m:oMathPara>
                </a14:m>
                <a:endParaRPr lang="cs-CZ" sz="28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F</m:t>
                      </m:r>
                      <m:r>
                        <a:rPr lang="cs-CZ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>
                          <a:latin typeface="Cambria Math"/>
                        </a:rPr>
                        <m:t>  . </m:t>
                      </m:r>
                      <m:r>
                        <a:rPr lang="cs-C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C</m:t>
                      </m:r>
                      <m:r>
                        <a:rPr lang="cs-CZ" b="0" i="0" smtClean="0">
                          <a:latin typeface="Cambria Math"/>
                        </a:rPr>
                        <m:t>+32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Celsius –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Réaumur</a:t>
                </a:r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C</m:t>
                      </m:r>
                      <m:r>
                        <a:rPr lang="cs-CZ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>
                          <a:latin typeface="Cambria Math"/>
                        </a:rPr>
                        <m:t>  .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R</m:t>
                      </m:r>
                    </m:oMath>
                  </m:oMathPara>
                </a14:m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R</m:t>
                      </m:r>
                      <m:r>
                        <a:rPr lang="cs-CZ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>
                          <a:latin typeface="Cambria Math"/>
                        </a:rPr>
                        <m:t>  .  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17452</TotalTime>
  <Words>879</Words>
  <Application>Microsoft Office PowerPoint</Application>
  <PresentationFormat>Předvádění na obrazovce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Napište, kdy jste naposledy měřili teplotu</vt:lpstr>
      <vt:lpstr>Teplota</vt:lpstr>
      <vt:lpstr>Teplota</vt:lpstr>
      <vt:lpstr>Teploměry</vt:lpstr>
      <vt:lpstr>Teplota a její jednotky</vt:lpstr>
      <vt:lpstr>Teplota a její jednotky</vt:lpstr>
      <vt:lpstr>Teplota a její jednotky</vt:lpstr>
      <vt:lpstr>Teplota a její jednotky</vt:lpstr>
      <vt:lpstr>Vzájemné převody jednotek – pro zajímavost</vt:lpstr>
      <vt:lpstr>Měření teploty</vt:lpstr>
      <vt:lpstr>Postup při měření teploty</vt:lpstr>
      <vt:lpstr>Změna teploty v závislosti na čase</vt:lpstr>
      <vt:lpstr>Změna teploty vzduchu v závislosti na čase</vt:lpstr>
      <vt:lpstr>Graf závislosti teploty na čase</vt:lpstr>
      <vt:lpstr>Graf závislosti teploty na čase</vt:lpstr>
      <vt:lpstr>Graf závislosti teploty na čase</vt:lpstr>
      <vt:lpstr>Změna objemu (délky) pevných těles, kapalin a plynů při zahřívání nebo ochlazování</vt:lpstr>
      <vt:lpstr>Anomálie vody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tělesa</dc:title>
  <dc:creator>Eliška Novotná</dc:creator>
  <cp:lastModifiedBy>Eliška Novotná</cp:lastModifiedBy>
  <cp:revision>186</cp:revision>
  <dcterms:created xsi:type="dcterms:W3CDTF">2022-07-31T09:19:12Z</dcterms:created>
  <dcterms:modified xsi:type="dcterms:W3CDTF">2023-10-15T07:30:12Z</dcterms:modified>
</cp:coreProperties>
</file>