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sldIdLst>
    <p:sldId id="256" r:id="rId2"/>
    <p:sldId id="257" r:id="rId3"/>
    <p:sldId id="294" r:id="rId4"/>
    <p:sldId id="306" r:id="rId5"/>
    <p:sldId id="307" r:id="rId6"/>
    <p:sldId id="297" r:id="rId7"/>
    <p:sldId id="298" r:id="rId8"/>
    <p:sldId id="309" r:id="rId9"/>
    <p:sldId id="310" r:id="rId10"/>
    <p:sldId id="313" r:id="rId11"/>
    <p:sldId id="311" r:id="rId12"/>
    <p:sldId id="312" r:id="rId13"/>
    <p:sldId id="299" r:id="rId14"/>
    <p:sldId id="300" r:id="rId15"/>
    <p:sldId id="301" r:id="rId16"/>
    <p:sldId id="302" r:id="rId17"/>
    <p:sldId id="314" r:id="rId18"/>
    <p:sldId id="315" r:id="rId19"/>
    <p:sldId id="316" r:id="rId20"/>
    <p:sldId id="295" r:id="rId21"/>
    <p:sldId id="296" r:id="rId22"/>
    <p:sldId id="304" r:id="rId23"/>
    <p:sldId id="30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8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Teplo a vnitřní energie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Ing. Eliška Novotná</a:t>
            </a:r>
          </a:p>
          <a:p>
            <a:r>
              <a:rPr lang="cs-CZ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tepla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𝑄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. 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.  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cs-CZ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−</m:t>
                          </m:r>
                          <m:sSub>
                            <m:sSubPr>
                              <m:ctrlP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𝑐</m:t>
                        </m:r>
                        <m:r>
                          <a:rPr lang="cs-CZ" b="0" i="1" smtClean="0">
                            <a:latin typeface="Cambria Math"/>
                          </a:rPr>
                          <m:t> .  (</m:t>
                        </m:r>
                        <m:r>
                          <a:rPr lang="cs-CZ" b="0" i="1" smtClean="0">
                            <a:latin typeface="Cambria Math"/>
                          </a:rPr>
                          <m:t>𝑡</m:t>
                        </m:r>
                        <m:r>
                          <a:rPr lang="cs-CZ" b="0" i="1" smtClean="0">
                            <a:latin typeface="Cambria Math"/>
                          </a:rPr>
                          <m:t> − 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dirty="0" smtClean="0"/>
                  <a:t>		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(</m:t>
                    </m:r>
                    <m:r>
                      <a:rPr lang="cs-CZ" i="1">
                        <a:latin typeface="Cambria Math"/>
                      </a:rPr>
                      <m:t>𝑡</m:t>
                    </m:r>
                    <m:r>
                      <a:rPr lang="cs-CZ" i="1">
                        <a:latin typeface="Cambria Math"/>
                      </a:rPr>
                      <m:t> − 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)=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𝑐</m:t>
                        </m:r>
                        <m:r>
                          <a:rPr lang="cs-CZ" b="0" i="1" smtClean="0">
                            <a:latin typeface="Cambria Math"/>
                          </a:rPr>
                          <m:t>  </m:t>
                        </m:r>
                        <m:r>
                          <a:rPr lang="cs-CZ" i="1">
                            <a:latin typeface="Cambria Math"/>
                          </a:rPr>
                          <m:t>.</m:t>
                        </m:r>
                        <m:r>
                          <a:rPr lang="cs-CZ" b="0" i="1" smtClean="0">
                            <a:latin typeface="Cambria Math"/>
                          </a:rPr>
                          <m:t>   </m:t>
                        </m:r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  <m:r>
                          <a:rPr lang="cs-CZ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𝑐</m:t>
                    </m:r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  <m:r>
                          <a:rPr lang="cs-CZ" i="1">
                            <a:latin typeface="Cambria Math"/>
                          </a:rPr>
                          <m:t> . </m:t>
                        </m:r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(</m:t>
                        </m:r>
                        <m:r>
                          <a:rPr lang="cs-CZ" i="1">
                            <a:latin typeface="Cambria Math"/>
                          </a:rPr>
                          <m:t>𝑡</m:t>
                        </m:r>
                        <m:r>
                          <a:rPr lang="cs-CZ" i="1">
                            <a:latin typeface="Cambria Math"/>
                          </a:rPr>
                          <m:t> − </m:t>
                        </m:r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cs-CZ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dirty="0"/>
                  <a:t>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601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zachování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tepelné </a:t>
            </a:r>
            <a:r>
              <a:rPr lang="cs-CZ" dirty="0"/>
              <a:t>děje, které nastávají při tepelné výměně, sledujeme v tepelně izolované soustavě - modelem je </a:t>
            </a:r>
            <a:r>
              <a:rPr lang="cs-CZ" dirty="0" smtClean="0">
                <a:solidFill>
                  <a:srgbClr val="FF0000"/>
                </a:solidFill>
              </a:rPr>
              <a:t>kalorimetr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neexistuje </a:t>
            </a:r>
            <a:r>
              <a:rPr lang="cs-CZ" dirty="0"/>
              <a:t>přístroj na měření tepla, při pokusném měření používáme kalorimetr jako zařízení, které tepelně izoluje vnitřní nádobu, v níž probíhá tepelná výměna, od okolí kalorimetru (případně lze použít </a:t>
            </a:r>
            <a:r>
              <a:rPr lang="cs-CZ" dirty="0" smtClean="0"/>
              <a:t>termosku)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98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zachování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ři tepelné výměně přechází teplo z tělesa o vyšší teplotě na těleso o nižší teplotě tak dlouho, dokud se jejich teploty nevyrovnají</a:t>
            </a:r>
          </a:p>
          <a:p>
            <a:r>
              <a:rPr lang="cs-CZ" dirty="0" smtClean="0"/>
              <a:t>v </a:t>
            </a:r>
            <a:r>
              <a:rPr lang="cs-CZ" dirty="0"/>
              <a:t>tepelně izolované soustavě platí, že při tepelné výměně je </a:t>
            </a:r>
            <a:r>
              <a:rPr lang="cs-CZ" dirty="0">
                <a:solidFill>
                  <a:srgbClr val="FF0000"/>
                </a:solidFill>
              </a:rPr>
              <a:t>teplo odevzdané</a:t>
            </a:r>
            <a:r>
              <a:rPr lang="cs-CZ" dirty="0"/>
              <a:t> teplejším tělesem </a:t>
            </a:r>
            <a:r>
              <a:rPr lang="cs-CZ" dirty="0">
                <a:solidFill>
                  <a:srgbClr val="FF0000"/>
                </a:solidFill>
              </a:rPr>
              <a:t>rovno teplu přijatému </a:t>
            </a:r>
            <a:r>
              <a:rPr lang="cs-CZ" dirty="0"/>
              <a:t>chladnějším </a:t>
            </a:r>
            <a:r>
              <a:rPr lang="cs-CZ" dirty="0" smtClean="0"/>
              <a:t>tělesem - celková energie se nemění (</a:t>
            </a:r>
            <a:r>
              <a:rPr lang="cs-CZ" dirty="0" smtClean="0">
                <a:solidFill>
                  <a:srgbClr val="FF0000"/>
                </a:solidFill>
              </a:rPr>
              <a:t>kalorimetrická rovnice</a:t>
            </a:r>
            <a:r>
              <a:rPr lang="cs-CZ" dirty="0" smtClean="0"/>
              <a:t>)</a:t>
            </a:r>
          </a:p>
          <a:p>
            <a:pPr marL="0" indent="0" algn="ctr">
              <a:buNone/>
            </a:pPr>
            <a:r>
              <a:rPr lang="cs-CZ" i="1" dirty="0" smtClean="0">
                <a:solidFill>
                  <a:srgbClr val="FF0000"/>
                </a:solidFill>
              </a:rPr>
              <a:t>Q</a:t>
            </a:r>
            <a:r>
              <a:rPr lang="cs-CZ" i="1" baseline="-25000" dirty="0" smtClean="0">
                <a:solidFill>
                  <a:srgbClr val="FF0000"/>
                </a:solidFill>
              </a:rPr>
              <a:t>1</a:t>
            </a:r>
            <a:r>
              <a:rPr lang="cs-CZ" i="1" dirty="0" smtClean="0">
                <a:solidFill>
                  <a:srgbClr val="FF0000"/>
                </a:solidFill>
              </a:rPr>
              <a:t> = Q</a:t>
            </a:r>
            <a:r>
              <a:rPr lang="cs-CZ" i="1" baseline="-25000" dirty="0" smtClean="0">
                <a:solidFill>
                  <a:srgbClr val="FF0000"/>
                </a:solidFill>
              </a:rPr>
              <a:t>2</a:t>
            </a:r>
            <a:endParaRPr lang="cs-CZ" i="1" baseline="-25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rgbClr val="FF0000"/>
                </a:solidFill>
              </a:rPr>
              <a:t>c</a:t>
            </a:r>
            <a:r>
              <a:rPr lang="cs-CZ" i="1" baseline="-25000" dirty="0" smtClean="0">
                <a:solidFill>
                  <a:srgbClr val="FF0000"/>
                </a:solidFill>
              </a:rPr>
              <a:t>1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  <a:r>
              <a:rPr lang="cs-CZ" i="1" dirty="0" smtClean="0">
                <a:solidFill>
                  <a:srgbClr val="FF0000"/>
                </a:solidFill>
              </a:rPr>
              <a:t>m</a:t>
            </a:r>
            <a:r>
              <a:rPr lang="cs-CZ" i="1" baseline="-25000" dirty="0">
                <a:solidFill>
                  <a:srgbClr val="FF0000"/>
                </a:solidFill>
              </a:rPr>
              <a:t>1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. (t – 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i="1" baseline="-25000" dirty="0">
                <a:solidFill>
                  <a:srgbClr val="FF0000"/>
                </a:solidFill>
              </a:rPr>
              <a:t>1</a:t>
            </a:r>
            <a:r>
              <a:rPr lang="cs-CZ" i="1" dirty="0" smtClean="0">
                <a:solidFill>
                  <a:srgbClr val="FF0000"/>
                </a:solidFill>
              </a:rPr>
              <a:t>)  </a:t>
            </a:r>
            <a:r>
              <a:rPr lang="cs-CZ" i="1" dirty="0">
                <a:solidFill>
                  <a:srgbClr val="FF0000"/>
                </a:solidFill>
              </a:rPr>
              <a:t>= </a:t>
            </a:r>
            <a:r>
              <a:rPr lang="cs-CZ" i="1" dirty="0" smtClean="0">
                <a:solidFill>
                  <a:srgbClr val="FF0000"/>
                </a:solidFill>
              </a:rPr>
              <a:t>c</a:t>
            </a:r>
            <a:r>
              <a:rPr lang="cs-CZ" i="1" baseline="-25000" dirty="0">
                <a:solidFill>
                  <a:srgbClr val="FF0000"/>
                </a:solidFill>
              </a:rPr>
              <a:t>2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  <a:r>
              <a:rPr lang="cs-CZ" i="1" dirty="0" smtClean="0">
                <a:solidFill>
                  <a:srgbClr val="FF0000"/>
                </a:solidFill>
              </a:rPr>
              <a:t>m</a:t>
            </a:r>
            <a:r>
              <a:rPr lang="cs-CZ" i="1" baseline="-25000" dirty="0" smtClean="0">
                <a:solidFill>
                  <a:srgbClr val="FF0000"/>
                </a:solidFill>
              </a:rPr>
              <a:t>2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. (</a:t>
            </a:r>
            <a:r>
              <a:rPr lang="cs-CZ" i="1" dirty="0" smtClean="0">
                <a:solidFill>
                  <a:srgbClr val="FF0000"/>
                </a:solidFill>
              </a:rPr>
              <a:t>t</a:t>
            </a:r>
            <a:r>
              <a:rPr lang="cs-CZ" i="1" baseline="-25000" dirty="0" smtClean="0">
                <a:solidFill>
                  <a:srgbClr val="FF0000"/>
                </a:solidFill>
              </a:rPr>
              <a:t>2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– </a:t>
            </a:r>
            <a:r>
              <a:rPr lang="cs-CZ" i="1" dirty="0" smtClean="0">
                <a:solidFill>
                  <a:srgbClr val="FF0000"/>
                </a:solidFill>
              </a:rPr>
              <a:t>t)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9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Výpočet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1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V nádobě je voda o teplotě 20 °C a hmotnosti 450 g. Jaké teplo přijme voda, zvýší-li se teplota na 60 °C?</a:t>
            </a:r>
          </a:p>
        </p:txBody>
      </p:sp>
    </p:spTree>
    <p:extLst>
      <p:ext uri="{BB962C8B-B14F-4D97-AF65-F5344CB8AC3E}">
        <p14:creationId xmlns:p14="http://schemas.microsoft.com/office/powerpoint/2010/main" val="151489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Výpočet </a:t>
            </a:r>
            <a:r>
              <a:rPr lang="cs-CZ" dirty="0" smtClean="0"/>
              <a:t>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</a:t>
            </a:r>
            <a:r>
              <a:rPr lang="cs-CZ" dirty="0"/>
              <a:t>2:</a:t>
            </a:r>
          </a:p>
          <a:p>
            <a:pPr marL="0" indent="0">
              <a:buNone/>
            </a:pPr>
            <a:r>
              <a:rPr lang="cs-CZ" dirty="0"/>
              <a:t>Teplota hliníkového hrnce o hmotnosti 2,5 kg se zvýší o 30 °C. Jaké teplo hrnec přijme?</a:t>
            </a:r>
          </a:p>
        </p:txBody>
      </p:sp>
    </p:spTree>
    <p:extLst>
      <p:ext uri="{BB962C8B-B14F-4D97-AF65-F5344CB8AC3E}">
        <p14:creationId xmlns:p14="http://schemas.microsoft.com/office/powerpoint/2010/main" val="1330532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Výpočet </a:t>
            </a:r>
            <a:r>
              <a:rPr lang="cs-CZ" dirty="0" smtClean="0"/>
              <a:t>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</a:t>
            </a:r>
            <a:r>
              <a:rPr lang="cs-CZ" dirty="0"/>
              <a:t>3:</a:t>
            </a:r>
          </a:p>
          <a:p>
            <a:pPr marL="0" indent="0">
              <a:buNone/>
            </a:pPr>
            <a:r>
              <a:rPr lang="cs-CZ" dirty="0"/>
              <a:t>Urči hmotnost železného válečku, který při zvýšení teploty o 20 °C přijal teplo 4,5 </a:t>
            </a:r>
            <a:r>
              <a:rPr lang="cs-CZ" dirty="0" err="1"/>
              <a:t>kJ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93406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4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O kolik se změnila teplota stříbrné lžičky o </a:t>
            </a:r>
            <a:r>
              <a:rPr lang="cs-CZ" dirty="0" smtClean="0"/>
              <a:t>hmotnosti </a:t>
            </a:r>
            <a:r>
              <a:rPr lang="cs-CZ" dirty="0"/>
              <a:t>150 g, jestliže přijala teplo 3,525 </a:t>
            </a:r>
            <a:r>
              <a:rPr lang="cs-CZ" dirty="0" err="1"/>
              <a:t>kJ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8048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</a:t>
            </a:r>
            <a:r>
              <a:rPr lang="cs-CZ" dirty="0" smtClean="0"/>
              <a:t>5: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Teplota vody v nafukovacím bazénku na zahradě se při slunečném počasí zvýšila během dne přibližně o  2 °C. Kolik tepla předalo vodě dopadající sluneční záření, jestliže její objem je 3,2 m</a:t>
            </a:r>
            <a:r>
              <a:rPr lang="cs-CZ" baseline="30000" dirty="0" smtClean="0"/>
              <a:t>3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300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</a:t>
            </a:r>
            <a:r>
              <a:rPr lang="cs-CZ" dirty="0" smtClean="0"/>
              <a:t>6: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 rychlovarné konvice s příkonem 1 800 W nalijeme 400 ml studené vody o teplotě 19 °C. Za jak dlouho se voda ohřeje na 100 °C, jestliže budeme předpokládat její účinnost 80 %?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420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tepla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Úloha č. </a:t>
            </a:r>
            <a:r>
              <a:rPr lang="cs-CZ" dirty="0" smtClean="0"/>
              <a:t>7: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Kamila si ráno uvařila čaj, potřebovala ale rychle odejít, tak si ho ochladila přilitím studené vody. Čaj v hrníčku měl teplotu 96 °C, studená voda pak 16 °C. Čaje bylo 200 ml, studené vody nalila 100 ml. Jaká byla výsledná teplota a o kolik stupňů se čaj ochladil? Hustota i měrná tepelná kapacita vody a čaje jsou přibližně stejné.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56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Látky a jejich vlastnosti – opakování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 smtClean="0"/>
              <a:t>všechny </a:t>
            </a:r>
            <a:r>
              <a:rPr lang="cs-CZ" sz="2800" dirty="0"/>
              <a:t>látky jsou složeny z částic nepatrných </a:t>
            </a:r>
            <a:r>
              <a:rPr lang="cs-CZ" sz="2800" dirty="0" smtClean="0"/>
              <a:t>rozměrů</a:t>
            </a:r>
            <a:r>
              <a:rPr lang="cs-CZ" sz="2800" dirty="0"/>
              <a:t> </a:t>
            </a:r>
            <a:r>
              <a:rPr lang="cs-CZ" sz="2800" dirty="0" smtClean="0"/>
              <a:t>(atomy</a:t>
            </a:r>
            <a:r>
              <a:rPr lang="cs-CZ" sz="2800" dirty="0"/>
              <a:t>, molekuly, ionty)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částice látek se neustále neuspořádaně </a:t>
            </a:r>
            <a:r>
              <a:rPr lang="cs-CZ" sz="2800" dirty="0" smtClean="0">
                <a:solidFill>
                  <a:srgbClr val="FF0000"/>
                </a:solidFill>
              </a:rPr>
              <a:t>pohybují a navzájem na sebe silově působí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/>
              <a:t>o tomto pohybu částic svědčí nepřímo Brownův </a:t>
            </a:r>
            <a:r>
              <a:rPr lang="cs-CZ" sz="2800" dirty="0" smtClean="0"/>
              <a:t>pohyb (</a:t>
            </a:r>
            <a:r>
              <a:rPr lang="cs-CZ" sz="2800" dirty="0"/>
              <a:t>trhavý pohyb pylových zrnek v kapce vody) a difuze (samovolné pronikání částic jedné látky mezi částice druhé látky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při vyšší teplotě se částice pohybují rychleji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Tepelná výměna vedením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tepelná výměna vedením</a:t>
            </a:r>
          </a:p>
          <a:p>
            <a:r>
              <a:rPr lang="cs-CZ" dirty="0"/>
              <a:t>nastává při dotyku dvou těles o různé teplotě</a:t>
            </a:r>
          </a:p>
          <a:p>
            <a:r>
              <a:rPr lang="cs-CZ" dirty="0"/>
              <a:t>nastává i uvnitř tělesa, jehož dvě části mají různou teplotu</a:t>
            </a:r>
          </a:p>
          <a:p>
            <a:r>
              <a:rPr lang="cs-CZ" dirty="0"/>
              <a:t>probíhá tak, že částice tělesa o vyšší teplotě předají </a:t>
            </a:r>
            <a:r>
              <a:rPr lang="cs-CZ" dirty="0" smtClean="0"/>
              <a:t>část své </a:t>
            </a:r>
            <a:r>
              <a:rPr lang="cs-CZ" dirty="0"/>
              <a:t>pohybové energie částicím tělesa o nižší teplotě</a:t>
            </a:r>
          </a:p>
          <a:p>
            <a:r>
              <a:rPr lang="cs-CZ" dirty="0"/>
              <a:t>tepelná výměna probíhá do té doby, pokud se teplota obou těles </a:t>
            </a:r>
            <a:r>
              <a:rPr lang="cs-CZ" dirty="0" smtClean="0"/>
              <a:t>nevyrovná (a dokud se dotýkají)</a:t>
            </a:r>
            <a:endParaRPr lang="cs-CZ" dirty="0"/>
          </a:p>
          <a:p>
            <a:r>
              <a:rPr lang="cs-CZ" dirty="0"/>
              <a:t>v tepelných vodičích probíhá rychle</a:t>
            </a:r>
          </a:p>
          <a:p>
            <a:r>
              <a:rPr lang="cs-CZ" dirty="0"/>
              <a:t>v tepelných izolantech </a:t>
            </a:r>
            <a:r>
              <a:rPr lang="cs-CZ" dirty="0" smtClean="0"/>
              <a:t>pomalu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594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Tepelné vodiče a izolanty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tepelný </a:t>
            </a:r>
            <a:r>
              <a:rPr lang="cs-CZ" dirty="0">
                <a:solidFill>
                  <a:srgbClr val="FF0000"/>
                </a:solidFill>
              </a:rPr>
              <a:t>vodič</a:t>
            </a:r>
          </a:p>
          <a:p>
            <a:r>
              <a:rPr lang="cs-CZ" dirty="0" smtClean="0"/>
              <a:t>je </a:t>
            </a:r>
            <a:r>
              <a:rPr lang="cs-CZ" dirty="0"/>
              <a:t>látka, která umožňuje </a:t>
            </a:r>
            <a:r>
              <a:rPr lang="cs-CZ" dirty="0">
                <a:solidFill>
                  <a:srgbClr val="FF0000"/>
                </a:solidFill>
              </a:rPr>
              <a:t>rychlou tepelnou výměnu</a:t>
            </a:r>
            <a:r>
              <a:rPr lang="cs-CZ" dirty="0"/>
              <a:t> </a:t>
            </a:r>
            <a:r>
              <a:rPr lang="cs-CZ" dirty="0" smtClean="0"/>
              <a:t>vedením (např</a:t>
            </a:r>
            <a:r>
              <a:rPr lang="cs-CZ" dirty="0"/>
              <a:t>. </a:t>
            </a:r>
            <a:r>
              <a:rPr lang="cs-CZ" dirty="0" smtClean="0"/>
              <a:t>kovy – lžička v horkém čaji se zahřeje velice rychle)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tepelný izolant</a:t>
            </a:r>
          </a:p>
          <a:p>
            <a:r>
              <a:rPr lang="cs-CZ" dirty="0" smtClean="0"/>
              <a:t>je </a:t>
            </a:r>
            <a:r>
              <a:rPr lang="cs-CZ" dirty="0"/>
              <a:t>látka, která umožňuje jen </a:t>
            </a:r>
            <a:r>
              <a:rPr lang="cs-CZ" dirty="0">
                <a:solidFill>
                  <a:srgbClr val="FF0000"/>
                </a:solidFill>
              </a:rPr>
              <a:t>pomalou tepelnou </a:t>
            </a:r>
            <a:r>
              <a:rPr lang="cs-CZ" dirty="0" smtClean="0">
                <a:solidFill>
                  <a:srgbClr val="FF0000"/>
                </a:solidFill>
              </a:rPr>
              <a:t>výměnu</a:t>
            </a:r>
            <a:r>
              <a:rPr lang="cs-CZ" dirty="0" smtClean="0"/>
              <a:t> vedením (např</a:t>
            </a:r>
            <a:r>
              <a:rPr lang="cs-CZ" dirty="0"/>
              <a:t>. vzduch, vata, peří, srst, </a:t>
            </a:r>
            <a:r>
              <a:rPr lang="cs-CZ" dirty="0" smtClean="0"/>
              <a:t>molitan</a:t>
            </a:r>
            <a:r>
              <a:rPr lang="cs-CZ" dirty="0"/>
              <a:t>, polystyren, suché dřevo, </a:t>
            </a:r>
            <a:r>
              <a:rPr lang="cs-CZ" dirty="0" smtClean="0"/>
              <a:t>kyprý sníh, dokonalým izolantem </a:t>
            </a:r>
            <a:r>
              <a:rPr lang="cs-CZ" dirty="0"/>
              <a:t>je </a:t>
            </a:r>
            <a:r>
              <a:rPr lang="cs-CZ" dirty="0" smtClean="0"/>
              <a:t>vakuum – při vaření používáme chňapky, dřevěné vařečky, domy tepelně izolujeme polystyrenem, minerální vatou)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380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Tepelná výměna prouděním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voda i vzduch jsou špatnými vodiči tepla, přesto lze ohřát v konvici vodu na čaj nebo ohřívat vzduch v místnosti teplým radiátorem ústředního topení: </a:t>
            </a:r>
            <a:r>
              <a:rPr lang="cs-CZ" dirty="0">
                <a:solidFill>
                  <a:srgbClr val="FF0000"/>
                </a:solidFill>
              </a:rPr>
              <a:t>teplá voda nebo teplý vzduch mají menší hustotu než studené</a:t>
            </a:r>
            <a:r>
              <a:rPr lang="cs-CZ" dirty="0"/>
              <a:t>, proto stoupají ("proudí") směrem zdola nahoru - tento způsob přenosu tepla se nazývá </a:t>
            </a:r>
            <a:r>
              <a:rPr lang="cs-CZ" dirty="0">
                <a:solidFill>
                  <a:srgbClr val="FF0000"/>
                </a:solidFill>
              </a:rPr>
              <a:t>tepelná výměna prouděním</a:t>
            </a:r>
            <a:r>
              <a:rPr lang="cs-CZ" dirty="0"/>
              <a:t>:</a:t>
            </a:r>
          </a:p>
          <a:p>
            <a:r>
              <a:rPr lang="cs-CZ" dirty="0"/>
              <a:t>dochází při ní k pohybu kapaliny nebo plynu</a:t>
            </a:r>
          </a:p>
          <a:p>
            <a:r>
              <a:rPr lang="cs-CZ" dirty="0"/>
              <a:t>přenos tepla je tedy spojen se samovolným promícháváním kapaliny nebo plynu</a:t>
            </a:r>
          </a:p>
          <a:p>
            <a:r>
              <a:rPr lang="cs-CZ" dirty="0"/>
              <a:t>ve volné přírodě využívají vzestupných proudů teplého vzduchu ptáci i lidé ve větroni</a:t>
            </a:r>
          </a:p>
          <a:p>
            <a:r>
              <a:rPr lang="cs-CZ" dirty="0"/>
              <a:t>díky nerovnoměrnému zahřívání povrchu Země nastává proudění vzduchu, kterému říkáme vítr</a:t>
            </a:r>
          </a:p>
        </p:txBody>
      </p:sp>
    </p:spTree>
    <p:extLst>
      <p:ext uri="{BB962C8B-B14F-4D97-AF65-F5344CB8AC3E}">
        <p14:creationId xmlns:p14="http://schemas.microsoft.com/office/powerpoint/2010/main" val="1972206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Tepelná výměna zářením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rozžhavené </a:t>
            </a:r>
            <a:r>
              <a:rPr lang="cs-CZ" dirty="0">
                <a:solidFill>
                  <a:srgbClr val="FF0000"/>
                </a:solidFill>
              </a:rPr>
              <a:t>těleso</a:t>
            </a:r>
            <a:r>
              <a:rPr lang="cs-CZ" dirty="0"/>
              <a:t>, např. vlákno </a:t>
            </a:r>
            <a:r>
              <a:rPr lang="cs-CZ" dirty="0" smtClean="0"/>
              <a:t>žárovky, </a:t>
            </a:r>
            <a:r>
              <a:rPr lang="cs-CZ" dirty="0"/>
              <a:t>vysílá do okolí </a:t>
            </a:r>
            <a:r>
              <a:rPr lang="cs-CZ" dirty="0">
                <a:solidFill>
                  <a:srgbClr val="FF0000"/>
                </a:solidFill>
              </a:rPr>
              <a:t>světlo</a:t>
            </a:r>
            <a:r>
              <a:rPr lang="cs-CZ" dirty="0"/>
              <a:t> (vnímáme zrakem) a zároveň </a:t>
            </a:r>
            <a:r>
              <a:rPr lang="cs-CZ" dirty="0" smtClean="0"/>
              <a:t>i </a:t>
            </a:r>
            <a:r>
              <a:rPr lang="cs-CZ" dirty="0" smtClean="0">
                <a:solidFill>
                  <a:srgbClr val="FF0000"/>
                </a:solidFill>
              </a:rPr>
              <a:t>tepelné </a:t>
            </a:r>
            <a:r>
              <a:rPr lang="cs-CZ" dirty="0">
                <a:solidFill>
                  <a:srgbClr val="FF0000"/>
                </a:solidFill>
              </a:rPr>
              <a:t>záření</a:t>
            </a:r>
            <a:r>
              <a:rPr lang="cs-CZ" dirty="0"/>
              <a:t> (vnímáme tepelnými čidly v pokožce </a:t>
            </a:r>
            <a:r>
              <a:rPr lang="cs-CZ" dirty="0" smtClean="0"/>
              <a:t>těla – je to elektromagnetické záření o vlnové délce větší než 700 </a:t>
            </a:r>
            <a:r>
              <a:rPr lang="cs-CZ" dirty="0" err="1" smtClean="0"/>
              <a:t>nm</a:t>
            </a:r>
            <a:r>
              <a:rPr lang="cs-CZ" dirty="0" smtClean="0"/>
              <a:t> a menší než 1 mm)</a:t>
            </a:r>
            <a:endParaRPr lang="cs-CZ" dirty="0"/>
          </a:p>
          <a:p>
            <a:r>
              <a:rPr lang="cs-CZ" dirty="0"/>
              <a:t>těleso, které vysílá tepelné záření je zdrojem energie záření</a:t>
            </a:r>
          </a:p>
          <a:p>
            <a:r>
              <a:rPr lang="cs-CZ" dirty="0">
                <a:solidFill>
                  <a:srgbClr val="FF0000"/>
                </a:solidFill>
              </a:rPr>
              <a:t>energie záření </a:t>
            </a:r>
            <a:r>
              <a:rPr lang="cs-CZ" dirty="0"/>
              <a:t>se přenáší z jednoho tělesa na druhé, aniž by byla v přímém </a:t>
            </a:r>
            <a:r>
              <a:rPr lang="cs-CZ" dirty="0" smtClean="0"/>
              <a:t>dotyku</a:t>
            </a:r>
          </a:p>
          <a:p>
            <a:r>
              <a:rPr lang="cs-CZ" dirty="0" smtClean="0"/>
              <a:t>jestliže </a:t>
            </a:r>
            <a:r>
              <a:rPr lang="cs-CZ" dirty="0">
                <a:solidFill>
                  <a:srgbClr val="FF0000"/>
                </a:solidFill>
              </a:rPr>
              <a:t>těleso pohlcuje tepelné záření</a:t>
            </a:r>
            <a:r>
              <a:rPr lang="cs-CZ" dirty="0"/>
              <a:t>, jeho </a:t>
            </a:r>
            <a:r>
              <a:rPr lang="cs-CZ" dirty="0">
                <a:solidFill>
                  <a:srgbClr val="FF0000"/>
                </a:solidFill>
              </a:rPr>
              <a:t>teplota se zvyšuje</a:t>
            </a:r>
            <a:r>
              <a:rPr lang="cs-CZ" dirty="0"/>
              <a:t>, a tím se zvětšuje i jeho vnitřní energie - zvýšení teploty závisí na</a:t>
            </a:r>
            <a:r>
              <a:rPr lang="cs-CZ" dirty="0" smtClean="0"/>
              <a:t>:</a:t>
            </a:r>
          </a:p>
          <a:p>
            <a:r>
              <a:rPr lang="cs-CZ" dirty="0" smtClean="0"/>
              <a:t>na </a:t>
            </a:r>
            <a:r>
              <a:rPr lang="cs-CZ" dirty="0"/>
              <a:t>prostředí, které tělesa </a:t>
            </a:r>
            <a:r>
              <a:rPr lang="cs-CZ" dirty="0" smtClean="0"/>
              <a:t>odděluje</a:t>
            </a:r>
            <a:endParaRPr lang="cs-CZ" dirty="0"/>
          </a:p>
          <a:p>
            <a:r>
              <a:rPr lang="cs-CZ" dirty="0"/>
              <a:t>teplotě zdroje záření</a:t>
            </a:r>
          </a:p>
          <a:p>
            <a:r>
              <a:rPr lang="cs-CZ" dirty="0"/>
              <a:t>vzdálenosti zdroje záření od tělesa</a:t>
            </a:r>
          </a:p>
          <a:p>
            <a:r>
              <a:rPr lang="cs-CZ" dirty="0"/>
              <a:t>n</a:t>
            </a:r>
            <a:r>
              <a:rPr lang="cs-CZ" dirty="0" smtClean="0"/>
              <a:t>a druhu látky, ze které je těleso zhotoveno, </a:t>
            </a:r>
            <a:r>
              <a:rPr lang="cs-CZ" dirty="0"/>
              <a:t>barvě a úpravě povrchu tělesa </a:t>
            </a:r>
            <a:r>
              <a:rPr lang="cs-CZ" dirty="0" smtClean="0"/>
              <a:t>(černá, matná a drsná tělesa dobře vyzařují i pohlcují záření, naopak světlá – stříbřitá, lesklá a hladká špatně vyzařují i pohlcují záření)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93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Vnitřní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vnitřní energie</a:t>
            </a:r>
            <a:r>
              <a:rPr lang="cs-CZ" sz="2800" dirty="0"/>
              <a:t> tělesa se skládá: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>
                <a:solidFill>
                  <a:srgbClr val="FF0000"/>
                </a:solidFill>
              </a:rPr>
              <a:t>z celkové pohybová energie </a:t>
            </a:r>
            <a:r>
              <a:rPr lang="cs-CZ" sz="2800" dirty="0" smtClean="0">
                <a:solidFill>
                  <a:srgbClr val="FF0000"/>
                </a:solidFill>
              </a:rPr>
              <a:t>částic</a:t>
            </a:r>
            <a:r>
              <a:rPr lang="cs-CZ" sz="2800" dirty="0" smtClean="0"/>
              <a:t> (představuje 	neustálý neuspořádaný pohyb částic)</a:t>
            </a: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	z polohové energie </a:t>
            </a:r>
            <a:r>
              <a:rPr lang="cs-CZ" sz="2800" dirty="0" smtClean="0">
                <a:solidFill>
                  <a:srgbClr val="FF0000"/>
                </a:solidFill>
              </a:rPr>
              <a:t>částic </a:t>
            </a:r>
            <a:r>
              <a:rPr lang="cs-CZ" sz="2800" dirty="0" smtClean="0"/>
              <a:t>(představuje vzájemné 	silové působení částic)</a:t>
            </a:r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Vnitřní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 smtClean="0"/>
              <a:t>vnitřní </a:t>
            </a:r>
            <a:r>
              <a:rPr lang="cs-CZ" sz="2800" dirty="0"/>
              <a:t>energie tělesa </a:t>
            </a:r>
            <a:r>
              <a:rPr lang="cs-CZ" sz="2800" dirty="0" smtClean="0">
                <a:solidFill>
                  <a:srgbClr val="FF0000"/>
                </a:solidFill>
              </a:rPr>
              <a:t>můžeme změnit: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konáním práce </a:t>
            </a:r>
            <a:r>
              <a:rPr lang="cs-CZ" sz="2800" dirty="0" smtClean="0"/>
              <a:t>(např</a:t>
            </a:r>
            <a:r>
              <a:rPr lang="cs-CZ" sz="2800" dirty="0"/>
              <a:t>. při </a:t>
            </a:r>
            <a:r>
              <a:rPr lang="cs-CZ" sz="2800" dirty="0" smtClean="0"/>
              <a:t>tření dlaní, broušení</a:t>
            </a:r>
            <a:r>
              <a:rPr lang="cs-CZ" sz="2800" dirty="0"/>
              <a:t>, </a:t>
            </a:r>
            <a:r>
              <a:rPr lang="cs-CZ" sz="2800" dirty="0" smtClean="0"/>
              <a:t>	pilování</a:t>
            </a:r>
            <a:r>
              <a:rPr lang="cs-CZ" sz="2800" dirty="0"/>
              <a:t>, </a:t>
            </a:r>
            <a:r>
              <a:rPr lang="cs-CZ" sz="2800" dirty="0" smtClean="0"/>
              <a:t>vrtání, ohýbání, rozklepání, mixování,…)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přeměnou jiného druhu energie </a:t>
            </a:r>
            <a:r>
              <a:rPr lang="cs-CZ" sz="2800" dirty="0" smtClean="0"/>
              <a:t>(elektrické 	energie, chemické energie, energie světelného 	záření,…)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tepelnou výměnou</a:t>
            </a:r>
          </a:p>
          <a:p>
            <a:r>
              <a:rPr lang="cs-CZ" sz="2800" dirty="0">
                <a:solidFill>
                  <a:srgbClr val="FF0000"/>
                </a:solidFill>
              </a:rPr>
              <a:t>zvýšení vnitřní energie </a:t>
            </a:r>
            <a:r>
              <a:rPr lang="cs-CZ" sz="2800" dirty="0"/>
              <a:t>tělesa se projeví </a:t>
            </a:r>
            <a:r>
              <a:rPr lang="cs-CZ" sz="2800" dirty="0">
                <a:solidFill>
                  <a:srgbClr val="FF0000"/>
                </a:solidFill>
              </a:rPr>
              <a:t>zvýšením jeho teploty</a:t>
            </a:r>
            <a:r>
              <a:rPr lang="cs-CZ" sz="2800" dirty="0"/>
              <a:t> a naopak</a:t>
            </a:r>
          </a:p>
          <a:p>
            <a:pPr marL="0" indent="0">
              <a:buNone/>
            </a:pP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3028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Teplo a teplota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teplota</a:t>
            </a:r>
            <a:r>
              <a:rPr lang="cs-CZ" dirty="0" smtClean="0"/>
              <a:t> (</a:t>
            </a:r>
            <a:r>
              <a:rPr lang="cs-CZ" i="1" dirty="0" smtClean="0"/>
              <a:t>t, T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 fyzikální veličina, která charakterizuje </a:t>
            </a:r>
            <a:r>
              <a:rPr lang="cs-CZ" dirty="0" smtClean="0">
                <a:solidFill>
                  <a:srgbClr val="FF0000"/>
                </a:solidFill>
              </a:rPr>
              <a:t>tepelný stav tělesa</a:t>
            </a:r>
            <a:r>
              <a:rPr lang="cs-CZ" dirty="0" smtClean="0"/>
              <a:t>, měříme ji teploměrem, její jednotkou jsou °C, K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t</a:t>
            </a:r>
            <a:r>
              <a:rPr lang="cs-CZ" dirty="0" smtClean="0">
                <a:solidFill>
                  <a:srgbClr val="FF0000"/>
                </a:solidFill>
              </a:rPr>
              <a:t>eplo</a:t>
            </a:r>
            <a:r>
              <a:rPr lang="cs-CZ" dirty="0" smtClean="0"/>
              <a:t> (</a:t>
            </a:r>
            <a:r>
              <a:rPr lang="cs-CZ" i="1" dirty="0" smtClean="0"/>
              <a:t>Q</a:t>
            </a:r>
            <a:r>
              <a:rPr lang="cs-CZ" dirty="0" smtClean="0"/>
              <a:t>)</a:t>
            </a:r>
          </a:p>
          <a:p>
            <a:r>
              <a:rPr lang="cs-CZ" dirty="0"/>
              <a:t>j</a:t>
            </a:r>
            <a:r>
              <a:rPr lang="cs-CZ" dirty="0" smtClean="0"/>
              <a:t>e fyzikální veličina určená </a:t>
            </a:r>
            <a:r>
              <a:rPr lang="cs-CZ" dirty="0" smtClean="0">
                <a:solidFill>
                  <a:srgbClr val="FF0000"/>
                </a:solidFill>
              </a:rPr>
              <a:t>změnou vnitřní energie</a:t>
            </a:r>
            <a:r>
              <a:rPr lang="cs-CZ" dirty="0" smtClean="0"/>
              <a:t> tělesa, přechází z jednoho tělesa na druhé při tepelné výměně, nelze ji přímo měřit, její jednotkou jsou 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teplo přijaté (odevzdané) </a:t>
            </a:r>
            <a:r>
              <a:rPr lang="cs-CZ" dirty="0"/>
              <a:t>tělesem </a:t>
            </a:r>
            <a:r>
              <a:rPr lang="cs-CZ" dirty="0" smtClean="0"/>
              <a:t>při </a:t>
            </a:r>
            <a:r>
              <a:rPr lang="cs-CZ" dirty="0"/>
              <a:t>tepelné výměně je </a:t>
            </a:r>
            <a:r>
              <a:rPr lang="cs-CZ" dirty="0">
                <a:solidFill>
                  <a:srgbClr val="FF0000"/>
                </a:solidFill>
              </a:rPr>
              <a:t>přímo úměrné </a:t>
            </a:r>
            <a:r>
              <a:rPr lang="cs-CZ" dirty="0" smtClean="0">
                <a:solidFill>
                  <a:srgbClr val="FF0000"/>
                </a:solidFill>
              </a:rPr>
              <a:t>přírůstku (rozdílu) teplot </a:t>
            </a:r>
            <a:r>
              <a:rPr lang="cs-CZ" i="1" dirty="0" smtClean="0">
                <a:solidFill>
                  <a:srgbClr val="FF0000"/>
                </a:solidFill>
              </a:rPr>
              <a:t>(t </a:t>
            </a:r>
            <a:r>
              <a:rPr lang="cs-CZ" i="1" dirty="0">
                <a:solidFill>
                  <a:srgbClr val="FF0000"/>
                </a:solidFill>
              </a:rPr>
              <a:t>- t</a:t>
            </a:r>
            <a:r>
              <a:rPr lang="cs-CZ" i="1" baseline="-25000" dirty="0">
                <a:solidFill>
                  <a:srgbClr val="FF0000"/>
                </a:solidFill>
              </a:rPr>
              <a:t>0</a:t>
            </a:r>
            <a:r>
              <a:rPr lang="cs-CZ" i="1" dirty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teplo přijaté (odevzdané) tělesem při tepelné je </a:t>
            </a:r>
            <a:r>
              <a:rPr lang="cs-CZ" dirty="0">
                <a:solidFill>
                  <a:srgbClr val="FF0000"/>
                </a:solidFill>
              </a:rPr>
              <a:t>přímo úměrné hmotnosti </a:t>
            </a:r>
            <a:r>
              <a:rPr lang="cs-CZ" dirty="0" smtClean="0">
                <a:solidFill>
                  <a:srgbClr val="FF0000"/>
                </a:solidFill>
              </a:rPr>
              <a:t>tělesa</a:t>
            </a:r>
            <a:r>
              <a:rPr lang="cs-CZ" i="1" dirty="0" smtClean="0">
                <a:solidFill>
                  <a:srgbClr val="FF0000"/>
                </a:solidFill>
              </a:rPr>
              <a:t> m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dirty="0"/>
              <a:t>t</a:t>
            </a:r>
            <a:r>
              <a:rPr lang="cs-CZ" dirty="0" smtClean="0"/>
              <a:t>eplo přijaté (odevzdané) tělesem při tepelné výměně závisí na druhu látky, ze které je zhotoveno – každá látka má jinou </a:t>
            </a:r>
            <a:r>
              <a:rPr lang="cs-CZ" dirty="0" smtClean="0">
                <a:solidFill>
                  <a:srgbClr val="FF0000"/>
                </a:solidFill>
              </a:rPr>
              <a:t>měrnou tepelnou kapacitu </a:t>
            </a:r>
            <a:r>
              <a:rPr lang="cs-CZ" i="1" dirty="0" smtClean="0">
                <a:solidFill>
                  <a:srgbClr val="FF0000"/>
                </a:solidFill>
              </a:rPr>
              <a:t>c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31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Měrná tepelná kapacita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cs-CZ" dirty="0" smtClean="0"/>
                  <a:t>je fyzikální veličina, která vyjadřuje rozdíl ve schopnosti těles vyrobených z různých látek přijímat nebo odevzdávat teplo (za předpokladu stejné hmotnosti a stejného teplotního rozdílu)</a:t>
                </a:r>
              </a:p>
              <a:p>
                <a:r>
                  <a:rPr lang="cs-CZ" dirty="0" smtClean="0">
                    <a:solidFill>
                      <a:srgbClr val="FF0000"/>
                    </a:solidFill>
                  </a:rPr>
                  <a:t>je </a:t>
                </a:r>
                <a:r>
                  <a:rPr lang="cs-CZ" dirty="0">
                    <a:solidFill>
                      <a:srgbClr val="FF0000"/>
                    </a:solidFill>
                  </a:rPr>
                  <a:t>číselně rovna množství tepla, které přijme nebo odevzdá 1 kg látky při změně teploty o 1 °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C</a:t>
                </a:r>
                <a:endParaRPr lang="cs-CZ" dirty="0">
                  <a:solidFill>
                    <a:srgbClr val="FF0000"/>
                  </a:solidFill>
                </a:endParaRPr>
              </a:p>
              <a:p>
                <a:r>
                  <a:rPr lang="cs-CZ" dirty="0" smtClean="0"/>
                  <a:t>hodnoty pro různé látky (prvky) najdeme v M-F tabulkách</a:t>
                </a:r>
              </a:p>
              <a:p>
                <a:r>
                  <a:rPr lang="cs-CZ" dirty="0"/>
                  <a:t>např. měrná tepelná kapacita vody:</a:t>
                </a:r>
              </a:p>
              <a:p>
                <a:r>
                  <a:rPr lang="cs-CZ" i="1" dirty="0"/>
                  <a:t>c</a:t>
                </a:r>
                <a:r>
                  <a:rPr lang="cs-CZ" dirty="0"/>
                  <a:t> </a:t>
                </a:r>
                <a:r>
                  <a:rPr lang="cs-CZ" baseline="-25000" dirty="0"/>
                  <a:t>vody</a:t>
                </a:r>
                <a:r>
                  <a:rPr lang="cs-CZ" dirty="0"/>
                  <a:t> = 4 180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kg</m:t>
                        </m:r>
                        <m:r>
                          <a:rPr lang="cs-CZ" b="0" i="0" smtClean="0">
                            <a:latin typeface="Cambria Math"/>
                          </a:rPr>
                          <m:t> . °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C</m:t>
                        </m:r>
                        <m:r>
                          <a:rPr lang="cs-CZ" b="0" i="0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23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43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Měrná tepelná kapacita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átky s malou hodnotou měrné tepelné kapacity se rychle zahřejí a rychle vychladnou</a:t>
            </a:r>
          </a:p>
          <a:p>
            <a:r>
              <a:rPr lang="cs-CZ" dirty="0" smtClean="0"/>
              <a:t>látky </a:t>
            </a:r>
            <a:r>
              <a:rPr lang="cs-CZ" dirty="0"/>
              <a:t>s velkou hodnotou měrné tepelné kapacity se ohřívají pomalu a také pomalu </a:t>
            </a:r>
            <a:r>
              <a:rPr lang="cs-CZ" dirty="0" smtClean="0"/>
              <a:t>chladnou – „drží teplo“, používají se k akumulaci tepla (např. kachlová kamna)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34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tepla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cs-CZ" i="1" dirty="0" smtClean="0">
                    <a:solidFill>
                      <a:srgbClr val="FF0000"/>
                    </a:solidFill>
                  </a:rPr>
                  <a:t>Q = c . m . (t – t</a:t>
                </a:r>
                <a:r>
                  <a:rPr lang="cs-CZ" i="1" baseline="-25000" dirty="0" smtClean="0">
                    <a:solidFill>
                      <a:srgbClr val="FF0000"/>
                    </a:solidFill>
                  </a:rPr>
                  <a:t>0</a:t>
                </a:r>
                <a:r>
                  <a:rPr lang="cs-CZ" i="1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cs-CZ" i="1" dirty="0" smtClean="0">
                    <a:solidFill>
                      <a:schemeClr val="tx1"/>
                    </a:solidFill>
                  </a:rPr>
                  <a:t>Q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	teplo přijaté nebo odevzdané (J)</a:t>
                </a:r>
              </a:p>
              <a:p>
                <a:pPr marL="0" indent="0">
                  <a:buNone/>
                </a:pPr>
                <a:r>
                  <a:rPr lang="cs-CZ" i="1" dirty="0" smtClean="0">
                    <a:solidFill>
                      <a:schemeClr val="tx1"/>
                    </a:solidFill>
                  </a:rPr>
                  <a:t>c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	měrná tepelná kapacita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solidFill>
                              <a:schemeClr val="tx1"/>
                            </a:solidFill>
                            <a:latin typeface="Cambria Math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>
                            <a:solidFill>
                              <a:schemeClr val="tx1"/>
                            </a:solidFill>
                            <a:latin typeface="Cambria Math"/>
                          </a:rPr>
                          <m:t>kg</m:t>
                        </m:r>
                        <m:r>
                          <a:rPr lang="cs-CZ">
                            <a:solidFill>
                              <a:schemeClr val="tx1"/>
                            </a:solidFill>
                            <a:latin typeface="Cambria Math"/>
                          </a:rPr>
                          <m:t> . °</m:t>
                        </m:r>
                        <m:r>
                          <m:rPr>
                            <m:sty m:val="p"/>
                          </m:rPr>
                          <a:rPr lang="cs-CZ">
                            <a:solidFill>
                              <a:schemeClr val="tx1"/>
                            </a:solidFill>
                            <a:latin typeface="Cambria Math"/>
                          </a:rPr>
                          <m:t>C</m:t>
                        </m:r>
                        <m:r>
                          <a:rPr lang="cs-CZ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cs-CZ" i="1" dirty="0" smtClean="0"/>
                  <a:t>m</a:t>
                </a:r>
                <a:r>
                  <a:rPr lang="cs-CZ" dirty="0" smtClean="0"/>
                  <a:t>	hmotnost tělesa (kg)</a:t>
                </a:r>
              </a:p>
              <a:p>
                <a:pPr marL="0" indent="0">
                  <a:buNone/>
                </a:pPr>
                <a:r>
                  <a:rPr lang="cs-CZ" i="1" dirty="0"/>
                  <a:t>t – </a:t>
                </a:r>
                <a:r>
                  <a:rPr lang="cs-CZ" i="1" dirty="0" smtClean="0"/>
                  <a:t>t</a:t>
                </a:r>
                <a:r>
                  <a:rPr lang="cs-CZ" i="1" baseline="-25000" dirty="0" smtClean="0"/>
                  <a:t>0	</a:t>
                </a:r>
                <a:r>
                  <a:rPr lang="cs-CZ" dirty="0" smtClean="0"/>
                  <a:t>rozdíl teplot, lze značit</a:t>
                </a:r>
                <a:r>
                  <a:rPr lang="cs-CZ" i="1" baseline="-25000" dirty="0" smtClean="0"/>
                  <a:t> </a:t>
                </a:r>
                <a:r>
                  <a:rPr lang="cs-CZ" dirty="0" smtClean="0">
                    <a:sym typeface="Symbol"/>
                  </a:rPr>
                  <a:t></a:t>
                </a:r>
                <a:r>
                  <a:rPr lang="cs-CZ" i="1" dirty="0" smtClean="0">
                    <a:sym typeface="Symbol"/>
                  </a:rPr>
                  <a:t>t </a:t>
                </a:r>
                <a:r>
                  <a:rPr lang="cs-CZ" dirty="0" smtClean="0">
                    <a:sym typeface="Symbol"/>
                  </a:rPr>
                  <a:t>(°C)</a:t>
                </a:r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610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13205</TotalTime>
  <Words>1220</Words>
  <Application>Microsoft Office PowerPoint</Application>
  <PresentationFormat>Předvádění na obrazovce (4:3)</PresentationFormat>
  <Paragraphs>107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Teplo a vnitřní energie</vt:lpstr>
      <vt:lpstr>Látky a jejich vlastnosti – opakování </vt:lpstr>
      <vt:lpstr>Vnitřní energie</vt:lpstr>
      <vt:lpstr>Vnitřní energie</vt:lpstr>
      <vt:lpstr>Teplo a teplota</vt:lpstr>
      <vt:lpstr>Teplo</vt:lpstr>
      <vt:lpstr>Měrná tepelná kapacita</vt:lpstr>
      <vt:lpstr>Měrná tepelná kapacita</vt:lpstr>
      <vt:lpstr>Výpočet tepla</vt:lpstr>
      <vt:lpstr>Výpočet tepla</vt:lpstr>
      <vt:lpstr>Zákon zachování energie</vt:lpstr>
      <vt:lpstr>Zákon zachování energie</vt:lpstr>
      <vt:lpstr>Výpočet tepla</vt:lpstr>
      <vt:lpstr>Výpočet tepla</vt:lpstr>
      <vt:lpstr>Výpočet tepla</vt:lpstr>
      <vt:lpstr>Výpočet tepla</vt:lpstr>
      <vt:lpstr>Výpočet tepla</vt:lpstr>
      <vt:lpstr>Výpočet tepla</vt:lpstr>
      <vt:lpstr>Výpočet tepla</vt:lpstr>
      <vt:lpstr>Tepelná výměna vedením</vt:lpstr>
      <vt:lpstr>Tepelné vodiče a izolanty</vt:lpstr>
      <vt:lpstr>Tepelná výměna prouděním</vt:lpstr>
      <vt:lpstr>Tepelná výměna zářením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236</cp:revision>
  <dcterms:created xsi:type="dcterms:W3CDTF">2022-07-31T09:19:12Z</dcterms:created>
  <dcterms:modified xsi:type="dcterms:W3CDTF">2024-02-13T08:04:32Z</dcterms:modified>
</cp:coreProperties>
</file>