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7" r:id="rId10"/>
    <p:sldId id="263" r:id="rId11"/>
    <p:sldId id="264" r:id="rId12"/>
    <p:sldId id="262" r:id="rId13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F559-FCCC-49A8-916F-2B275575F203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874A-0BDA-42B0-B793-45DAC6133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9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Skládání a </a:t>
            </a:r>
            <a:r>
              <a:rPr lang="cs-CZ" smtClean="0"/>
              <a:t>rozkládání sil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různoběžných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4:</a:t>
            </a:r>
          </a:p>
          <a:p>
            <a:pPr marL="0" indent="0">
              <a:buNone/>
            </a:pPr>
            <a:r>
              <a:rPr lang="cs-CZ" dirty="0" smtClean="0"/>
              <a:t>Najděte graficky výslednici sil, které působí v jednom bodě a svírají spolu úhel 40°. První má velikost 500 N, druhá má velikost 300 N. Zvolte a zapište vhodné měřítko.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různoběžných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5:</a:t>
            </a:r>
          </a:p>
          <a:p>
            <a:pPr marL="0" indent="0">
              <a:buNone/>
            </a:pPr>
            <a:r>
              <a:rPr lang="cs-CZ" dirty="0" smtClean="0"/>
              <a:t>Najděte graficky výslednici sil, které působí v jednom bodě a svírají spolu úhel 120°. První </a:t>
            </a:r>
            <a:r>
              <a:rPr lang="cs-CZ" dirty="0"/>
              <a:t>má velikost </a:t>
            </a:r>
            <a:r>
              <a:rPr lang="cs-CZ" dirty="0" smtClean="0"/>
              <a:t>75 </a:t>
            </a:r>
            <a:r>
              <a:rPr lang="cs-CZ" dirty="0"/>
              <a:t>N, druhá má velikost </a:t>
            </a:r>
            <a:r>
              <a:rPr lang="cs-CZ" dirty="0" smtClean="0"/>
              <a:t>50 </a:t>
            </a:r>
            <a:r>
              <a:rPr lang="cs-CZ" dirty="0"/>
              <a:t>N. Zvolte a zapište vhodné měřítko.</a:t>
            </a:r>
          </a:p>
        </p:txBody>
      </p:sp>
    </p:spTree>
    <p:extLst>
      <p:ext uri="{BB962C8B-B14F-4D97-AF65-F5344CB8AC3E}">
        <p14:creationId xmlns:p14="http://schemas.microsoft.com/office/powerpoint/2010/main" val="372626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rozložit sílu znamená nalézt několik sil (složek), jejichž současné působení má stejné účinky jako původní síla</a:t>
            </a:r>
          </a:p>
          <a:p>
            <a:r>
              <a:rPr lang="cs-CZ" dirty="0"/>
              <a:t>p</a:t>
            </a:r>
            <a:r>
              <a:rPr lang="cs-CZ" dirty="0" smtClean="0"/>
              <a:t>ůsobištěm síly, kterou rozkládáme vedeme přímky ve směrech, do kterých se síla rozkládá</a:t>
            </a:r>
          </a:p>
          <a:p>
            <a:r>
              <a:rPr lang="cs-CZ" dirty="0"/>
              <a:t>d</a:t>
            </a:r>
            <a:r>
              <a:rPr lang="cs-CZ" dirty="0" smtClean="0"/>
              <a:t>oplníme na rovnoběžník, jehož úhlopříčkou je původní síla</a:t>
            </a:r>
          </a:p>
          <a:p>
            <a:r>
              <a:rPr lang="cs-CZ" dirty="0"/>
              <a:t>s</a:t>
            </a:r>
            <a:r>
              <a:rPr lang="cs-CZ" dirty="0" smtClean="0"/>
              <a:t>ousední strany udávají velikost složek</a:t>
            </a:r>
          </a:p>
          <a:p>
            <a:r>
              <a:rPr lang="cs-CZ" dirty="0"/>
              <a:t>v</a:t>
            </a:r>
            <a:r>
              <a:rPr lang="cs-CZ" dirty="0" smtClean="0"/>
              <a:t>yužívá se např. u klenby, mostních oblouků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1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kládat síly – znamená nalézt jedinou sílu tzv. </a:t>
            </a:r>
            <a:r>
              <a:rPr lang="cs-CZ" dirty="0" smtClean="0">
                <a:solidFill>
                  <a:srgbClr val="FF0000"/>
                </a:solidFill>
              </a:rPr>
              <a:t>výslednici sil</a:t>
            </a:r>
            <a:r>
              <a:rPr lang="cs-CZ" dirty="0" smtClean="0"/>
              <a:t>, která </a:t>
            </a:r>
            <a:r>
              <a:rPr lang="cs-CZ" dirty="0"/>
              <a:t>má na těleso stejný účinek jako několik současně působících sil</a:t>
            </a:r>
          </a:p>
          <a:p>
            <a:r>
              <a:rPr lang="cs-CZ" dirty="0" smtClean="0"/>
              <a:t>hledat výslednici můžeme početně nebo graficky (všechny síly musíme znázornit ve stejném měřítku!)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58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sil stejného směru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výslednice sil </a:t>
                </a:r>
                <a:r>
                  <a:rPr lang="cs-CZ" dirty="0"/>
                  <a:t>stejného směru má </a:t>
                </a:r>
                <a:r>
                  <a:rPr lang="cs-CZ" dirty="0" smtClean="0"/>
                  <a:t>stejný směr jako působící síly </a:t>
                </a:r>
                <a:r>
                  <a:rPr lang="cs-CZ" dirty="0"/>
                  <a:t>a její velikost se rovná součtu velikostí </a:t>
                </a:r>
                <a:r>
                  <a:rPr lang="cs-CZ" dirty="0" smtClean="0"/>
                  <a:t>jednotlivých sil</a:t>
                </a:r>
              </a:p>
              <a:p>
                <a:r>
                  <a:rPr lang="cs-CZ" dirty="0"/>
                  <a:t>p</a:t>
                </a:r>
                <a:r>
                  <a:rPr lang="cs-CZ" dirty="0" smtClean="0"/>
                  <a:t>očetně: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…</m:t>
                      </m:r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/>
                  <a:t>g</a:t>
                </a:r>
                <a:r>
                  <a:rPr lang="cs-CZ" dirty="0" smtClean="0"/>
                  <a:t>raficky: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1115616" y="5517232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691680" y="55034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987824" y="55034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91680" y="5582352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131840" y="501549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/>
              <a:t>2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123728" y="50131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34160" y="560975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endParaRPr lang="cs-CZ" i="1" baseline="-25000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1691680" y="5384827"/>
            <a:ext cx="0" cy="22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8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sil stejného směru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1:</a:t>
            </a:r>
          </a:p>
          <a:p>
            <a:pPr marL="0" indent="0">
              <a:buNone/>
            </a:pPr>
            <a:r>
              <a:rPr lang="cs-CZ" dirty="0" smtClean="0"/>
              <a:t>Najděte graficky i početně výslednici sil, které působí stejným směrem. První síla má velikost 50 N, druhá síla 70 N. Zvolte a zapište vhodné měřítko.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3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sil opačného směru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výslednice </a:t>
                </a:r>
                <a:r>
                  <a:rPr lang="cs-CZ" dirty="0"/>
                  <a:t>dvou sil opačného směru má stejný směr jako větší síla a její velikost se rovná rozdílu velikostí obou </a:t>
                </a:r>
                <a:r>
                  <a:rPr lang="cs-CZ" dirty="0" smtClean="0"/>
                  <a:t>sil</a:t>
                </a:r>
              </a:p>
              <a:p>
                <a:r>
                  <a:rPr lang="cs-CZ" dirty="0" smtClean="0"/>
                  <a:t>početně: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 smtClean="0"/>
                  <a:t>graficky: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/>
          <p:cNvCxnSpPr/>
          <p:nvPr/>
        </p:nvCxnSpPr>
        <p:spPr>
          <a:xfrm>
            <a:off x="1115616" y="5517232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4067944" y="5503496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3076960" y="5498904"/>
            <a:ext cx="9909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5608236"/>
            <a:ext cx="1097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410900" y="50131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77290" y="504831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/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00908" y="56604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endParaRPr lang="cs-CZ" i="1" baseline="-250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5165192" y="5606080"/>
            <a:ext cx="9909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423046" y="565530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4067944" y="5417642"/>
            <a:ext cx="0" cy="19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81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sil opačného směru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2:</a:t>
            </a:r>
          </a:p>
          <a:p>
            <a:pPr marL="0" indent="0">
              <a:buNone/>
            </a:pPr>
            <a:r>
              <a:rPr lang="cs-CZ" dirty="0"/>
              <a:t>Najděte graficky i početně výslednici sil, které působí </a:t>
            </a:r>
            <a:r>
              <a:rPr lang="cs-CZ" dirty="0" smtClean="0"/>
              <a:t>opačným </a:t>
            </a:r>
            <a:r>
              <a:rPr lang="cs-CZ" dirty="0"/>
              <a:t>směrem. První síla má velikost </a:t>
            </a:r>
            <a:r>
              <a:rPr lang="cs-CZ" dirty="0" smtClean="0"/>
              <a:t>25 </a:t>
            </a:r>
            <a:r>
              <a:rPr lang="cs-CZ" dirty="0"/>
              <a:t>N, druhá síla </a:t>
            </a:r>
            <a:r>
              <a:rPr lang="cs-CZ" dirty="0" smtClean="0"/>
              <a:t>75 </a:t>
            </a:r>
            <a:r>
              <a:rPr lang="cs-CZ" dirty="0"/>
              <a:t>N. Zvolte a zapište vhodné měřítko.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1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Rovnováha dvou sil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dvě </a:t>
                </a:r>
                <a:r>
                  <a:rPr lang="cs-CZ" dirty="0"/>
                  <a:t>síly stejné velikosti a opačného směru, které působí současně na </a:t>
                </a:r>
                <a:r>
                  <a:rPr lang="cs-CZ" dirty="0" smtClean="0"/>
                  <a:t>stejné těleso </a:t>
                </a:r>
                <a:r>
                  <a:rPr lang="cs-CZ" dirty="0"/>
                  <a:t>v jedné přímce, mají </a:t>
                </a:r>
                <a:r>
                  <a:rPr lang="cs-CZ" dirty="0">
                    <a:solidFill>
                      <a:srgbClr val="FF0000"/>
                    </a:solidFill>
                  </a:rPr>
                  <a:t>nulovou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výslednici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 smtClean="0"/>
                  <a:t>– jsou v rovnováze, jejich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pohybové účinky se ruší</a:t>
                </a:r>
              </a:p>
              <a:p>
                <a:pPr marL="0" indent="0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𝐹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srgbClr val="FF0000"/>
                        </a:solidFill>
                        <a:latin typeface="Cambria Math"/>
                      </a:rPr>
                      <m:t>N</m:t>
                    </m:r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/>
          <p:cNvCxnSpPr/>
          <p:nvPr/>
        </p:nvCxnSpPr>
        <p:spPr>
          <a:xfrm>
            <a:off x="1115616" y="5517232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4067944" y="5507155"/>
            <a:ext cx="952684" cy="57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3076960" y="5517232"/>
            <a:ext cx="9909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067944" y="5417642"/>
            <a:ext cx="0" cy="19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3423394" y="5068862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F</a:t>
            </a:r>
            <a:r>
              <a:rPr lang="cs-CZ" i="1" baseline="-25000" dirty="0"/>
              <a:t>1</a:t>
            </a:r>
            <a:endParaRPr lang="cs-CZ" i="1" baseline="-25000" dirty="0"/>
          </a:p>
        </p:txBody>
      </p:sp>
      <p:sp>
        <p:nvSpPr>
          <p:cNvPr id="12" name="Obdélník 11"/>
          <p:cNvSpPr/>
          <p:nvPr/>
        </p:nvSpPr>
        <p:spPr>
          <a:xfrm>
            <a:off x="4355976" y="506581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2</a:t>
            </a:r>
            <a:endParaRPr lang="cs-CZ" i="1" baseline="-25000" dirty="0"/>
          </a:p>
        </p:txBody>
      </p:sp>
      <p:sp>
        <p:nvSpPr>
          <p:cNvPr id="14" name="Obdélník 13"/>
          <p:cNvSpPr/>
          <p:nvPr/>
        </p:nvSpPr>
        <p:spPr>
          <a:xfrm>
            <a:off x="3652605" y="5733256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F = 0 </a:t>
            </a:r>
            <a:r>
              <a:rPr lang="cs-CZ" dirty="0" smtClean="0"/>
              <a:t>N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8929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různoběžných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graficky - pomocí tzv. </a:t>
            </a:r>
            <a:r>
              <a:rPr lang="cs-CZ" dirty="0" smtClean="0">
                <a:solidFill>
                  <a:srgbClr val="FF0000"/>
                </a:solidFill>
              </a:rPr>
              <a:t>rovnoběžníku sil</a:t>
            </a:r>
          </a:p>
          <a:p>
            <a:r>
              <a:rPr lang="cs-CZ" dirty="0"/>
              <a:t>p</a:t>
            </a:r>
            <a:r>
              <a:rPr lang="cs-CZ" dirty="0" smtClean="0"/>
              <a:t>ři zvětšování úhlu, který spolu síly svírají, se jejich výslednice zmenšuje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259632" y="544633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1259632" y="4509120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660232" y="53732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796136" y="4149080"/>
            <a:ext cx="86409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835696" y="451172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563888" y="4509120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796136" y="41490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6630872" y="4149080"/>
            <a:ext cx="86409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630872" y="4149080"/>
            <a:ext cx="2936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259632" y="4511728"/>
            <a:ext cx="2880320" cy="9334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209022" y="554173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075126" y="46438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/>
              <a:t>2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487312" y="457648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endParaRPr lang="cs-CZ" i="1" baseline="-25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693908" y="477560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endParaRPr lang="cs-CZ" i="1" baseline="-25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732112" y="46684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/>
              <a:t>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849806" y="546741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F</a:t>
            </a:r>
            <a:r>
              <a:rPr lang="cs-CZ" i="1" baseline="-25000" dirty="0" smtClean="0"/>
              <a:t>1</a:t>
            </a:r>
            <a:endParaRPr lang="cs-CZ" i="1" baseline="-25000" dirty="0"/>
          </a:p>
        </p:txBody>
      </p:sp>
    </p:spTree>
    <p:extLst>
      <p:ext uri="{BB962C8B-B14F-4D97-AF65-F5344CB8AC3E}">
        <p14:creationId xmlns:p14="http://schemas.microsoft.com/office/powerpoint/2010/main" val="166557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 různoběžných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3:</a:t>
            </a:r>
          </a:p>
          <a:p>
            <a:pPr marL="0" indent="0">
              <a:buNone/>
            </a:pPr>
            <a:r>
              <a:rPr lang="cs-CZ" dirty="0" smtClean="0"/>
              <a:t>Najděte graficky výslednici sil, které působí v jenom bodě a jsou na sebe kolmé. </a:t>
            </a:r>
            <a:r>
              <a:rPr lang="cs-CZ" dirty="0"/>
              <a:t>První má velikost </a:t>
            </a:r>
            <a:r>
              <a:rPr lang="cs-CZ" dirty="0" smtClean="0"/>
              <a:t>3 </a:t>
            </a:r>
            <a:r>
              <a:rPr lang="cs-CZ" dirty="0"/>
              <a:t>N, druhá má velikost </a:t>
            </a:r>
            <a:r>
              <a:rPr lang="cs-CZ" dirty="0" smtClean="0"/>
              <a:t>4 </a:t>
            </a:r>
            <a:r>
              <a:rPr lang="cs-CZ" dirty="0"/>
              <a:t>N. Zvolte a zapište vhodné měřítko.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948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12374</TotalTime>
  <Words>479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Skládání a rozkládání sil</vt:lpstr>
      <vt:lpstr>Skládání sil</vt:lpstr>
      <vt:lpstr>Skládání sil stejného směru</vt:lpstr>
      <vt:lpstr>Skládání sil stejného směru</vt:lpstr>
      <vt:lpstr>Skládání sil opačného směru</vt:lpstr>
      <vt:lpstr>Skládání sil opačného směru</vt:lpstr>
      <vt:lpstr>Rovnováha dvou sil</vt:lpstr>
      <vt:lpstr>Skládání různoběžných sil</vt:lpstr>
      <vt:lpstr>Skládání různoběžných sil</vt:lpstr>
      <vt:lpstr>Skládání různoběžných sil</vt:lpstr>
      <vt:lpstr>Skládání různoběžných sil</vt:lpstr>
      <vt:lpstr>Rozkládání sil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210</cp:revision>
  <cp:lastPrinted>2022-10-30T06:01:58Z</cp:lastPrinted>
  <dcterms:created xsi:type="dcterms:W3CDTF">2022-07-31T09:19:12Z</dcterms:created>
  <dcterms:modified xsi:type="dcterms:W3CDTF">2022-10-30T06:09:20Z</dcterms:modified>
</cp:coreProperties>
</file>