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24"/>
  </p:notesMasterIdLst>
  <p:sldIdLst>
    <p:sldId id="256" r:id="rId2"/>
    <p:sldId id="257" r:id="rId3"/>
    <p:sldId id="277" r:id="rId4"/>
    <p:sldId id="280" r:id="rId5"/>
    <p:sldId id="268" r:id="rId6"/>
    <p:sldId id="273" r:id="rId7"/>
    <p:sldId id="278" r:id="rId8"/>
    <p:sldId id="279" r:id="rId9"/>
    <p:sldId id="281" r:id="rId10"/>
    <p:sldId id="264" r:id="rId11"/>
    <p:sldId id="282" r:id="rId12"/>
    <p:sldId id="290" r:id="rId13"/>
    <p:sldId id="291" r:id="rId14"/>
    <p:sldId id="289" r:id="rId15"/>
    <p:sldId id="266" r:id="rId16"/>
    <p:sldId id="285" r:id="rId17"/>
    <p:sldId id="284" r:id="rId18"/>
    <p:sldId id="274" r:id="rId19"/>
    <p:sldId id="276" r:id="rId20"/>
    <p:sldId id="286" r:id="rId21"/>
    <p:sldId id="287" r:id="rId22"/>
    <p:sldId id="288" r:id="rId23"/>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řední styl 2 – zvýraznění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Střední styl 2 – zvýraznění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26" autoAdjust="0"/>
    <p:restoredTop sz="94660"/>
  </p:normalViewPr>
  <p:slideViewPr>
    <p:cSldViewPr>
      <p:cViewPr varScale="1">
        <p:scale>
          <a:sx n="83" d="100"/>
          <a:sy n="83" d="100"/>
        </p:scale>
        <p:origin x="-1421"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77ECFE6-D8F3-40D2-B79B-FC5D3AB79A4D}" type="datetimeFigureOut">
              <a:rPr lang="cs-CZ" smtClean="0"/>
              <a:t>15.10.2023</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CA7C83-3208-4232-97DD-E098BCA6AFD2}" type="slidenum">
              <a:rPr lang="cs-CZ" smtClean="0"/>
              <a:t>‹#›</a:t>
            </a:fld>
            <a:endParaRPr lang="cs-CZ"/>
          </a:p>
        </p:txBody>
      </p:sp>
    </p:spTree>
    <p:extLst>
      <p:ext uri="{BB962C8B-B14F-4D97-AF65-F5344CB8AC3E}">
        <p14:creationId xmlns:p14="http://schemas.microsoft.com/office/powerpoint/2010/main" val="30275639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2ACA7C83-3208-4232-97DD-E098BCA6AFD2}" type="slidenum">
              <a:rPr lang="cs-CZ" smtClean="0"/>
              <a:t>17</a:t>
            </a:fld>
            <a:endParaRPr lang="cs-CZ"/>
          </a:p>
        </p:txBody>
      </p:sp>
    </p:spTree>
    <p:extLst>
      <p:ext uri="{BB962C8B-B14F-4D97-AF65-F5344CB8AC3E}">
        <p14:creationId xmlns:p14="http://schemas.microsoft.com/office/powerpoint/2010/main" val="12385029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CAD5F093-C978-4C9D-884E-E8E134C8FB30}" type="datetimeFigureOut">
              <a:rPr lang="cs-CZ" smtClean="0"/>
              <a:t>15.10.2023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F48D08B-D71C-4424-95F1-97A7C120E8FA}" type="slidenum">
              <a:rPr lang="cs-CZ" smtClean="0"/>
              <a:t>‹#›</a:t>
            </a:fld>
            <a:endParaRPr lang="cs-CZ"/>
          </a:p>
        </p:txBody>
      </p:sp>
    </p:spTree>
    <p:extLst>
      <p:ext uri="{BB962C8B-B14F-4D97-AF65-F5344CB8AC3E}">
        <p14:creationId xmlns:p14="http://schemas.microsoft.com/office/powerpoint/2010/main" val="19603134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CAD5F093-C978-4C9D-884E-E8E134C8FB30}" type="datetimeFigureOut">
              <a:rPr lang="cs-CZ" smtClean="0"/>
              <a:t>15.10.2023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F48D08B-D71C-4424-95F1-97A7C120E8FA}" type="slidenum">
              <a:rPr lang="cs-CZ" smtClean="0"/>
              <a:t>‹#›</a:t>
            </a:fld>
            <a:endParaRPr lang="cs-CZ"/>
          </a:p>
        </p:txBody>
      </p:sp>
    </p:spTree>
    <p:extLst>
      <p:ext uri="{BB962C8B-B14F-4D97-AF65-F5344CB8AC3E}">
        <p14:creationId xmlns:p14="http://schemas.microsoft.com/office/powerpoint/2010/main" val="4212310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CAD5F093-C978-4C9D-884E-E8E134C8FB30}" type="datetimeFigureOut">
              <a:rPr lang="cs-CZ" smtClean="0"/>
              <a:t>15.10.2023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F48D08B-D71C-4424-95F1-97A7C120E8FA}" type="slidenum">
              <a:rPr lang="cs-CZ" smtClean="0"/>
              <a:t>‹#›</a:t>
            </a:fld>
            <a:endParaRPr lang="cs-CZ"/>
          </a:p>
        </p:txBody>
      </p:sp>
    </p:spTree>
    <p:extLst>
      <p:ext uri="{BB962C8B-B14F-4D97-AF65-F5344CB8AC3E}">
        <p14:creationId xmlns:p14="http://schemas.microsoft.com/office/powerpoint/2010/main" val="30839331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CAD5F093-C978-4C9D-884E-E8E134C8FB30}" type="datetimeFigureOut">
              <a:rPr lang="cs-CZ" smtClean="0"/>
              <a:t>15.10.2023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F48D08B-D71C-4424-95F1-97A7C120E8FA}" type="slidenum">
              <a:rPr lang="cs-CZ" smtClean="0"/>
              <a:t>‹#›</a:t>
            </a:fld>
            <a:endParaRPr lang="cs-CZ"/>
          </a:p>
        </p:txBody>
      </p:sp>
    </p:spTree>
    <p:extLst>
      <p:ext uri="{BB962C8B-B14F-4D97-AF65-F5344CB8AC3E}">
        <p14:creationId xmlns:p14="http://schemas.microsoft.com/office/powerpoint/2010/main" val="493492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CAD5F093-C978-4C9D-884E-E8E134C8FB30}" type="datetimeFigureOut">
              <a:rPr lang="cs-CZ" smtClean="0"/>
              <a:t>15.10.2023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F48D08B-D71C-4424-95F1-97A7C120E8FA}" type="slidenum">
              <a:rPr lang="cs-CZ" smtClean="0"/>
              <a:t>‹#›</a:t>
            </a:fld>
            <a:endParaRPr lang="cs-CZ"/>
          </a:p>
        </p:txBody>
      </p:sp>
    </p:spTree>
    <p:extLst>
      <p:ext uri="{BB962C8B-B14F-4D97-AF65-F5344CB8AC3E}">
        <p14:creationId xmlns:p14="http://schemas.microsoft.com/office/powerpoint/2010/main" val="25772810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CAD5F093-C978-4C9D-884E-E8E134C8FB30}" type="datetimeFigureOut">
              <a:rPr lang="cs-CZ" smtClean="0"/>
              <a:t>15.10.2023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F48D08B-D71C-4424-95F1-97A7C120E8FA}" type="slidenum">
              <a:rPr lang="cs-CZ" smtClean="0"/>
              <a:t>‹#›</a:t>
            </a:fld>
            <a:endParaRPr lang="cs-CZ"/>
          </a:p>
        </p:txBody>
      </p:sp>
    </p:spTree>
    <p:extLst>
      <p:ext uri="{BB962C8B-B14F-4D97-AF65-F5344CB8AC3E}">
        <p14:creationId xmlns:p14="http://schemas.microsoft.com/office/powerpoint/2010/main" val="8354718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CAD5F093-C978-4C9D-884E-E8E134C8FB30}" type="datetimeFigureOut">
              <a:rPr lang="cs-CZ" smtClean="0"/>
              <a:t>15.10.2023</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4F48D08B-D71C-4424-95F1-97A7C120E8FA}" type="slidenum">
              <a:rPr lang="cs-CZ" smtClean="0"/>
              <a:t>‹#›</a:t>
            </a:fld>
            <a:endParaRPr lang="cs-CZ"/>
          </a:p>
        </p:txBody>
      </p:sp>
    </p:spTree>
    <p:extLst>
      <p:ext uri="{BB962C8B-B14F-4D97-AF65-F5344CB8AC3E}">
        <p14:creationId xmlns:p14="http://schemas.microsoft.com/office/powerpoint/2010/main" val="11059438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CAD5F093-C978-4C9D-884E-E8E134C8FB30}" type="datetimeFigureOut">
              <a:rPr lang="cs-CZ" smtClean="0"/>
              <a:t>15.10.2023</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4F48D08B-D71C-4424-95F1-97A7C120E8FA}" type="slidenum">
              <a:rPr lang="cs-CZ" smtClean="0"/>
              <a:t>‹#›</a:t>
            </a:fld>
            <a:endParaRPr lang="cs-CZ"/>
          </a:p>
        </p:txBody>
      </p:sp>
    </p:spTree>
    <p:extLst>
      <p:ext uri="{BB962C8B-B14F-4D97-AF65-F5344CB8AC3E}">
        <p14:creationId xmlns:p14="http://schemas.microsoft.com/office/powerpoint/2010/main" val="14883377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CAD5F093-C978-4C9D-884E-E8E134C8FB30}" type="datetimeFigureOut">
              <a:rPr lang="cs-CZ" smtClean="0"/>
              <a:t>15.10.2023</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4F48D08B-D71C-4424-95F1-97A7C120E8FA}" type="slidenum">
              <a:rPr lang="cs-CZ" smtClean="0"/>
              <a:t>‹#›</a:t>
            </a:fld>
            <a:endParaRPr lang="cs-CZ"/>
          </a:p>
        </p:txBody>
      </p:sp>
    </p:spTree>
    <p:extLst>
      <p:ext uri="{BB962C8B-B14F-4D97-AF65-F5344CB8AC3E}">
        <p14:creationId xmlns:p14="http://schemas.microsoft.com/office/powerpoint/2010/main" val="16602581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CAD5F093-C978-4C9D-884E-E8E134C8FB30}" type="datetimeFigureOut">
              <a:rPr lang="cs-CZ" smtClean="0"/>
              <a:t>15.10.2023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F48D08B-D71C-4424-95F1-97A7C120E8FA}" type="slidenum">
              <a:rPr lang="cs-CZ" smtClean="0"/>
              <a:t>‹#›</a:t>
            </a:fld>
            <a:endParaRPr lang="cs-CZ"/>
          </a:p>
        </p:txBody>
      </p:sp>
    </p:spTree>
    <p:extLst>
      <p:ext uri="{BB962C8B-B14F-4D97-AF65-F5344CB8AC3E}">
        <p14:creationId xmlns:p14="http://schemas.microsoft.com/office/powerpoint/2010/main" val="15421286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CAD5F093-C978-4C9D-884E-E8E134C8FB30}" type="datetimeFigureOut">
              <a:rPr lang="cs-CZ" smtClean="0"/>
              <a:t>15.10.2023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F48D08B-D71C-4424-95F1-97A7C120E8FA}" type="slidenum">
              <a:rPr lang="cs-CZ" smtClean="0"/>
              <a:t>‹#›</a:t>
            </a:fld>
            <a:endParaRPr lang="cs-CZ"/>
          </a:p>
        </p:txBody>
      </p:sp>
    </p:spTree>
    <p:extLst>
      <p:ext uri="{BB962C8B-B14F-4D97-AF65-F5344CB8AC3E}">
        <p14:creationId xmlns:p14="http://schemas.microsoft.com/office/powerpoint/2010/main" val="17931921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D5F093-C978-4C9D-884E-E8E134C8FB30}" type="datetimeFigureOut">
              <a:rPr lang="cs-CZ" smtClean="0"/>
              <a:t>15.10.2023</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48D08B-D71C-4424-95F1-97A7C120E8FA}" type="slidenum">
              <a:rPr lang="cs-CZ" smtClean="0"/>
              <a:t>‹#›</a:t>
            </a:fld>
            <a:endParaRPr lang="cs-CZ"/>
          </a:p>
        </p:txBody>
      </p:sp>
    </p:spTree>
    <p:extLst>
      <p:ext uri="{BB962C8B-B14F-4D97-AF65-F5344CB8AC3E}">
        <p14:creationId xmlns:p14="http://schemas.microsoft.com/office/powerpoint/2010/main" val="3254405520"/>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Objem</a:t>
            </a:r>
            <a:endParaRPr lang="cs-CZ" dirty="0"/>
          </a:p>
        </p:txBody>
      </p:sp>
      <p:sp>
        <p:nvSpPr>
          <p:cNvPr id="3" name="Podnadpis 2"/>
          <p:cNvSpPr>
            <a:spLocks noGrp="1"/>
          </p:cNvSpPr>
          <p:nvPr>
            <p:ph type="subTitle" idx="1"/>
          </p:nvPr>
        </p:nvSpPr>
        <p:spPr/>
        <p:txBody>
          <a:bodyPr>
            <a:normAutofit/>
          </a:bodyPr>
          <a:lstStyle/>
          <a:p>
            <a:r>
              <a:rPr lang="cs-CZ" dirty="0" smtClean="0"/>
              <a:t>Ing. Eliška Novotná</a:t>
            </a:r>
          </a:p>
          <a:p>
            <a:r>
              <a:rPr lang="cs-CZ" dirty="0" smtClean="0"/>
              <a:t>ZŠ Praha 10, Nad Vodovodem 460/81</a:t>
            </a:r>
            <a:endParaRPr lang="cs-CZ" dirty="0"/>
          </a:p>
        </p:txBody>
      </p:sp>
    </p:spTree>
    <p:extLst>
      <p:ext uri="{BB962C8B-B14F-4D97-AF65-F5344CB8AC3E}">
        <p14:creationId xmlns:p14="http://schemas.microsoft.com/office/powerpoint/2010/main" val="18674219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Procvičování převodů jednotek objemu</a:t>
            </a:r>
            <a:endParaRPr lang="cs-CZ" dirty="0"/>
          </a:p>
        </p:txBody>
      </p:sp>
      <p:sp>
        <p:nvSpPr>
          <p:cNvPr id="5" name="Zástupný symbol pro text 4"/>
          <p:cNvSpPr>
            <a:spLocks noGrp="1"/>
          </p:cNvSpPr>
          <p:nvPr>
            <p:ph type="body" idx="1"/>
          </p:nvPr>
        </p:nvSpPr>
        <p:spPr/>
        <p:txBody>
          <a:bodyPr/>
          <a:lstStyle/>
          <a:p>
            <a:r>
              <a:rPr lang="cs-CZ" dirty="0" smtClean="0"/>
              <a:t>Úloha č. 1</a:t>
            </a:r>
            <a:endParaRPr lang="cs-CZ" dirty="0"/>
          </a:p>
        </p:txBody>
      </p:sp>
      <p:sp>
        <p:nvSpPr>
          <p:cNvPr id="3" name="Zástupný symbol pro obsah 2"/>
          <p:cNvSpPr>
            <a:spLocks noGrp="1"/>
          </p:cNvSpPr>
          <p:nvPr>
            <p:ph sz="half" idx="2"/>
          </p:nvPr>
        </p:nvSpPr>
        <p:spPr/>
        <p:txBody>
          <a:bodyPr>
            <a:normAutofit/>
          </a:bodyPr>
          <a:lstStyle/>
          <a:p>
            <a:pPr marL="0" indent="0">
              <a:buNone/>
            </a:pPr>
            <a:r>
              <a:rPr lang="cs-CZ" dirty="0" smtClean="0"/>
              <a:t>a) 5</a:t>
            </a:r>
            <a:r>
              <a:rPr lang="cs-CZ" dirty="0"/>
              <a:t> 500 cm</a:t>
            </a:r>
            <a:r>
              <a:rPr lang="cs-CZ" baseline="30000" dirty="0"/>
              <a:t>3</a:t>
            </a:r>
            <a:r>
              <a:rPr lang="cs-CZ" dirty="0"/>
              <a:t> </a:t>
            </a:r>
            <a:r>
              <a:rPr lang="cs-CZ" dirty="0" smtClean="0"/>
              <a:t>=		dm</a:t>
            </a:r>
            <a:r>
              <a:rPr lang="cs-CZ" baseline="30000" dirty="0" smtClean="0"/>
              <a:t>3</a:t>
            </a:r>
            <a:r>
              <a:rPr lang="cs-CZ" dirty="0"/>
              <a:t>	</a:t>
            </a:r>
            <a:endParaRPr lang="cs-CZ" dirty="0" smtClean="0"/>
          </a:p>
          <a:p>
            <a:pPr marL="0" indent="0">
              <a:buNone/>
            </a:pPr>
            <a:r>
              <a:rPr lang="cs-CZ" dirty="0" smtClean="0"/>
              <a:t>b) 4</a:t>
            </a:r>
            <a:r>
              <a:rPr lang="cs-CZ" dirty="0"/>
              <a:t> 200 ml =		</a:t>
            </a:r>
            <a:r>
              <a:rPr lang="cs-CZ" dirty="0" smtClean="0"/>
              <a:t>l</a:t>
            </a:r>
          </a:p>
          <a:p>
            <a:pPr marL="0" indent="0">
              <a:buNone/>
            </a:pPr>
            <a:r>
              <a:rPr lang="cs-CZ" dirty="0" smtClean="0"/>
              <a:t>c) 8,2 </a:t>
            </a:r>
            <a:r>
              <a:rPr lang="cs-CZ" dirty="0"/>
              <a:t>m</a:t>
            </a:r>
            <a:r>
              <a:rPr lang="cs-CZ" baseline="30000" dirty="0"/>
              <a:t>3</a:t>
            </a:r>
            <a:r>
              <a:rPr lang="cs-CZ" dirty="0"/>
              <a:t> =		</a:t>
            </a:r>
            <a:r>
              <a:rPr lang="cs-CZ" dirty="0" smtClean="0"/>
              <a:t>dm</a:t>
            </a:r>
            <a:r>
              <a:rPr lang="cs-CZ" baseline="30000" dirty="0" smtClean="0"/>
              <a:t>3</a:t>
            </a:r>
          </a:p>
          <a:p>
            <a:pPr marL="0" indent="0">
              <a:buNone/>
            </a:pPr>
            <a:endParaRPr lang="cs-CZ" dirty="0"/>
          </a:p>
          <a:p>
            <a:pPr marL="0" indent="0">
              <a:buNone/>
            </a:pPr>
            <a:r>
              <a:rPr lang="cs-CZ" dirty="0" smtClean="0"/>
              <a:t>d) 0,8 </a:t>
            </a:r>
            <a:r>
              <a:rPr lang="cs-CZ" dirty="0"/>
              <a:t>m</a:t>
            </a:r>
            <a:r>
              <a:rPr lang="cs-CZ" baseline="30000" dirty="0"/>
              <a:t>3</a:t>
            </a:r>
            <a:r>
              <a:rPr lang="cs-CZ" dirty="0"/>
              <a:t> =		l</a:t>
            </a:r>
          </a:p>
          <a:p>
            <a:pPr marL="0" indent="0">
              <a:buNone/>
            </a:pPr>
            <a:r>
              <a:rPr lang="cs-CZ" dirty="0" smtClean="0"/>
              <a:t>e) 480 </a:t>
            </a:r>
            <a:r>
              <a:rPr lang="cs-CZ" dirty="0"/>
              <a:t>cm</a:t>
            </a:r>
            <a:r>
              <a:rPr lang="cs-CZ" baseline="30000" dirty="0"/>
              <a:t>3</a:t>
            </a:r>
            <a:r>
              <a:rPr lang="cs-CZ" dirty="0"/>
              <a:t>=		</a:t>
            </a:r>
            <a:r>
              <a:rPr lang="cs-CZ" dirty="0" smtClean="0"/>
              <a:t>ml</a:t>
            </a:r>
            <a:endParaRPr lang="cs-CZ" dirty="0"/>
          </a:p>
          <a:p>
            <a:pPr marL="0" indent="0">
              <a:buNone/>
            </a:pPr>
            <a:r>
              <a:rPr lang="cs-CZ" dirty="0" smtClean="0"/>
              <a:t>f) 750 </a:t>
            </a:r>
            <a:r>
              <a:rPr lang="cs-CZ" dirty="0"/>
              <a:t>dm</a:t>
            </a:r>
            <a:r>
              <a:rPr lang="cs-CZ" baseline="30000" dirty="0"/>
              <a:t>3</a:t>
            </a:r>
            <a:r>
              <a:rPr lang="cs-CZ" dirty="0"/>
              <a:t> = 		m</a:t>
            </a:r>
            <a:r>
              <a:rPr lang="cs-CZ" baseline="30000" dirty="0"/>
              <a:t>3</a:t>
            </a:r>
            <a:endParaRPr lang="cs-CZ" dirty="0"/>
          </a:p>
          <a:p>
            <a:endParaRPr lang="cs-CZ" dirty="0"/>
          </a:p>
        </p:txBody>
      </p:sp>
      <p:sp>
        <p:nvSpPr>
          <p:cNvPr id="6" name="Zástupný symbol pro text 5"/>
          <p:cNvSpPr>
            <a:spLocks noGrp="1"/>
          </p:cNvSpPr>
          <p:nvPr>
            <p:ph type="body" sz="quarter" idx="3"/>
          </p:nvPr>
        </p:nvSpPr>
        <p:spPr/>
        <p:txBody>
          <a:bodyPr/>
          <a:lstStyle/>
          <a:p>
            <a:r>
              <a:rPr lang="cs-CZ" dirty="0" smtClean="0"/>
              <a:t>Úloha č. 2</a:t>
            </a:r>
            <a:endParaRPr lang="cs-CZ" dirty="0"/>
          </a:p>
        </p:txBody>
      </p:sp>
      <p:sp>
        <p:nvSpPr>
          <p:cNvPr id="4" name="Zástupný symbol pro obsah 3"/>
          <p:cNvSpPr>
            <a:spLocks noGrp="1"/>
          </p:cNvSpPr>
          <p:nvPr>
            <p:ph sz="quarter" idx="4"/>
          </p:nvPr>
        </p:nvSpPr>
        <p:spPr/>
        <p:txBody>
          <a:bodyPr>
            <a:normAutofit/>
          </a:bodyPr>
          <a:lstStyle/>
          <a:p>
            <a:pPr marL="0" indent="0">
              <a:buNone/>
            </a:pPr>
            <a:r>
              <a:rPr lang="cs-CZ" dirty="0" smtClean="0"/>
              <a:t>a) 3</a:t>
            </a:r>
            <a:r>
              <a:rPr lang="cs-CZ" dirty="0"/>
              <a:t> 308 dm</a:t>
            </a:r>
            <a:r>
              <a:rPr lang="cs-CZ" baseline="30000" dirty="0"/>
              <a:t>3</a:t>
            </a:r>
            <a:r>
              <a:rPr lang="cs-CZ" dirty="0"/>
              <a:t> </a:t>
            </a:r>
            <a:r>
              <a:rPr lang="cs-CZ" dirty="0" smtClean="0"/>
              <a:t>=		l</a:t>
            </a:r>
            <a:endParaRPr lang="cs-CZ" dirty="0"/>
          </a:p>
          <a:p>
            <a:pPr marL="0" indent="0">
              <a:buNone/>
            </a:pPr>
            <a:r>
              <a:rPr lang="cs-CZ" dirty="0" smtClean="0"/>
              <a:t>b) 20,4 </a:t>
            </a:r>
            <a:r>
              <a:rPr lang="cs-CZ" dirty="0"/>
              <a:t>l </a:t>
            </a:r>
            <a:r>
              <a:rPr lang="cs-CZ" dirty="0" smtClean="0"/>
              <a:t>=</a:t>
            </a:r>
            <a:r>
              <a:rPr lang="cs-CZ" dirty="0"/>
              <a:t>		ml</a:t>
            </a:r>
          </a:p>
          <a:p>
            <a:pPr marL="0" indent="0">
              <a:buNone/>
            </a:pPr>
            <a:r>
              <a:rPr lang="cs-CZ" dirty="0" smtClean="0"/>
              <a:t>c) 60,5 </a:t>
            </a:r>
            <a:r>
              <a:rPr lang="cs-CZ" dirty="0"/>
              <a:t>m</a:t>
            </a:r>
            <a:r>
              <a:rPr lang="cs-CZ" baseline="30000" dirty="0"/>
              <a:t>3</a:t>
            </a:r>
            <a:r>
              <a:rPr lang="cs-CZ" dirty="0"/>
              <a:t> =		</a:t>
            </a:r>
            <a:r>
              <a:rPr lang="cs-CZ" dirty="0" smtClean="0"/>
              <a:t>dm</a:t>
            </a:r>
            <a:r>
              <a:rPr lang="cs-CZ" baseline="30000" dirty="0" smtClean="0"/>
              <a:t>3</a:t>
            </a:r>
          </a:p>
          <a:p>
            <a:pPr marL="0" indent="0">
              <a:buNone/>
            </a:pPr>
            <a:r>
              <a:rPr lang="cs-CZ" dirty="0"/>
              <a:t>	</a:t>
            </a:r>
          </a:p>
          <a:p>
            <a:pPr marL="0" indent="0">
              <a:buNone/>
            </a:pPr>
            <a:r>
              <a:rPr lang="cs-CZ" dirty="0" smtClean="0"/>
              <a:t>d) 8 </a:t>
            </a:r>
            <a:r>
              <a:rPr lang="cs-CZ" dirty="0"/>
              <a:t>m</a:t>
            </a:r>
            <a:r>
              <a:rPr lang="cs-CZ" baseline="30000" dirty="0"/>
              <a:t>3</a:t>
            </a:r>
            <a:r>
              <a:rPr lang="cs-CZ" dirty="0"/>
              <a:t> =		</a:t>
            </a:r>
            <a:r>
              <a:rPr lang="cs-CZ" dirty="0" smtClean="0"/>
              <a:t>l</a:t>
            </a:r>
            <a:endParaRPr lang="cs-CZ" dirty="0"/>
          </a:p>
          <a:p>
            <a:pPr marL="0" indent="0">
              <a:buNone/>
            </a:pPr>
            <a:r>
              <a:rPr lang="cs-CZ" dirty="0" smtClean="0"/>
              <a:t>e) 2 </a:t>
            </a:r>
            <a:r>
              <a:rPr lang="cs-CZ" dirty="0"/>
              <a:t>405 ml=		</a:t>
            </a:r>
            <a:r>
              <a:rPr lang="cs-CZ" dirty="0" smtClean="0"/>
              <a:t>cm</a:t>
            </a:r>
            <a:r>
              <a:rPr lang="cs-CZ" baseline="30000" dirty="0" smtClean="0"/>
              <a:t>3</a:t>
            </a:r>
            <a:endParaRPr lang="cs-CZ" dirty="0"/>
          </a:p>
          <a:p>
            <a:pPr marL="0" indent="0">
              <a:buNone/>
            </a:pPr>
            <a:r>
              <a:rPr lang="cs-CZ" dirty="0" smtClean="0"/>
              <a:t>f) 3,5 </a:t>
            </a:r>
            <a:r>
              <a:rPr lang="cs-CZ" dirty="0"/>
              <a:t>l = 		</a:t>
            </a:r>
            <a:r>
              <a:rPr lang="cs-CZ" dirty="0" smtClean="0"/>
              <a:t>m</a:t>
            </a:r>
            <a:r>
              <a:rPr lang="cs-CZ" baseline="30000" dirty="0" smtClean="0"/>
              <a:t>3</a:t>
            </a:r>
            <a:endParaRPr lang="cs-CZ" dirty="0"/>
          </a:p>
          <a:p>
            <a:pPr marL="0" indent="0">
              <a:buNone/>
            </a:pPr>
            <a:r>
              <a:rPr lang="nn-NO" dirty="0"/>
              <a:t/>
            </a:r>
            <a:br>
              <a:rPr lang="nn-NO" dirty="0"/>
            </a:br>
            <a:endParaRPr lang="cs-CZ" dirty="0"/>
          </a:p>
        </p:txBody>
      </p:sp>
    </p:spTree>
    <p:extLst>
      <p:ext uri="{BB962C8B-B14F-4D97-AF65-F5344CB8AC3E}">
        <p14:creationId xmlns:p14="http://schemas.microsoft.com/office/powerpoint/2010/main" val="8870380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Procvičování převodů jednotek objemu</a:t>
            </a:r>
            <a:endParaRPr lang="cs-CZ" dirty="0"/>
          </a:p>
        </p:txBody>
      </p:sp>
      <p:sp>
        <p:nvSpPr>
          <p:cNvPr id="5" name="Zástupný symbol pro text 4"/>
          <p:cNvSpPr>
            <a:spLocks noGrp="1"/>
          </p:cNvSpPr>
          <p:nvPr>
            <p:ph type="body" idx="1"/>
          </p:nvPr>
        </p:nvSpPr>
        <p:spPr/>
        <p:txBody>
          <a:bodyPr/>
          <a:lstStyle/>
          <a:p>
            <a:r>
              <a:rPr lang="cs-CZ" dirty="0" smtClean="0"/>
              <a:t>Úloha č. 3</a:t>
            </a:r>
            <a:endParaRPr lang="cs-CZ" dirty="0"/>
          </a:p>
        </p:txBody>
      </p:sp>
      <p:sp>
        <p:nvSpPr>
          <p:cNvPr id="3" name="Zástupný symbol pro obsah 2"/>
          <p:cNvSpPr>
            <a:spLocks noGrp="1"/>
          </p:cNvSpPr>
          <p:nvPr>
            <p:ph sz="half" idx="2"/>
          </p:nvPr>
        </p:nvSpPr>
        <p:spPr/>
        <p:txBody>
          <a:bodyPr>
            <a:normAutofit/>
          </a:bodyPr>
          <a:lstStyle/>
          <a:p>
            <a:pPr marL="0" indent="0">
              <a:buNone/>
            </a:pPr>
            <a:r>
              <a:rPr lang="cs-CZ" dirty="0" smtClean="0"/>
              <a:t>a) 4</a:t>
            </a:r>
            <a:r>
              <a:rPr lang="cs-CZ" dirty="0"/>
              <a:t> </a:t>
            </a:r>
            <a:r>
              <a:rPr lang="cs-CZ" dirty="0" smtClean="0"/>
              <a:t>205 dm</a:t>
            </a:r>
            <a:r>
              <a:rPr lang="cs-CZ" baseline="30000" dirty="0" smtClean="0"/>
              <a:t>3</a:t>
            </a:r>
            <a:r>
              <a:rPr lang="cs-CZ" dirty="0" smtClean="0"/>
              <a:t> =		m</a:t>
            </a:r>
            <a:r>
              <a:rPr lang="cs-CZ" baseline="30000" dirty="0" smtClean="0"/>
              <a:t>3</a:t>
            </a:r>
            <a:r>
              <a:rPr lang="cs-CZ" dirty="0"/>
              <a:t>	</a:t>
            </a:r>
            <a:endParaRPr lang="cs-CZ" dirty="0" smtClean="0"/>
          </a:p>
          <a:p>
            <a:pPr marL="0" indent="0">
              <a:buNone/>
            </a:pPr>
            <a:r>
              <a:rPr lang="cs-CZ" dirty="0" smtClean="0"/>
              <a:t>b) 2,5 dl </a:t>
            </a:r>
            <a:r>
              <a:rPr lang="cs-CZ" dirty="0"/>
              <a:t>=		</a:t>
            </a:r>
            <a:r>
              <a:rPr lang="cs-CZ" dirty="0" smtClean="0"/>
              <a:t>ml</a:t>
            </a:r>
          </a:p>
          <a:p>
            <a:pPr marL="0" indent="0">
              <a:buNone/>
            </a:pPr>
            <a:r>
              <a:rPr lang="cs-CZ" dirty="0" smtClean="0"/>
              <a:t>c) 3 </a:t>
            </a:r>
            <a:r>
              <a:rPr lang="cs-CZ" dirty="0"/>
              <a:t>m</a:t>
            </a:r>
            <a:r>
              <a:rPr lang="cs-CZ" baseline="30000" dirty="0"/>
              <a:t>3</a:t>
            </a:r>
            <a:r>
              <a:rPr lang="cs-CZ" dirty="0"/>
              <a:t> =		</a:t>
            </a:r>
            <a:r>
              <a:rPr lang="cs-CZ" dirty="0" smtClean="0"/>
              <a:t>l</a:t>
            </a:r>
          </a:p>
          <a:p>
            <a:pPr marL="0" indent="0">
              <a:buNone/>
            </a:pPr>
            <a:endParaRPr lang="cs-CZ" dirty="0"/>
          </a:p>
          <a:p>
            <a:pPr marL="0" indent="0">
              <a:buNone/>
            </a:pPr>
            <a:r>
              <a:rPr lang="cs-CZ" dirty="0" smtClean="0"/>
              <a:t>d) 0,8 </a:t>
            </a:r>
            <a:r>
              <a:rPr lang="cs-CZ" dirty="0"/>
              <a:t>m</a:t>
            </a:r>
            <a:r>
              <a:rPr lang="cs-CZ" baseline="30000" dirty="0"/>
              <a:t>3</a:t>
            </a:r>
            <a:r>
              <a:rPr lang="cs-CZ" dirty="0"/>
              <a:t> =		</a:t>
            </a:r>
            <a:r>
              <a:rPr lang="cs-CZ" dirty="0" smtClean="0"/>
              <a:t>dm</a:t>
            </a:r>
            <a:r>
              <a:rPr lang="cs-CZ" baseline="30000" dirty="0" smtClean="0"/>
              <a:t>3 </a:t>
            </a:r>
          </a:p>
          <a:p>
            <a:pPr marL="0" indent="0">
              <a:buNone/>
            </a:pPr>
            <a:r>
              <a:rPr lang="cs-CZ" dirty="0" smtClean="0"/>
              <a:t>e) 824 dm</a:t>
            </a:r>
            <a:r>
              <a:rPr lang="cs-CZ" baseline="30000" dirty="0" smtClean="0"/>
              <a:t>3</a:t>
            </a:r>
            <a:r>
              <a:rPr lang="cs-CZ" dirty="0"/>
              <a:t>=		</a:t>
            </a:r>
            <a:r>
              <a:rPr lang="cs-CZ" dirty="0" smtClean="0"/>
              <a:t>cm</a:t>
            </a:r>
            <a:r>
              <a:rPr lang="cs-CZ" baseline="30000" dirty="0" smtClean="0"/>
              <a:t>3 </a:t>
            </a:r>
            <a:endParaRPr lang="cs-CZ" dirty="0"/>
          </a:p>
          <a:p>
            <a:pPr marL="0" indent="0">
              <a:buNone/>
            </a:pPr>
            <a:r>
              <a:rPr lang="cs-CZ" dirty="0" smtClean="0"/>
              <a:t>f) 455 l </a:t>
            </a:r>
            <a:r>
              <a:rPr lang="cs-CZ" dirty="0"/>
              <a:t>= 		m</a:t>
            </a:r>
            <a:r>
              <a:rPr lang="cs-CZ" baseline="30000" dirty="0"/>
              <a:t>3</a:t>
            </a:r>
            <a:endParaRPr lang="cs-CZ" dirty="0"/>
          </a:p>
          <a:p>
            <a:endParaRPr lang="cs-CZ" dirty="0"/>
          </a:p>
        </p:txBody>
      </p:sp>
      <p:sp>
        <p:nvSpPr>
          <p:cNvPr id="6" name="Zástupný symbol pro text 5"/>
          <p:cNvSpPr>
            <a:spLocks noGrp="1"/>
          </p:cNvSpPr>
          <p:nvPr>
            <p:ph type="body" sz="quarter" idx="3"/>
          </p:nvPr>
        </p:nvSpPr>
        <p:spPr/>
        <p:txBody>
          <a:bodyPr/>
          <a:lstStyle/>
          <a:p>
            <a:r>
              <a:rPr lang="cs-CZ" dirty="0" smtClean="0"/>
              <a:t>Úloha č. 4</a:t>
            </a:r>
            <a:endParaRPr lang="cs-CZ" dirty="0"/>
          </a:p>
        </p:txBody>
      </p:sp>
      <p:sp>
        <p:nvSpPr>
          <p:cNvPr id="4" name="Zástupný symbol pro obsah 3"/>
          <p:cNvSpPr>
            <a:spLocks noGrp="1"/>
          </p:cNvSpPr>
          <p:nvPr>
            <p:ph sz="quarter" idx="4"/>
          </p:nvPr>
        </p:nvSpPr>
        <p:spPr/>
        <p:txBody>
          <a:bodyPr>
            <a:normAutofit/>
          </a:bodyPr>
          <a:lstStyle/>
          <a:p>
            <a:pPr marL="0" indent="0">
              <a:buNone/>
            </a:pPr>
            <a:r>
              <a:rPr lang="cs-CZ" dirty="0" smtClean="0"/>
              <a:t>a) 370 l =		dm</a:t>
            </a:r>
            <a:r>
              <a:rPr lang="cs-CZ" baseline="30000" dirty="0" smtClean="0"/>
              <a:t>3 </a:t>
            </a:r>
            <a:endParaRPr lang="cs-CZ" dirty="0"/>
          </a:p>
          <a:p>
            <a:pPr marL="0" indent="0">
              <a:buNone/>
            </a:pPr>
            <a:r>
              <a:rPr lang="cs-CZ" dirty="0" smtClean="0"/>
              <a:t>b) 1 500 ml =</a:t>
            </a:r>
            <a:r>
              <a:rPr lang="cs-CZ" dirty="0"/>
              <a:t>		</a:t>
            </a:r>
            <a:r>
              <a:rPr lang="cs-CZ" dirty="0" smtClean="0"/>
              <a:t>l</a:t>
            </a:r>
            <a:endParaRPr lang="cs-CZ" dirty="0"/>
          </a:p>
          <a:p>
            <a:pPr marL="0" indent="0">
              <a:buNone/>
            </a:pPr>
            <a:r>
              <a:rPr lang="cs-CZ" dirty="0" smtClean="0"/>
              <a:t>c) 4,5 </a:t>
            </a:r>
            <a:r>
              <a:rPr lang="cs-CZ" dirty="0"/>
              <a:t>m</a:t>
            </a:r>
            <a:r>
              <a:rPr lang="cs-CZ" baseline="30000" dirty="0"/>
              <a:t>3</a:t>
            </a:r>
            <a:r>
              <a:rPr lang="cs-CZ" dirty="0"/>
              <a:t> =		</a:t>
            </a:r>
            <a:r>
              <a:rPr lang="cs-CZ" dirty="0" smtClean="0"/>
              <a:t>l</a:t>
            </a:r>
            <a:endParaRPr lang="cs-CZ" baseline="30000" dirty="0" smtClean="0"/>
          </a:p>
          <a:p>
            <a:pPr marL="0" indent="0">
              <a:buNone/>
            </a:pPr>
            <a:r>
              <a:rPr lang="cs-CZ" dirty="0"/>
              <a:t>	</a:t>
            </a:r>
          </a:p>
          <a:p>
            <a:pPr marL="0" indent="0">
              <a:buNone/>
            </a:pPr>
            <a:r>
              <a:rPr lang="cs-CZ" dirty="0" smtClean="0"/>
              <a:t>d) 5,5 l </a:t>
            </a:r>
            <a:r>
              <a:rPr lang="cs-CZ" dirty="0"/>
              <a:t>=		</a:t>
            </a:r>
            <a:r>
              <a:rPr lang="cs-CZ" dirty="0" smtClean="0"/>
              <a:t>ml</a:t>
            </a:r>
            <a:endParaRPr lang="cs-CZ" dirty="0"/>
          </a:p>
          <a:p>
            <a:pPr marL="0" indent="0">
              <a:buNone/>
            </a:pPr>
            <a:r>
              <a:rPr lang="cs-CZ" dirty="0" smtClean="0"/>
              <a:t>e) 2 </a:t>
            </a:r>
            <a:r>
              <a:rPr lang="cs-CZ" dirty="0"/>
              <a:t>405 ml=		</a:t>
            </a:r>
            <a:r>
              <a:rPr lang="cs-CZ" dirty="0" smtClean="0"/>
              <a:t>cm</a:t>
            </a:r>
            <a:r>
              <a:rPr lang="cs-CZ" baseline="30000" dirty="0" smtClean="0"/>
              <a:t>3</a:t>
            </a:r>
            <a:endParaRPr lang="cs-CZ" dirty="0"/>
          </a:p>
          <a:p>
            <a:pPr marL="0" indent="0">
              <a:buNone/>
            </a:pPr>
            <a:r>
              <a:rPr lang="cs-CZ" dirty="0" smtClean="0"/>
              <a:t>f) 300 ml </a:t>
            </a:r>
            <a:r>
              <a:rPr lang="cs-CZ" dirty="0"/>
              <a:t>= 		</a:t>
            </a:r>
            <a:r>
              <a:rPr lang="cs-CZ" dirty="0" smtClean="0"/>
              <a:t>dl</a:t>
            </a:r>
            <a:endParaRPr lang="cs-CZ" dirty="0"/>
          </a:p>
          <a:p>
            <a:pPr marL="0" indent="0">
              <a:buNone/>
            </a:pPr>
            <a:r>
              <a:rPr lang="nn-NO" dirty="0"/>
              <a:t/>
            </a:r>
            <a:br>
              <a:rPr lang="nn-NO" dirty="0"/>
            </a:br>
            <a:endParaRPr lang="cs-CZ" dirty="0"/>
          </a:p>
        </p:txBody>
      </p:sp>
    </p:spTree>
    <p:extLst>
      <p:ext uri="{BB962C8B-B14F-4D97-AF65-F5344CB8AC3E}">
        <p14:creationId xmlns:p14="http://schemas.microsoft.com/office/powerpoint/2010/main" val="13591855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Spotřeba vody</a:t>
            </a:r>
            <a:endParaRPr lang="cs-CZ" dirty="0"/>
          </a:p>
        </p:txBody>
      </p:sp>
      <p:sp>
        <p:nvSpPr>
          <p:cNvPr id="3" name="Zástupný symbol pro obsah 2"/>
          <p:cNvSpPr>
            <a:spLocks noGrp="1"/>
          </p:cNvSpPr>
          <p:nvPr>
            <p:ph idx="1"/>
          </p:nvPr>
        </p:nvSpPr>
        <p:spPr/>
        <p:txBody>
          <a:bodyPr/>
          <a:lstStyle/>
          <a:p>
            <a:pPr marL="0" indent="0">
              <a:buNone/>
            </a:pPr>
            <a:r>
              <a:rPr lang="cs-CZ" dirty="0" smtClean="0"/>
              <a:t>Napište, na co doma používáte vodu:</a:t>
            </a:r>
            <a:endParaRPr lang="cs-CZ" dirty="0"/>
          </a:p>
        </p:txBody>
      </p:sp>
      <p:pic>
        <p:nvPicPr>
          <p:cNvPr id="3074" name="Picture 2" descr="C:\Users\eliska.novotna\Desktop\DOKONČIT PREZENTACE\20230802_124928.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44208" y="111404"/>
            <a:ext cx="2123728" cy="1592796"/>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C:\Users\eliska.novotna\Desktop\DOKONČIT PREZENTACE\20230802_124939.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9540" y="111404"/>
            <a:ext cx="2123739" cy="15928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80218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Spotřeba vody</a:t>
            </a:r>
            <a:endParaRPr lang="cs-CZ" dirty="0"/>
          </a:p>
        </p:txBody>
      </p:sp>
      <p:sp>
        <p:nvSpPr>
          <p:cNvPr id="3" name="Zástupný symbol pro obsah 2"/>
          <p:cNvSpPr>
            <a:spLocks noGrp="1"/>
          </p:cNvSpPr>
          <p:nvPr>
            <p:ph idx="1"/>
          </p:nvPr>
        </p:nvSpPr>
        <p:spPr/>
        <p:txBody>
          <a:bodyPr/>
          <a:lstStyle/>
          <a:p>
            <a:pPr marL="0" indent="0">
              <a:buNone/>
            </a:pPr>
            <a:r>
              <a:rPr lang="cs-CZ" dirty="0" smtClean="0"/>
              <a:t>Vymyslete, jak lze spotřebu vody zmenšit:</a:t>
            </a:r>
            <a:endParaRPr lang="cs-CZ" dirty="0"/>
          </a:p>
        </p:txBody>
      </p:sp>
    </p:spTree>
    <p:extLst>
      <p:ext uri="{BB962C8B-B14F-4D97-AF65-F5344CB8AC3E}">
        <p14:creationId xmlns:p14="http://schemas.microsoft.com/office/powerpoint/2010/main" val="1163577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Sledování spotřeby vody</a:t>
            </a:r>
            <a:endParaRPr lang="cs-CZ" dirty="0"/>
          </a:p>
        </p:txBody>
      </p:sp>
      <p:sp>
        <p:nvSpPr>
          <p:cNvPr id="3" name="Zástupný symbol pro obsah 2"/>
          <p:cNvSpPr>
            <a:spLocks noGrp="1"/>
          </p:cNvSpPr>
          <p:nvPr>
            <p:ph idx="1"/>
          </p:nvPr>
        </p:nvSpPr>
        <p:spPr/>
        <p:txBody>
          <a:bodyPr/>
          <a:lstStyle/>
          <a:p>
            <a:pPr marL="0" indent="0">
              <a:buNone/>
            </a:pPr>
            <a:r>
              <a:rPr lang="cs-CZ" dirty="0" smtClean="0"/>
              <a:t>Najděte doma vodoměr (vodoměry) a několik dní za sebou si vždy po 24 hodinách zapisujte jejich stav. Vypočítejte, kolik vody průměrně spotřebujete za den (ze zjištěných hodnot vypočítejte průměrnou denní spotřebu domácnosti, tuto hodnotu pak vydělte počtem členů domácnosti).</a:t>
            </a:r>
            <a:endParaRPr lang="cs-CZ" dirty="0"/>
          </a:p>
        </p:txBody>
      </p:sp>
    </p:spTree>
    <p:extLst>
      <p:ext uri="{BB962C8B-B14F-4D97-AF65-F5344CB8AC3E}">
        <p14:creationId xmlns:p14="http://schemas.microsoft.com/office/powerpoint/2010/main" val="5513255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Výpočet objemu</a:t>
            </a:r>
            <a:endParaRPr lang="cs-CZ" dirty="0"/>
          </a:p>
        </p:txBody>
      </p:sp>
      <p:sp>
        <p:nvSpPr>
          <p:cNvPr id="3" name="Zástupný symbol pro obsah 2"/>
          <p:cNvSpPr>
            <a:spLocks noGrp="1"/>
          </p:cNvSpPr>
          <p:nvPr>
            <p:ph idx="1"/>
          </p:nvPr>
        </p:nvSpPr>
        <p:spPr/>
        <p:txBody>
          <a:bodyPr>
            <a:normAutofit/>
          </a:bodyPr>
          <a:lstStyle/>
          <a:p>
            <a:pPr marL="0" indent="0">
              <a:buNone/>
            </a:pPr>
            <a:r>
              <a:rPr lang="cs-CZ" b="1" dirty="0" smtClean="0"/>
              <a:t>Úkol č. 1</a:t>
            </a:r>
          </a:p>
          <a:p>
            <a:pPr marL="0" indent="0">
              <a:buNone/>
            </a:pPr>
            <a:r>
              <a:rPr lang="cs-CZ" dirty="0" smtClean="0"/>
              <a:t>Vypočítejte objem Rubikovy kostky, jestliže její hrana je 5,5 cm. Výsledek uveďte i v základní jednotce.</a:t>
            </a:r>
            <a:endParaRPr lang="cs-CZ" dirty="0"/>
          </a:p>
          <a:p>
            <a:pPr marL="0" indent="0">
              <a:buNone/>
            </a:pPr>
            <a:endParaRPr lang="cs-CZ" b="1" dirty="0" smtClean="0"/>
          </a:p>
          <a:p>
            <a:pPr marL="0" indent="0">
              <a:buNone/>
            </a:pPr>
            <a:r>
              <a:rPr lang="cs-CZ" b="1" dirty="0"/>
              <a:t/>
            </a:r>
            <a:br>
              <a:rPr lang="cs-CZ" b="1" dirty="0"/>
            </a:br>
            <a:endParaRPr lang="cs-CZ" dirty="0"/>
          </a:p>
        </p:txBody>
      </p:sp>
    </p:spTree>
    <p:extLst>
      <p:ext uri="{BB962C8B-B14F-4D97-AF65-F5344CB8AC3E}">
        <p14:creationId xmlns:p14="http://schemas.microsoft.com/office/powerpoint/2010/main" val="30253673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Výpočet objemu</a:t>
            </a:r>
            <a:endParaRPr lang="cs-CZ" dirty="0"/>
          </a:p>
        </p:txBody>
      </p:sp>
      <p:sp>
        <p:nvSpPr>
          <p:cNvPr id="3" name="Zástupný symbol pro obsah 2"/>
          <p:cNvSpPr>
            <a:spLocks noGrp="1"/>
          </p:cNvSpPr>
          <p:nvPr>
            <p:ph idx="1"/>
          </p:nvPr>
        </p:nvSpPr>
        <p:spPr/>
        <p:txBody>
          <a:bodyPr>
            <a:normAutofit/>
          </a:bodyPr>
          <a:lstStyle/>
          <a:p>
            <a:pPr marL="0" indent="0">
              <a:buNone/>
            </a:pPr>
            <a:r>
              <a:rPr lang="cs-CZ" b="1" dirty="0" smtClean="0"/>
              <a:t>Úkol č. 2</a:t>
            </a:r>
          </a:p>
          <a:p>
            <a:pPr marL="0" indent="0">
              <a:buNone/>
            </a:pPr>
            <a:r>
              <a:rPr lang="cs-CZ" dirty="0" smtClean="0"/>
              <a:t>Vypočítejte objem bazénu tvaru kvádru, jehož rozměry jsou 9 m, 4 m a 1,2 m. Výsledek uveďte v základní jednotce i v litrech.</a:t>
            </a:r>
            <a:endParaRPr lang="cs-CZ" dirty="0"/>
          </a:p>
          <a:p>
            <a:pPr marL="0" indent="0">
              <a:buNone/>
            </a:pPr>
            <a:endParaRPr lang="cs-CZ" b="1" dirty="0" smtClean="0"/>
          </a:p>
          <a:p>
            <a:pPr marL="0" indent="0">
              <a:buNone/>
            </a:pPr>
            <a:r>
              <a:rPr lang="cs-CZ" b="1" dirty="0"/>
              <a:t/>
            </a:r>
            <a:br>
              <a:rPr lang="cs-CZ" b="1" dirty="0"/>
            </a:br>
            <a:endParaRPr lang="cs-CZ" dirty="0"/>
          </a:p>
        </p:txBody>
      </p:sp>
    </p:spTree>
    <p:extLst>
      <p:ext uri="{BB962C8B-B14F-4D97-AF65-F5344CB8AC3E}">
        <p14:creationId xmlns:p14="http://schemas.microsoft.com/office/powerpoint/2010/main" val="42138725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Postup při měření objemu kapaliny odměrným válcem</a:t>
            </a:r>
            <a:endParaRPr lang="cs-CZ" dirty="0"/>
          </a:p>
        </p:txBody>
      </p:sp>
      <p:sp>
        <p:nvSpPr>
          <p:cNvPr id="3" name="Zástupný symbol pro obsah 2"/>
          <p:cNvSpPr>
            <a:spLocks noGrp="1"/>
          </p:cNvSpPr>
          <p:nvPr>
            <p:ph idx="1"/>
          </p:nvPr>
        </p:nvSpPr>
        <p:spPr/>
        <p:txBody>
          <a:bodyPr>
            <a:normAutofit fontScale="92500" lnSpcReduction="20000"/>
          </a:bodyPr>
          <a:lstStyle/>
          <a:p>
            <a:r>
              <a:rPr lang="cs-CZ" sz="3000" dirty="0" smtClean="0"/>
              <a:t>vybereme vhodné </a:t>
            </a:r>
            <a:r>
              <a:rPr lang="cs-CZ" sz="3000" dirty="0" smtClean="0">
                <a:solidFill>
                  <a:srgbClr val="FF0000"/>
                </a:solidFill>
              </a:rPr>
              <a:t>měřidlo</a:t>
            </a:r>
            <a:r>
              <a:rPr lang="cs-CZ" sz="3000" dirty="0" smtClean="0"/>
              <a:t> (odměrný válec) a položíme ho na vodorovnou podložku</a:t>
            </a:r>
          </a:p>
          <a:p>
            <a:r>
              <a:rPr lang="cs-CZ" sz="3000" dirty="0"/>
              <a:t>z</a:t>
            </a:r>
            <a:r>
              <a:rPr lang="cs-CZ" sz="3000" dirty="0" smtClean="0"/>
              <a:t>jistíme jeho rozsah, nejmenší dílek a jednotky stupnice odměrného válce</a:t>
            </a:r>
          </a:p>
          <a:p>
            <a:r>
              <a:rPr lang="cs-CZ" sz="3000" dirty="0"/>
              <a:t>n</a:t>
            </a:r>
            <a:r>
              <a:rPr lang="cs-CZ" sz="3000" dirty="0" smtClean="0"/>
              <a:t>alijeme do něj kapalinu, necháme ustálit hladinu, případné vzduchové bublinky odstraníme</a:t>
            </a:r>
          </a:p>
          <a:p>
            <a:r>
              <a:rPr lang="cs-CZ" sz="3000" dirty="0"/>
              <a:t>n</a:t>
            </a:r>
            <a:r>
              <a:rPr lang="cs-CZ" sz="3000" dirty="0" smtClean="0"/>
              <a:t>a měřidlo se díváme kolmo, přečteme hodnotu odpovídající rovné střední části hladiny</a:t>
            </a:r>
          </a:p>
          <a:p>
            <a:r>
              <a:rPr lang="cs-CZ" sz="3000" dirty="0"/>
              <a:t>m</a:t>
            </a:r>
            <a:r>
              <a:rPr lang="cs-CZ" sz="3000" dirty="0" smtClean="0"/>
              <a:t>ěření několikrát opakujeme – z hodnot vypočítáme </a:t>
            </a:r>
            <a:r>
              <a:rPr lang="cs-CZ" sz="3000" dirty="0" smtClean="0">
                <a:solidFill>
                  <a:srgbClr val="FF0000"/>
                </a:solidFill>
              </a:rPr>
              <a:t>aritmetický průměr</a:t>
            </a:r>
          </a:p>
          <a:p>
            <a:r>
              <a:rPr lang="cs-CZ" sz="3000" dirty="0"/>
              <a:t>m</a:t>
            </a:r>
            <a:r>
              <a:rPr lang="cs-CZ" sz="3000" dirty="0" smtClean="0"/>
              <a:t>ěříme s různou přesností, výsledek zaokrouhlíme</a:t>
            </a:r>
          </a:p>
          <a:p>
            <a:endParaRPr lang="cs-CZ" sz="3000" dirty="0" smtClean="0"/>
          </a:p>
        </p:txBody>
      </p:sp>
    </p:spTree>
    <p:extLst>
      <p:ext uri="{BB962C8B-B14F-4D97-AF65-F5344CB8AC3E}">
        <p14:creationId xmlns:p14="http://schemas.microsoft.com/office/powerpoint/2010/main" val="36309458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Experimentální měření objemu pevného tělesa</a:t>
            </a:r>
            <a:endParaRPr lang="cs-CZ" dirty="0"/>
          </a:p>
        </p:txBody>
      </p:sp>
      <p:sp>
        <p:nvSpPr>
          <p:cNvPr id="3" name="Zástupný symbol pro obsah 2"/>
          <p:cNvSpPr>
            <a:spLocks noGrp="1"/>
          </p:cNvSpPr>
          <p:nvPr>
            <p:ph idx="1"/>
          </p:nvPr>
        </p:nvSpPr>
        <p:spPr>
          <a:xfrm>
            <a:off x="457200" y="1556792"/>
            <a:ext cx="8229600" cy="4525963"/>
          </a:xfrm>
        </p:spPr>
        <p:txBody>
          <a:bodyPr>
            <a:noAutofit/>
          </a:bodyPr>
          <a:lstStyle/>
          <a:p>
            <a:r>
              <a:rPr lang="cs-CZ" sz="2200" dirty="0" smtClean="0"/>
              <a:t>do </a:t>
            </a:r>
            <a:r>
              <a:rPr lang="cs-CZ" sz="2200" dirty="0"/>
              <a:t>odměrného válce nalijeme vodu a změříme správným způsobem její objem </a:t>
            </a:r>
            <a:r>
              <a:rPr lang="cs-CZ" sz="2200" i="1" dirty="0" smtClean="0"/>
              <a:t>V</a:t>
            </a:r>
            <a:r>
              <a:rPr lang="cs-CZ" sz="2200" i="1" baseline="-25000" dirty="0" smtClean="0"/>
              <a:t>1</a:t>
            </a:r>
            <a:endParaRPr lang="cs-CZ" sz="2200" i="1" dirty="0"/>
          </a:p>
          <a:p>
            <a:r>
              <a:rPr lang="cs-CZ" sz="2200" dirty="0" smtClean="0"/>
              <a:t>pevné těleso, jehož objem chceme stanovit, ponoříme např. zavěšené na niti do vody - její hladina stoupne - opět </a:t>
            </a:r>
            <a:r>
              <a:rPr lang="cs-CZ" sz="2200" dirty="0"/>
              <a:t>správným způsobem změříme objem kapaliny s tělesem </a:t>
            </a:r>
            <a:r>
              <a:rPr lang="cs-CZ" sz="2200" i="1" dirty="0"/>
              <a:t>V</a:t>
            </a:r>
            <a:r>
              <a:rPr lang="cs-CZ" sz="2200" i="1" baseline="-25000" dirty="0"/>
              <a:t>2</a:t>
            </a:r>
            <a:endParaRPr lang="cs-CZ" sz="2200" i="1" dirty="0"/>
          </a:p>
          <a:p>
            <a:r>
              <a:rPr lang="cs-CZ" sz="2200" dirty="0"/>
              <a:t>objem tělesa určíme jako rozdíl změřených objemů:</a:t>
            </a:r>
          </a:p>
          <a:p>
            <a:pPr marL="0" indent="0">
              <a:buNone/>
            </a:pPr>
            <a:r>
              <a:rPr lang="cs-CZ" sz="2200" i="1" dirty="0" smtClean="0"/>
              <a:t>	</a:t>
            </a:r>
            <a:r>
              <a:rPr lang="cs-CZ" sz="2200" i="1" dirty="0" err="1" smtClean="0"/>
              <a:t>V</a:t>
            </a:r>
            <a:r>
              <a:rPr lang="cs-CZ" sz="2200" i="1" baseline="-25000" dirty="0" err="1" smtClean="0"/>
              <a:t>t</a:t>
            </a:r>
            <a:r>
              <a:rPr lang="cs-CZ" sz="2200" i="1" dirty="0" smtClean="0"/>
              <a:t> </a:t>
            </a:r>
            <a:r>
              <a:rPr lang="cs-CZ" sz="2200" i="1" dirty="0"/>
              <a:t>= V</a:t>
            </a:r>
            <a:r>
              <a:rPr lang="cs-CZ" sz="2200" i="1" baseline="-25000" dirty="0"/>
              <a:t>2</a:t>
            </a:r>
            <a:r>
              <a:rPr lang="cs-CZ" sz="2200" i="1" dirty="0"/>
              <a:t> - </a:t>
            </a:r>
            <a:r>
              <a:rPr lang="cs-CZ" sz="2200" i="1" dirty="0" smtClean="0"/>
              <a:t>V</a:t>
            </a:r>
            <a:r>
              <a:rPr lang="cs-CZ" sz="2200" i="1" baseline="-25000" dirty="0" smtClean="0"/>
              <a:t>1</a:t>
            </a:r>
            <a:endParaRPr lang="cs-CZ" sz="2200" i="1" dirty="0" smtClean="0"/>
          </a:p>
          <a:p>
            <a:r>
              <a:rPr lang="cs-CZ" sz="2200" dirty="0" smtClean="0"/>
              <a:t>při měření objemu velmi malého tělesa měříme nejprve objem více stejných těles a následně vypočítáme objem jednoho</a:t>
            </a:r>
          </a:p>
          <a:p>
            <a:r>
              <a:rPr lang="cs-CZ" sz="2200" dirty="0"/>
              <a:t>d</a:t>
            </a:r>
            <a:r>
              <a:rPr lang="cs-CZ" sz="2200" dirty="0" smtClean="0"/>
              <a:t>alší možností je libovolnou nádobu naplnit vodou až po okraj, těleso do ní ponořit a zjistit objem vody, které přetekla – tento objem se shoduje s objemem tělesa</a:t>
            </a:r>
          </a:p>
        </p:txBody>
      </p:sp>
      <p:pic>
        <p:nvPicPr>
          <p:cNvPr id="2050" name="Picture 2" descr="C:\Users\eliska.novotna\Desktop\DOKONČIT PREZENTACE\20230802_125539.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7854859" y="5330717"/>
            <a:ext cx="1388200" cy="1041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13610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Měření objemu – praktická úloha</a:t>
            </a:r>
            <a:endParaRPr lang="cs-CZ" dirty="0"/>
          </a:p>
        </p:txBody>
      </p:sp>
      <p:sp>
        <p:nvSpPr>
          <p:cNvPr id="3" name="Zástupný symbol pro obsah 2"/>
          <p:cNvSpPr>
            <a:spLocks noGrp="1"/>
          </p:cNvSpPr>
          <p:nvPr>
            <p:ph idx="1"/>
          </p:nvPr>
        </p:nvSpPr>
        <p:spPr/>
        <p:txBody>
          <a:bodyPr>
            <a:normAutofit fontScale="77500" lnSpcReduction="20000"/>
          </a:bodyPr>
          <a:lstStyle/>
          <a:p>
            <a:pPr marL="0" indent="0">
              <a:buNone/>
            </a:pPr>
            <a:r>
              <a:rPr lang="cs-CZ" dirty="0" smtClean="0"/>
              <a:t>Zjistěte </a:t>
            </a:r>
            <a:r>
              <a:rPr lang="cs-CZ" dirty="0"/>
              <a:t>objem </a:t>
            </a:r>
            <a:r>
              <a:rPr lang="cs-CZ" dirty="0" smtClean="0"/>
              <a:t>kamene:</a:t>
            </a:r>
            <a:endParaRPr lang="cs-CZ" dirty="0"/>
          </a:p>
          <a:p>
            <a:pPr marL="0" indent="0">
              <a:buNone/>
            </a:pPr>
            <a:endParaRPr lang="cs-CZ" sz="2400" dirty="0" smtClean="0"/>
          </a:p>
          <a:p>
            <a:pPr marL="0" indent="0">
              <a:buNone/>
            </a:pPr>
            <a:r>
              <a:rPr lang="cs-CZ" dirty="0" smtClean="0"/>
              <a:t>Postup</a:t>
            </a:r>
            <a:endParaRPr lang="cs-CZ" dirty="0"/>
          </a:p>
          <a:p>
            <a:pPr marL="0" indent="0">
              <a:buNone/>
            </a:pPr>
            <a:r>
              <a:rPr lang="cs-CZ" dirty="0" smtClean="0"/>
              <a:t>1. Do odměrného válce nalijte vodu a určete její objem:</a:t>
            </a:r>
          </a:p>
          <a:p>
            <a:pPr marL="0" indent="0">
              <a:buNone/>
            </a:pPr>
            <a:r>
              <a:rPr lang="cs-CZ" dirty="0"/>
              <a:t>	</a:t>
            </a:r>
            <a:r>
              <a:rPr lang="cs-CZ" i="1" dirty="0" smtClean="0"/>
              <a:t>V</a:t>
            </a:r>
            <a:r>
              <a:rPr lang="cs-CZ" i="1" baseline="-25000" dirty="0" smtClean="0"/>
              <a:t>1</a:t>
            </a:r>
            <a:r>
              <a:rPr lang="cs-CZ" dirty="0" smtClean="0"/>
              <a:t>= </a:t>
            </a:r>
            <a:endParaRPr lang="cs-CZ" dirty="0"/>
          </a:p>
          <a:p>
            <a:pPr marL="0" indent="0">
              <a:buNone/>
            </a:pPr>
            <a:endParaRPr lang="cs-CZ" dirty="0" smtClean="0"/>
          </a:p>
          <a:p>
            <a:pPr marL="0" indent="0">
              <a:buNone/>
            </a:pPr>
            <a:r>
              <a:rPr lang="cs-CZ" dirty="0" smtClean="0"/>
              <a:t>2</a:t>
            </a:r>
            <a:r>
              <a:rPr lang="cs-CZ" dirty="0"/>
              <a:t>. </a:t>
            </a:r>
            <a:r>
              <a:rPr lang="cs-CZ" dirty="0" smtClean="0"/>
              <a:t>Ponořte </a:t>
            </a:r>
            <a:r>
              <a:rPr lang="cs-CZ" dirty="0"/>
              <a:t>kámen zavěšený na niti a </a:t>
            </a:r>
            <a:r>
              <a:rPr lang="cs-CZ" dirty="0" smtClean="0"/>
              <a:t>určete </a:t>
            </a:r>
            <a:r>
              <a:rPr lang="cs-CZ" dirty="0"/>
              <a:t>objem vody</a:t>
            </a:r>
          </a:p>
          <a:p>
            <a:pPr marL="0" indent="0">
              <a:buNone/>
            </a:pPr>
            <a:r>
              <a:rPr lang="cs-CZ" dirty="0"/>
              <a:t>s </a:t>
            </a:r>
            <a:r>
              <a:rPr lang="cs-CZ" dirty="0" smtClean="0"/>
              <a:t>kamenem:</a:t>
            </a:r>
          </a:p>
          <a:p>
            <a:pPr marL="0" indent="0">
              <a:buNone/>
            </a:pPr>
            <a:r>
              <a:rPr lang="cs-CZ" dirty="0" smtClean="0"/>
              <a:t>	</a:t>
            </a:r>
            <a:r>
              <a:rPr lang="cs-CZ" i="1" dirty="0" smtClean="0"/>
              <a:t>V</a:t>
            </a:r>
            <a:r>
              <a:rPr lang="cs-CZ" i="1" baseline="-25000" dirty="0" smtClean="0"/>
              <a:t>2</a:t>
            </a:r>
            <a:r>
              <a:rPr lang="cs-CZ" baseline="-25000" dirty="0" smtClean="0"/>
              <a:t> </a:t>
            </a:r>
            <a:r>
              <a:rPr lang="cs-CZ" dirty="0" smtClean="0"/>
              <a:t>=</a:t>
            </a:r>
            <a:endParaRPr lang="cs-CZ" dirty="0"/>
          </a:p>
          <a:p>
            <a:pPr marL="0" indent="0">
              <a:buNone/>
            </a:pPr>
            <a:endParaRPr lang="cs-CZ" dirty="0" smtClean="0"/>
          </a:p>
          <a:p>
            <a:pPr marL="0" indent="0">
              <a:buNone/>
            </a:pPr>
            <a:r>
              <a:rPr lang="cs-CZ" dirty="0" smtClean="0"/>
              <a:t>3</a:t>
            </a:r>
            <a:r>
              <a:rPr lang="cs-CZ" dirty="0"/>
              <a:t>. </a:t>
            </a:r>
            <a:r>
              <a:rPr lang="cs-CZ" dirty="0" smtClean="0"/>
              <a:t>Vypočítejte rozdíl </a:t>
            </a:r>
            <a:r>
              <a:rPr lang="cs-CZ" dirty="0"/>
              <a:t>objemů, </a:t>
            </a:r>
            <a:r>
              <a:rPr lang="cs-CZ" dirty="0" smtClean="0"/>
              <a:t>tedy stanovte </a:t>
            </a:r>
            <a:r>
              <a:rPr lang="cs-CZ" dirty="0"/>
              <a:t>objem </a:t>
            </a:r>
            <a:r>
              <a:rPr lang="cs-CZ" dirty="0" smtClean="0"/>
              <a:t>kamene:</a:t>
            </a:r>
            <a:endParaRPr lang="cs-CZ" dirty="0"/>
          </a:p>
          <a:p>
            <a:pPr marL="0" indent="0">
              <a:buNone/>
            </a:pPr>
            <a:r>
              <a:rPr lang="cs-CZ" dirty="0" smtClean="0"/>
              <a:t>	</a:t>
            </a:r>
            <a:r>
              <a:rPr lang="cs-CZ" i="1" dirty="0" smtClean="0"/>
              <a:t>V</a:t>
            </a:r>
            <a:r>
              <a:rPr lang="cs-CZ" i="1" baseline="-25000" dirty="0" smtClean="0"/>
              <a:t>K</a:t>
            </a:r>
            <a:r>
              <a:rPr lang="cs-CZ" i="1" dirty="0" smtClean="0"/>
              <a:t> </a:t>
            </a:r>
            <a:r>
              <a:rPr lang="cs-CZ" i="1" dirty="0"/>
              <a:t>= V</a:t>
            </a:r>
            <a:r>
              <a:rPr lang="cs-CZ" i="1" baseline="-25000" dirty="0"/>
              <a:t>2</a:t>
            </a:r>
            <a:r>
              <a:rPr lang="cs-CZ" i="1" dirty="0"/>
              <a:t> - </a:t>
            </a:r>
            <a:r>
              <a:rPr lang="cs-CZ" i="1" dirty="0" smtClean="0"/>
              <a:t>V</a:t>
            </a:r>
            <a:r>
              <a:rPr lang="cs-CZ" i="1" baseline="-25000" dirty="0" smtClean="0"/>
              <a:t>1 </a:t>
            </a:r>
            <a:r>
              <a:rPr lang="cs-CZ" i="1" dirty="0" smtClean="0"/>
              <a:t>= </a:t>
            </a:r>
          </a:p>
        </p:txBody>
      </p:sp>
    </p:spTree>
    <p:extLst>
      <p:ext uri="{BB962C8B-B14F-4D97-AF65-F5344CB8AC3E}">
        <p14:creationId xmlns:p14="http://schemas.microsoft.com/office/powerpoint/2010/main" val="25144250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Objem a jeho jednotka</a:t>
            </a:r>
            <a:endParaRPr lang="cs-CZ" dirty="0"/>
          </a:p>
        </p:txBody>
      </p:sp>
      <p:sp>
        <p:nvSpPr>
          <p:cNvPr id="3" name="Zástupný symbol pro obsah 2"/>
          <p:cNvSpPr>
            <a:spLocks noGrp="1"/>
          </p:cNvSpPr>
          <p:nvPr>
            <p:ph idx="1"/>
          </p:nvPr>
        </p:nvSpPr>
        <p:spPr>
          <a:xfrm>
            <a:off x="457200" y="1992949"/>
            <a:ext cx="8229600" cy="3740465"/>
          </a:xfrm>
        </p:spPr>
        <p:txBody>
          <a:bodyPr>
            <a:noAutofit/>
          </a:bodyPr>
          <a:lstStyle/>
          <a:p>
            <a:r>
              <a:rPr lang="cs-CZ" sz="2800" dirty="0" smtClean="0"/>
              <a:t>používají se různé jednotky - dříve např. žejdlík, věrtel, bečka,…, dnes např. pinta, galon, tekutá unce,…</a:t>
            </a:r>
          </a:p>
          <a:p>
            <a:r>
              <a:rPr lang="cs-CZ" sz="2800" dirty="0" smtClean="0">
                <a:solidFill>
                  <a:srgbClr val="FF0000"/>
                </a:solidFill>
              </a:rPr>
              <a:t>základní </a:t>
            </a:r>
            <a:r>
              <a:rPr lang="cs-CZ" sz="2800" dirty="0">
                <a:solidFill>
                  <a:srgbClr val="FF0000"/>
                </a:solidFill>
              </a:rPr>
              <a:t>jednotka </a:t>
            </a:r>
            <a:r>
              <a:rPr lang="cs-CZ" sz="2800" dirty="0" smtClean="0">
                <a:solidFill>
                  <a:srgbClr val="FF0000"/>
                </a:solidFill>
              </a:rPr>
              <a:t>objemu – metr krychlový (m</a:t>
            </a:r>
            <a:r>
              <a:rPr lang="cs-CZ" sz="2800" baseline="30000" dirty="0">
                <a:solidFill>
                  <a:srgbClr val="FF0000"/>
                </a:solidFill>
              </a:rPr>
              <a:t>3</a:t>
            </a:r>
            <a:r>
              <a:rPr lang="cs-CZ" sz="2800" dirty="0" smtClean="0">
                <a:solidFill>
                  <a:srgbClr val="FF0000"/>
                </a:solidFill>
              </a:rPr>
              <a:t>)</a:t>
            </a:r>
          </a:p>
          <a:p>
            <a:r>
              <a:rPr lang="cs-CZ" sz="2000" dirty="0" smtClean="0"/>
              <a:t>správně bychom měli říkat hlavní jednotka objemu, protože jeho jednotka odvozena od základní jednotky délky -  1 m</a:t>
            </a:r>
            <a:endParaRPr lang="cs-CZ" sz="2000" dirty="0"/>
          </a:p>
          <a:p>
            <a:r>
              <a:rPr lang="cs-CZ" sz="2800" dirty="0" smtClean="0">
                <a:solidFill>
                  <a:srgbClr val="FF0000"/>
                </a:solidFill>
              </a:rPr>
              <a:t>objem značíme </a:t>
            </a:r>
            <a:r>
              <a:rPr lang="cs-CZ" sz="2800" i="1" dirty="0" smtClean="0">
                <a:solidFill>
                  <a:srgbClr val="FF0000"/>
                </a:solidFill>
              </a:rPr>
              <a:t>V</a:t>
            </a:r>
          </a:p>
          <a:p>
            <a:r>
              <a:rPr lang="cs-CZ" sz="2800" dirty="0" smtClean="0"/>
              <a:t>objem známe již z matematiky – určuje nám, jaký prostor tělesa zabírají</a:t>
            </a:r>
          </a:p>
          <a:p>
            <a:pPr marL="0" indent="0">
              <a:buNone/>
            </a:pPr>
            <a:endParaRPr lang="cs-CZ" sz="2800" dirty="0"/>
          </a:p>
        </p:txBody>
      </p:sp>
    </p:spTree>
    <p:extLst>
      <p:ext uri="{BB962C8B-B14F-4D97-AF65-F5344CB8AC3E}">
        <p14:creationId xmlns:p14="http://schemas.microsoft.com/office/powerpoint/2010/main" val="8875152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Objem plynných látek</a:t>
            </a:r>
            <a:endParaRPr lang="cs-CZ" dirty="0"/>
          </a:p>
        </p:txBody>
      </p:sp>
      <p:sp>
        <p:nvSpPr>
          <p:cNvPr id="3" name="Zástupný symbol pro obsah 2"/>
          <p:cNvSpPr>
            <a:spLocks noGrp="1"/>
          </p:cNvSpPr>
          <p:nvPr>
            <p:ph idx="1"/>
          </p:nvPr>
        </p:nvSpPr>
        <p:spPr/>
        <p:txBody>
          <a:bodyPr/>
          <a:lstStyle/>
          <a:p>
            <a:r>
              <a:rPr lang="cs-CZ" dirty="0" smtClean="0"/>
              <a:t>plyny jsou rozpínavé a stlačitelné, nezachovávají tvar ani objem – vždy vyplní celou nádobu, celý prostor</a:t>
            </a:r>
            <a:endParaRPr lang="cs-CZ" dirty="0"/>
          </a:p>
        </p:txBody>
      </p:sp>
    </p:spTree>
    <p:extLst>
      <p:ext uri="{BB962C8B-B14F-4D97-AF65-F5344CB8AC3E}">
        <p14:creationId xmlns:p14="http://schemas.microsoft.com/office/powerpoint/2010/main" val="33697589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Objem - úlohy</a:t>
            </a:r>
            <a:endParaRPr lang="cs-CZ" dirty="0"/>
          </a:p>
        </p:txBody>
      </p:sp>
      <p:sp>
        <p:nvSpPr>
          <p:cNvPr id="3" name="Zástupný symbol pro obsah 2"/>
          <p:cNvSpPr>
            <a:spLocks noGrp="1"/>
          </p:cNvSpPr>
          <p:nvPr>
            <p:ph idx="1"/>
          </p:nvPr>
        </p:nvSpPr>
        <p:spPr/>
        <p:txBody>
          <a:bodyPr/>
          <a:lstStyle/>
          <a:p>
            <a:pPr marL="0" indent="0">
              <a:buNone/>
            </a:pPr>
            <a:r>
              <a:rPr lang="cs-CZ" b="1" dirty="0" smtClean="0"/>
              <a:t>Úloha č. 1</a:t>
            </a:r>
          </a:p>
          <a:p>
            <a:pPr marL="0" indent="0">
              <a:buNone/>
            </a:pPr>
            <a:r>
              <a:rPr lang="cs-CZ" dirty="0" smtClean="0"/>
              <a:t>Sud má objem 1,5 m</a:t>
            </a:r>
            <a:r>
              <a:rPr lang="cs-CZ" baseline="30000" dirty="0" smtClean="0"/>
              <a:t>3</a:t>
            </a:r>
            <a:r>
              <a:rPr lang="cs-CZ" dirty="0" smtClean="0"/>
              <a:t>, kolik věder o objemu 8 l do něj musíte nalít, aby byl sud plný?</a:t>
            </a:r>
          </a:p>
        </p:txBody>
      </p:sp>
    </p:spTree>
    <p:extLst>
      <p:ext uri="{BB962C8B-B14F-4D97-AF65-F5344CB8AC3E}">
        <p14:creationId xmlns:p14="http://schemas.microsoft.com/office/powerpoint/2010/main" val="2016040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Objem - úlohy</a:t>
            </a:r>
            <a:endParaRPr lang="cs-CZ" dirty="0"/>
          </a:p>
        </p:txBody>
      </p:sp>
      <p:sp>
        <p:nvSpPr>
          <p:cNvPr id="3" name="Zástupný symbol pro obsah 2"/>
          <p:cNvSpPr>
            <a:spLocks noGrp="1"/>
          </p:cNvSpPr>
          <p:nvPr>
            <p:ph idx="1"/>
          </p:nvPr>
        </p:nvSpPr>
        <p:spPr/>
        <p:txBody>
          <a:bodyPr/>
          <a:lstStyle/>
          <a:p>
            <a:pPr marL="0" indent="0">
              <a:buNone/>
            </a:pPr>
            <a:r>
              <a:rPr lang="cs-CZ" b="1" dirty="0" smtClean="0"/>
              <a:t>Úloha č. 2</a:t>
            </a:r>
          </a:p>
          <a:p>
            <a:pPr marL="0" indent="0">
              <a:buNone/>
            </a:pPr>
            <a:r>
              <a:rPr lang="cs-CZ" dirty="0" smtClean="0"/>
              <a:t>Akvárium má tvar kvádru s rozměry 30 cm, 18 cm a 20 cm. Kolikrát půjdete s hrncem </a:t>
            </a:r>
            <a:r>
              <a:rPr lang="cs-CZ" smtClean="0"/>
              <a:t>plným vody </a:t>
            </a:r>
            <a:r>
              <a:rPr lang="cs-CZ" dirty="0" smtClean="0"/>
              <a:t>o objemu 5 l, abyste akvárium zcela naplnili?</a:t>
            </a:r>
            <a:endParaRPr lang="cs-CZ" dirty="0"/>
          </a:p>
        </p:txBody>
      </p:sp>
    </p:spTree>
    <p:extLst>
      <p:ext uri="{BB962C8B-B14F-4D97-AF65-F5344CB8AC3E}">
        <p14:creationId xmlns:p14="http://schemas.microsoft.com/office/powerpoint/2010/main" val="963197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Zjistěte objem 5 předmětů</a:t>
            </a:r>
            <a:endParaRPr lang="cs-CZ" dirty="0"/>
          </a:p>
        </p:txBody>
      </p:sp>
      <p:sp>
        <p:nvSpPr>
          <p:cNvPr id="3" name="Zástupný symbol pro text 2"/>
          <p:cNvSpPr>
            <a:spLocks noGrp="1"/>
          </p:cNvSpPr>
          <p:nvPr>
            <p:ph type="body" idx="1"/>
          </p:nvPr>
        </p:nvSpPr>
        <p:spPr/>
        <p:txBody>
          <a:bodyPr>
            <a:normAutofit fontScale="77500" lnSpcReduction="20000"/>
          </a:bodyPr>
          <a:lstStyle/>
          <a:p>
            <a:r>
              <a:rPr lang="cs-CZ" dirty="0" smtClean="0"/>
              <a:t>Předmět (výrobek) </a:t>
            </a:r>
          </a:p>
          <a:p>
            <a:r>
              <a:rPr lang="cs-CZ" b="0" dirty="0" smtClean="0"/>
              <a:t>– např. voňavka, krém, pití, </a:t>
            </a:r>
            <a:r>
              <a:rPr lang="cs-CZ" b="0" smtClean="0"/>
              <a:t>prací gel,…</a:t>
            </a:r>
            <a:endParaRPr lang="cs-CZ" b="0" dirty="0"/>
          </a:p>
        </p:txBody>
      </p:sp>
      <p:sp>
        <p:nvSpPr>
          <p:cNvPr id="4" name="Zástupný symbol pro obsah 3"/>
          <p:cNvSpPr>
            <a:spLocks noGrp="1"/>
          </p:cNvSpPr>
          <p:nvPr>
            <p:ph sz="half" idx="2"/>
          </p:nvPr>
        </p:nvSpPr>
        <p:spPr/>
        <p:txBody>
          <a:bodyPr/>
          <a:lstStyle/>
          <a:p>
            <a:endParaRPr lang="cs-CZ" dirty="0"/>
          </a:p>
        </p:txBody>
      </p:sp>
      <p:sp>
        <p:nvSpPr>
          <p:cNvPr id="5" name="Zástupný symbol pro text 4"/>
          <p:cNvSpPr>
            <a:spLocks noGrp="1"/>
          </p:cNvSpPr>
          <p:nvPr>
            <p:ph type="body" sz="quarter" idx="3"/>
          </p:nvPr>
        </p:nvSpPr>
        <p:spPr/>
        <p:txBody>
          <a:bodyPr>
            <a:normAutofit fontScale="77500" lnSpcReduction="20000"/>
          </a:bodyPr>
          <a:lstStyle/>
          <a:p>
            <a:r>
              <a:rPr lang="cs-CZ" dirty="0" smtClean="0"/>
              <a:t>Objem</a:t>
            </a:r>
          </a:p>
          <a:p>
            <a:r>
              <a:rPr lang="cs-CZ" b="0" dirty="0" smtClean="0"/>
              <a:t>(nezapomeňte uvést jednotky!)</a:t>
            </a:r>
            <a:endParaRPr lang="cs-CZ" b="0" dirty="0"/>
          </a:p>
        </p:txBody>
      </p:sp>
      <p:sp>
        <p:nvSpPr>
          <p:cNvPr id="6" name="Zástupný symbol pro obsah 5"/>
          <p:cNvSpPr>
            <a:spLocks noGrp="1"/>
          </p:cNvSpPr>
          <p:nvPr>
            <p:ph sz="quarter" idx="4"/>
          </p:nvPr>
        </p:nvSpPr>
        <p:spPr/>
        <p:txBody>
          <a:bodyPr/>
          <a:lstStyle/>
          <a:p>
            <a:endParaRPr lang="cs-CZ"/>
          </a:p>
        </p:txBody>
      </p:sp>
    </p:spTree>
    <p:extLst>
      <p:ext uri="{BB962C8B-B14F-4D97-AF65-F5344CB8AC3E}">
        <p14:creationId xmlns:p14="http://schemas.microsoft.com/office/powerpoint/2010/main" val="7398786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Určování objemu</a:t>
            </a:r>
            <a:endParaRPr lang="cs-CZ" dirty="0"/>
          </a:p>
        </p:txBody>
      </p:sp>
      <p:sp>
        <p:nvSpPr>
          <p:cNvPr id="3" name="Zástupný symbol pro obsah 2"/>
          <p:cNvSpPr>
            <a:spLocks noGrp="1"/>
          </p:cNvSpPr>
          <p:nvPr>
            <p:ph idx="1"/>
          </p:nvPr>
        </p:nvSpPr>
        <p:spPr/>
        <p:txBody>
          <a:bodyPr>
            <a:normAutofit lnSpcReduction="10000"/>
          </a:bodyPr>
          <a:lstStyle/>
          <a:p>
            <a:r>
              <a:rPr lang="cs-CZ" sz="3000" dirty="0" smtClean="0"/>
              <a:t>pomocí odměrky, kádinky, odměrného válce,… (kapaliny, sypké látky)</a:t>
            </a:r>
          </a:p>
          <a:p>
            <a:r>
              <a:rPr lang="cs-CZ" sz="3000" dirty="0" smtClean="0"/>
              <a:t>výpočtem z jeho rozměrů pomocí vzorců (pravidelná tělesa) - např.:</a:t>
            </a:r>
          </a:p>
          <a:p>
            <a:pPr marL="0" indent="0">
              <a:buNone/>
            </a:pPr>
            <a:r>
              <a:rPr lang="cs-CZ" sz="3000" dirty="0" smtClean="0"/>
              <a:t>	krychle		</a:t>
            </a:r>
            <a:r>
              <a:rPr lang="cs-CZ" sz="3000" i="1" dirty="0"/>
              <a:t>V</a:t>
            </a:r>
            <a:r>
              <a:rPr lang="cs-CZ" sz="3000" i="1" dirty="0" smtClean="0"/>
              <a:t> = a . a . a = a</a:t>
            </a:r>
            <a:r>
              <a:rPr lang="cs-CZ" sz="3000" i="1" baseline="30000" dirty="0"/>
              <a:t>3</a:t>
            </a:r>
            <a:endParaRPr lang="cs-CZ" sz="3000" i="1" baseline="30000" dirty="0" smtClean="0"/>
          </a:p>
          <a:p>
            <a:pPr marL="0" indent="0">
              <a:buNone/>
            </a:pPr>
            <a:r>
              <a:rPr lang="cs-CZ" sz="3000" dirty="0" smtClean="0"/>
              <a:t>	kvádr			</a:t>
            </a:r>
            <a:r>
              <a:rPr lang="cs-CZ" sz="3000" i="1" dirty="0"/>
              <a:t>V</a:t>
            </a:r>
            <a:r>
              <a:rPr lang="cs-CZ" sz="3000" i="1" dirty="0" smtClean="0"/>
              <a:t> = a . b . c = </a:t>
            </a:r>
            <a:r>
              <a:rPr lang="cs-CZ" sz="3000" i="1" dirty="0" err="1" smtClean="0"/>
              <a:t>Sp</a:t>
            </a:r>
            <a:r>
              <a:rPr lang="cs-CZ" sz="3000" i="1" dirty="0" smtClean="0"/>
              <a:t> . v</a:t>
            </a:r>
          </a:p>
          <a:p>
            <a:endParaRPr lang="cs-CZ" sz="3000" dirty="0" smtClean="0"/>
          </a:p>
          <a:p>
            <a:r>
              <a:rPr lang="cs-CZ" sz="3000" dirty="0" smtClean="0"/>
              <a:t>experimentálně  (především u nepravidelných těles)</a:t>
            </a:r>
          </a:p>
        </p:txBody>
      </p:sp>
      <p:pic>
        <p:nvPicPr>
          <p:cNvPr id="1026" name="Picture 2" descr="C:\Users\eliska.novotna\Desktop\DOKONČIT PREZENTACE\20230802_125527.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7254298" y="314654"/>
            <a:ext cx="1584177" cy="1188133"/>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eliska.novotna\Desktop\DOKONČIT PREZENTACE\20230802_12561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5400000">
            <a:off x="6930262" y="2987951"/>
            <a:ext cx="2232248" cy="16741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231604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Převody jednotek objemu</a:t>
            </a:r>
            <a:endParaRPr lang="cs-CZ" dirty="0"/>
          </a:p>
        </p:txBody>
      </p:sp>
      <p:sp>
        <p:nvSpPr>
          <p:cNvPr id="3" name="Zástupný symbol pro obsah 2"/>
          <p:cNvSpPr>
            <a:spLocks noGrp="1"/>
          </p:cNvSpPr>
          <p:nvPr>
            <p:ph idx="1"/>
          </p:nvPr>
        </p:nvSpPr>
        <p:spPr>
          <a:xfrm>
            <a:off x="467544" y="1484784"/>
            <a:ext cx="8229600" cy="4525963"/>
          </a:xfrm>
        </p:spPr>
        <p:txBody>
          <a:bodyPr>
            <a:noAutofit/>
          </a:bodyPr>
          <a:lstStyle/>
          <a:p>
            <a:pPr marL="400050" lvl="1" indent="0">
              <a:buNone/>
            </a:pPr>
            <a:r>
              <a:rPr lang="cs-CZ" sz="2400" i="1" dirty="0" smtClean="0"/>
              <a:t>V</a:t>
            </a:r>
            <a:r>
              <a:rPr lang="cs-CZ" sz="2400" dirty="0" smtClean="0"/>
              <a:t> = </a:t>
            </a:r>
            <a:r>
              <a:rPr lang="cs-CZ" sz="2400" dirty="0" smtClean="0">
                <a:solidFill>
                  <a:srgbClr val="FF0000"/>
                </a:solidFill>
              </a:rPr>
              <a:t>1 m</a:t>
            </a:r>
            <a:r>
              <a:rPr lang="cs-CZ" sz="2400" baseline="30000" dirty="0" smtClean="0">
                <a:solidFill>
                  <a:srgbClr val="FF0000"/>
                </a:solidFill>
              </a:rPr>
              <a:t>3</a:t>
            </a:r>
          </a:p>
          <a:p>
            <a:pPr marL="400050" lvl="1" indent="0">
              <a:buNone/>
            </a:pPr>
            <a:endParaRPr lang="cs-CZ" dirty="0"/>
          </a:p>
          <a:p>
            <a:pPr marL="400050" lvl="1" indent="0">
              <a:buNone/>
            </a:pPr>
            <a:r>
              <a:rPr lang="cs-CZ" dirty="0" smtClean="0"/>
              <a:t>		   </a:t>
            </a:r>
            <a:r>
              <a:rPr lang="cs-CZ" sz="2400" i="1" dirty="0" smtClean="0"/>
              <a:t>a</a:t>
            </a:r>
            <a:r>
              <a:rPr lang="cs-CZ" sz="2400" dirty="0" smtClean="0"/>
              <a:t> = 1 m = 10 dm = 100 cm = 1 000 mm</a:t>
            </a:r>
          </a:p>
          <a:p>
            <a:pPr marL="400050" lvl="1" indent="0">
              <a:buNone/>
            </a:pPr>
            <a:r>
              <a:rPr lang="cs-CZ" sz="1600" dirty="0" smtClean="0"/>
              <a:t>		</a:t>
            </a:r>
          </a:p>
          <a:p>
            <a:pPr marL="400050" lvl="1" indent="0">
              <a:buNone/>
            </a:pPr>
            <a:r>
              <a:rPr lang="cs-CZ" sz="1600" i="1" dirty="0"/>
              <a:t>	</a:t>
            </a:r>
            <a:r>
              <a:rPr lang="cs-CZ" sz="1600" i="1" dirty="0" smtClean="0"/>
              <a:t>	 </a:t>
            </a:r>
            <a:r>
              <a:rPr lang="cs-CZ" sz="2400" i="1" dirty="0" smtClean="0"/>
              <a:t>a</a:t>
            </a:r>
            <a:r>
              <a:rPr lang="cs-CZ" sz="2400" dirty="0" smtClean="0"/>
              <a:t> = </a:t>
            </a:r>
            <a:r>
              <a:rPr lang="cs-CZ" sz="2400" dirty="0"/>
              <a:t>1 m = 10 dm = 100 cm = 1 000 </a:t>
            </a:r>
            <a:r>
              <a:rPr lang="cs-CZ" sz="2400" dirty="0" smtClean="0"/>
              <a:t>mm</a:t>
            </a:r>
          </a:p>
          <a:p>
            <a:pPr marL="400050" lvl="1" indent="0">
              <a:buNone/>
            </a:pPr>
            <a:r>
              <a:rPr lang="cs-CZ" sz="2400" i="1" dirty="0" smtClean="0"/>
              <a:t>a</a:t>
            </a:r>
            <a:r>
              <a:rPr lang="cs-CZ" sz="2400" dirty="0" smtClean="0"/>
              <a:t> = 1 m = 10 dm = 100 cm = 1 000 mm</a:t>
            </a:r>
          </a:p>
          <a:p>
            <a:pPr marL="400050" lvl="1" indent="0">
              <a:buNone/>
            </a:pPr>
            <a:endParaRPr lang="cs-CZ" sz="1400" i="1" dirty="0" smtClean="0"/>
          </a:p>
          <a:p>
            <a:pPr marL="400050" lvl="1" indent="0">
              <a:buNone/>
            </a:pPr>
            <a:r>
              <a:rPr lang="cs-CZ" sz="2400" i="1" dirty="0" smtClean="0"/>
              <a:t>V</a:t>
            </a:r>
            <a:r>
              <a:rPr lang="cs-CZ" sz="2400" dirty="0" smtClean="0"/>
              <a:t> = 1 m . 1 m  . 1 m = </a:t>
            </a:r>
            <a:r>
              <a:rPr lang="cs-CZ" sz="2400" dirty="0">
                <a:solidFill>
                  <a:srgbClr val="FF0000"/>
                </a:solidFill>
              </a:rPr>
              <a:t>1 </a:t>
            </a:r>
            <a:r>
              <a:rPr lang="cs-CZ" sz="2400" dirty="0" smtClean="0">
                <a:solidFill>
                  <a:srgbClr val="FF0000"/>
                </a:solidFill>
              </a:rPr>
              <a:t>m</a:t>
            </a:r>
            <a:r>
              <a:rPr lang="cs-CZ" sz="2400" baseline="30000" dirty="0">
                <a:solidFill>
                  <a:srgbClr val="FF0000"/>
                </a:solidFill>
              </a:rPr>
              <a:t>3</a:t>
            </a:r>
            <a:r>
              <a:rPr lang="cs-CZ" sz="2400" dirty="0" smtClean="0">
                <a:solidFill>
                  <a:srgbClr val="FF0000"/>
                </a:solidFill>
              </a:rPr>
              <a:t> </a:t>
            </a:r>
          </a:p>
          <a:p>
            <a:pPr marL="400050" lvl="1" indent="0">
              <a:buNone/>
            </a:pPr>
            <a:r>
              <a:rPr lang="cs-CZ" sz="2400" i="1" dirty="0" smtClean="0"/>
              <a:t>V </a:t>
            </a:r>
            <a:r>
              <a:rPr lang="cs-CZ" sz="2400" dirty="0"/>
              <a:t>= 1 </a:t>
            </a:r>
            <a:r>
              <a:rPr lang="cs-CZ" sz="2400" dirty="0" smtClean="0"/>
              <a:t>m</a:t>
            </a:r>
            <a:r>
              <a:rPr lang="cs-CZ" sz="2400" baseline="30000" dirty="0"/>
              <a:t>3</a:t>
            </a:r>
            <a:r>
              <a:rPr lang="cs-CZ" sz="2400" dirty="0" smtClean="0"/>
              <a:t> = 10 dm . 10 dm . 10 dm = </a:t>
            </a:r>
            <a:r>
              <a:rPr lang="cs-CZ" sz="2400" dirty="0" smtClean="0">
                <a:solidFill>
                  <a:srgbClr val="FF0000"/>
                </a:solidFill>
              </a:rPr>
              <a:t>1 000 dm</a:t>
            </a:r>
            <a:r>
              <a:rPr lang="cs-CZ" sz="2400" baseline="30000" dirty="0">
                <a:solidFill>
                  <a:srgbClr val="FF0000"/>
                </a:solidFill>
              </a:rPr>
              <a:t>3</a:t>
            </a:r>
            <a:r>
              <a:rPr lang="cs-CZ" sz="2400" baseline="30000" dirty="0" smtClean="0">
                <a:solidFill>
                  <a:srgbClr val="FF0000"/>
                </a:solidFill>
              </a:rPr>
              <a:t> </a:t>
            </a:r>
            <a:endParaRPr lang="cs-CZ" sz="2400" dirty="0" smtClean="0">
              <a:solidFill>
                <a:srgbClr val="FF0000"/>
              </a:solidFill>
            </a:endParaRPr>
          </a:p>
          <a:p>
            <a:pPr marL="400050" lvl="1" indent="0">
              <a:buNone/>
            </a:pPr>
            <a:r>
              <a:rPr lang="cs-CZ" sz="2400" i="1" dirty="0" smtClean="0"/>
              <a:t>V</a:t>
            </a:r>
            <a:r>
              <a:rPr lang="cs-CZ" sz="2400" dirty="0" smtClean="0"/>
              <a:t> = 1 m</a:t>
            </a:r>
            <a:r>
              <a:rPr lang="cs-CZ" sz="2400" baseline="30000" dirty="0"/>
              <a:t>3</a:t>
            </a:r>
            <a:r>
              <a:rPr lang="cs-CZ" sz="2400" dirty="0" smtClean="0"/>
              <a:t> = 100 cm . 100 cm . 100 cm = </a:t>
            </a:r>
            <a:r>
              <a:rPr lang="cs-CZ" sz="2400" dirty="0" smtClean="0">
                <a:solidFill>
                  <a:srgbClr val="FF0000"/>
                </a:solidFill>
              </a:rPr>
              <a:t>1 000 000 cm</a:t>
            </a:r>
            <a:r>
              <a:rPr lang="cs-CZ" sz="2400" baseline="30000" dirty="0">
                <a:solidFill>
                  <a:srgbClr val="FF0000"/>
                </a:solidFill>
              </a:rPr>
              <a:t>3</a:t>
            </a:r>
            <a:r>
              <a:rPr lang="cs-CZ" sz="2400" baseline="30000" dirty="0" smtClean="0">
                <a:solidFill>
                  <a:srgbClr val="FF0000"/>
                </a:solidFill>
              </a:rPr>
              <a:t> </a:t>
            </a:r>
            <a:endParaRPr lang="cs-CZ" sz="2400" dirty="0" smtClean="0">
              <a:solidFill>
                <a:srgbClr val="FF0000"/>
              </a:solidFill>
            </a:endParaRPr>
          </a:p>
          <a:p>
            <a:pPr marL="400050" lvl="1" indent="0">
              <a:buNone/>
            </a:pPr>
            <a:r>
              <a:rPr lang="cs-CZ" sz="2400" i="1" dirty="0" smtClean="0"/>
              <a:t>V</a:t>
            </a:r>
            <a:r>
              <a:rPr lang="cs-CZ" sz="2400" dirty="0" smtClean="0"/>
              <a:t> = 1 m</a:t>
            </a:r>
            <a:r>
              <a:rPr lang="cs-CZ" sz="2400" baseline="30000" dirty="0"/>
              <a:t>3</a:t>
            </a:r>
            <a:r>
              <a:rPr lang="cs-CZ" sz="2400" baseline="30000" dirty="0" smtClean="0"/>
              <a:t>  </a:t>
            </a:r>
            <a:r>
              <a:rPr lang="cs-CZ" sz="2400" dirty="0" smtClean="0"/>
              <a:t>=1000 mm.1000 </a:t>
            </a:r>
            <a:r>
              <a:rPr lang="cs-CZ" sz="2400" dirty="0" err="1" smtClean="0"/>
              <a:t>mm.1000</a:t>
            </a:r>
            <a:r>
              <a:rPr lang="cs-CZ" sz="2400" dirty="0" smtClean="0"/>
              <a:t> mm = </a:t>
            </a:r>
            <a:r>
              <a:rPr lang="cs-CZ" sz="2400" dirty="0" smtClean="0">
                <a:solidFill>
                  <a:srgbClr val="FF0000"/>
                </a:solidFill>
              </a:rPr>
              <a:t>1 000 000 000 mm</a:t>
            </a:r>
            <a:r>
              <a:rPr lang="cs-CZ" sz="2400" baseline="30000" dirty="0" smtClean="0">
                <a:solidFill>
                  <a:srgbClr val="FF0000"/>
                </a:solidFill>
              </a:rPr>
              <a:t>3</a:t>
            </a:r>
            <a:r>
              <a:rPr lang="cs-CZ" sz="2400" baseline="30000" dirty="0" smtClean="0"/>
              <a:t> </a:t>
            </a:r>
            <a:endParaRPr lang="cs-CZ" sz="2400" dirty="0" smtClean="0"/>
          </a:p>
        </p:txBody>
      </p:sp>
      <p:sp>
        <p:nvSpPr>
          <p:cNvPr id="4" name="Krychle 3"/>
          <p:cNvSpPr/>
          <p:nvPr/>
        </p:nvSpPr>
        <p:spPr>
          <a:xfrm>
            <a:off x="539552" y="1916832"/>
            <a:ext cx="1944216" cy="1786472"/>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200" i="1" dirty="0" smtClean="0"/>
              <a:t>V = a. a. a</a:t>
            </a:r>
            <a:endParaRPr lang="cs-CZ" sz="2200" i="1" dirty="0"/>
          </a:p>
        </p:txBody>
      </p:sp>
    </p:spTree>
    <p:extLst>
      <p:ext uri="{BB962C8B-B14F-4D97-AF65-F5344CB8AC3E}">
        <p14:creationId xmlns:p14="http://schemas.microsoft.com/office/powerpoint/2010/main" val="10900606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Převody jednotek objemu</a:t>
            </a:r>
            <a:endParaRPr lang="cs-CZ" dirty="0"/>
          </a:p>
        </p:txBody>
      </p:sp>
      <p:sp>
        <p:nvSpPr>
          <p:cNvPr id="3" name="Zástupný symbol pro obsah 2"/>
          <p:cNvSpPr>
            <a:spLocks noGrp="1"/>
          </p:cNvSpPr>
          <p:nvPr>
            <p:ph idx="1"/>
          </p:nvPr>
        </p:nvSpPr>
        <p:spPr/>
        <p:txBody>
          <a:bodyPr>
            <a:noAutofit/>
          </a:bodyPr>
          <a:lstStyle/>
          <a:p>
            <a:pPr marL="0" indent="0">
              <a:buNone/>
            </a:pPr>
            <a:r>
              <a:rPr lang="cs-CZ" sz="2800" dirty="0" smtClean="0"/>
              <a:t>Násobky </a:t>
            </a:r>
            <a:r>
              <a:rPr lang="cs-CZ" sz="2800" dirty="0"/>
              <a:t>a díly </a:t>
            </a:r>
            <a:r>
              <a:rPr lang="cs-CZ" sz="2800" dirty="0" smtClean="0"/>
              <a:t>metru krychlového:</a:t>
            </a:r>
            <a:endParaRPr lang="cs-CZ" sz="2800" dirty="0"/>
          </a:p>
          <a:p>
            <a:pPr marL="0" indent="0">
              <a:buNone/>
            </a:pPr>
            <a:r>
              <a:rPr lang="cs-CZ" sz="2800" dirty="0" smtClean="0"/>
              <a:t>1 </a:t>
            </a:r>
            <a:r>
              <a:rPr lang="cs-CZ" sz="2800" dirty="0" smtClean="0">
                <a:solidFill>
                  <a:srgbClr val="FF0000"/>
                </a:solidFill>
              </a:rPr>
              <a:t>dm</a:t>
            </a:r>
            <a:r>
              <a:rPr lang="cs-CZ" sz="2800" baseline="30000" dirty="0">
                <a:solidFill>
                  <a:srgbClr val="FF0000"/>
                </a:solidFill>
              </a:rPr>
              <a:t>3</a:t>
            </a:r>
            <a:r>
              <a:rPr lang="cs-CZ" sz="2800" dirty="0" smtClean="0"/>
              <a:t> </a:t>
            </a:r>
            <a:r>
              <a:rPr lang="cs-CZ" sz="2800" dirty="0"/>
              <a:t>= </a:t>
            </a:r>
            <a:r>
              <a:rPr lang="cs-CZ" sz="2800" dirty="0" smtClean="0"/>
              <a:t>0,001 m</a:t>
            </a:r>
            <a:r>
              <a:rPr lang="cs-CZ" sz="2800" baseline="30000" dirty="0"/>
              <a:t>3</a:t>
            </a:r>
            <a:r>
              <a:rPr lang="cs-CZ" sz="2800" baseline="30000" dirty="0" smtClean="0"/>
              <a:t>		</a:t>
            </a:r>
            <a:r>
              <a:rPr lang="cs-CZ" sz="2800" baseline="30000" dirty="0"/>
              <a:t> </a:t>
            </a:r>
            <a:r>
              <a:rPr lang="cs-CZ" sz="2800" dirty="0" smtClean="0"/>
              <a:t>     1 m</a:t>
            </a:r>
            <a:r>
              <a:rPr lang="cs-CZ" sz="2800" baseline="30000" dirty="0"/>
              <a:t>3</a:t>
            </a:r>
            <a:r>
              <a:rPr lang="cs-CZ" sz="2800" dirty="0" smtClean="0"/>
              <a:t> </a:t>
            </a:r>
            <a:r>
              <a:rPr lang="cs-CZ" sz="2800" dirty="0"/>
              <a:t>= </a:t>
            </a:r>
            <a:r>
              <a:rPr lang="cs-CZ" sz="2800" dirty="0" smtClean="0"/>
              <a:t>1 000 dm</a:t>
            </a:r>
            <a:r>
              <a:rPr lang="cs-CZ" sz="2800" baseline="30000" dirty="0"/>
              <a:t>3</a:t>
            </a:r>
            <a:r>
              <a:rPr lang="cs-CZ" sz="2800" baseline="30000" dirty="0" smtClean="0"/>
              <a:t> 	</a:t>
            </a:r>
            <a:endParaRPr lang="cs-CZ" sz="2800" baseline="30000" dirty="0"/>
          </a:p>
          <a:p>
            <a:pPr marL="0" indent="0">
              <a:buNone/>
            </a:pPr>
            <a:r>
              <a:rPr lang="cs-CZ" sz="2800" dirty="0" smtClean="0"/>
              <a:t>1 </a:t>
            </a:r>
            <a:r>
              <a:rPr lang="cs-CZ" sz="2800" dirty="0" smtClean="0">
                <a:solidFill>
                  <a:srgbClr val="FF0000"/>
                </a:solidFill>
              </a:rPr>
              <a:t>cm</a:t>
            </a:r>
            <a:r>
              <a:rPr lang="cs-CZ" sz="2800" baseline="30000" dirty="0">
                <a:solidFill>
                  <a:srgbClr val="FF0000"/>
                </a:solidFill>
              </a:rPr>
              <a:t>3</a:t>
            </a:r>
            <a:r>
              <a:rPr lang="cs-CZ" sz="2800" dirty="0" smtClean="0"/>
              <a:t> = 0,000 001 m</a:t>
            </a:r>
            <a:r>
              <a:rPr lang="cs-CZ" sz="2800" baseline="30000" dirty="0"/>
              <a:t>3</a:t>
            </a:r>
            <a:r>
              <a:rPr lang="cs-CZ" sz="2800" baseline="30000" dirty="0" smtClean="0"/>
              <a:t>	</a:t>
            </a:r>
            <a:r>
              <a:rPr lang="cs-CZ" sz="2800" dirty="0" smtClean="0"/>
              <a:t>      1 m</a:t>
            </a:r>
            <a:r>
              <a:rPr lang="cs-CZ" sz="2800" baseline="30000" dirty="0"/>
              <a:t>3</a:t>
            </a:r>
            <a:r>
              <a:rPr lang="cs-CZ" sz="2800" dirty="0" smtClean="0"/>
              <a:t> </a:t>
            </a:r>
            <a:r>
              <a:rPr lang="cs-CZ" sz="2800" dirty="0"/>
              <a:t>= </a:t>
            </a:r>
            <a:r>
              <a:rPr lang="cs-CZ" sz="2800" dirty="0" smtClean="0"/>
              <a:t>1 000 000 cm</a:t>
            </a:r>
            <a:r>
              <a:rPr lang="cs-CZ" sz="2800" baseline="30000" dirty="0"/>
              <a:t>3</a:t>
            </a:r>
            <a:endParaRPr lang="cs-CZ" sz="2800" dirty="0" smtClean="0"/>
          </a:p>
          <a:p>
            <a:pPr marL="0" indent="0">
              <a:buNone/>
            </a:pPr>
            <a:r>
              <a:rPr lang="cs-CZ" sz="2800" dirty="0" smtClean="0"/>
              <a:t>1 </a:t>
            </a:r>
            <a:r>
              <a:rPr lang="cs-CZ" sz="2800" dirty="0" smtClean="0">
                <a:solidFill>
                  <a:srgbClr val="FF0000"/>
                </a:solidFill>
              </a:rPr>
              <a:t>mm</a:t>
            </a:r>
            <a:r>
              <a:rPr lang="cs-CZ" sz="2800" baseline="30000" dirty="0">
                <a:solidFill>
                  <a:srgbClr val="FF0000"/>
                </a:solidFill>
              </a:rPr>
              <a:t>3</a:t>
            </a:r>
            <a:r>
              <a:rPr lang="cs-CZ" sz="2800" dirty="0" smtClean="0"/>
              <a:t> </a:t>
            </a:r>
            <a:r>
              <a:rPr lang="cs-CZ" sz="2800" dirty="0"/>
              <a:t>= </a:t>
            </a:r>
            <a:r>
              <a:rPr lang="cs-CZ" sz="2800" dirty="0" smtClean="0"/>
              <a:t>0,000 000 001m</a:t>
            </a:r>
            <a:r>
              <a:rPr lang="cs-CZ" sz="2800" baseline="30000" dirty="0" smtClean="0"/>
              <a:t>3</a:t>
            </a:r>
            <a:r>
              <a:rPr lang="cs-CZ" sz="2800" baseline="30000" dirty="0"/>
              <a:t> </a:t>
            </a:r>
            <a:r>
              <a:rPr lang="cs-CZ" sz="2800" dirty="0" smtClean="0"/>
              <a:t>    1 m</a:t>
            </a:r>
            <a:r>
              <a:rPr lang="cs-CZ" sz="2800" baseline="30000" dirty="0"/>
              <a:t>3</a:t>
            </a:r>
            <a:r>
              <a:rPr lang="cs-CZ" sz="2800" dirty="0" smtClean="0"/>
              <a:t> </a:t>
            </a:r>
            <a:r>
              <a:rPr lang="cs-CZ" sz="2800" dirty="0"/>
              <a:t>= </a:t>
            </a:r>
            <a:r>
              <a:rPr lang="cs-CZ" sz="2800" dirty="0" smtClean="0"/>
              <a:t>1 000 000 000 mm</a:t>
            </a:r>
            <a:r>
              <a:rPr lang="cs-CZ" sz="2800" baseline="30000" dirty="0" smtClean="0"/>
              <a:t>3</a:t>
            </a:r>
            <a:endParaRPr lang="cs-CZ" sz="2800" dirty="0" smtClean="0"/>
          </a:p>
          <a:p>
            <a:pPr marL="0" indent="0">
              <a:buNone/>
            </a:pPr>
            <a:endParaRPr lang="cs-CZ" sz="1600" dirty="0"/>
          </a:p>
          <a:p>
            <a:pPr marL="0" indent="0">
              <a:buNone/>
            </a:pPr>
            <a:r>
              <a:rPr lang="cs-CZ" sz="2800" dirty="0" smtClean="0"/>
              <a:t>1 </a:t>
            </a:r>
            <a:r>
              <a:rPr lang="cs-CZ" sz="2800" dirty="0" smtClean="0">
                <a:solidFill>
                  <a:srgbClr val="FF0000"/>
                </a:solidFill>
              </a:rPr>
              <a:t>km</a:t>
            </a:r>
            <a:r>
              <a:rPr lang="cs-CZ" sz="2800" baseline="30000" dirty="0" smtClean="0">
                <a:solidFill>
                  <a:srgbClr val="FF0000"/>
                </a:solidFill>
              </a:rPr>
              <a:t>3</a:t>
            </a:r>
            <a:r>
              <a:rPr lang="cs-CZ" sz="2800" dirty="0" smtClean="0"/>
              <a:t> = 1000 000 000 m</a:t>
            </a:r>
            <a:r>
              <a:rPr lang="cs-CZ" sz="2800" baseline="30000" dirty="0" smtClean="0"/>
              <a:t>3</a:t>
            </a:r>
            <a:r>
              <a:rPr lang="cs-CZ" sz="2800" dirty="0" smtClean="0"/>
              <a:t>      1 m</a:t>
            </a:r>
            <a:r>
              <a:rPr lang="cs-CZ" sz="2800" baseline="30000" dirty="0" smtClean="0"/>
              <a:t>3</a:t>
            </a:r>
            <a:r>
              <a:rPr lang="cs-CZ" sz="2800" dirty="0" smtClean="0"/>
              <a:t> = 0,000 000 001 km</a:t>
            </a:r>
            <a:r>
              <a:rPr lang="cs-CZ" sz="2800" baseline="30000" dirty="0" smtClean="0"/>
              <a:t>3</a:t>
            </a:r>
          </a:p>
        </p:txBody>
      </p:sp>
    </p:spTree>
    <p:extLst>
      <p:ext uri="{BB962C8B-B14F-4D97-AF65-F5344CB8AC3E}">
        <p14:creationId xmlns:p14="http://schemas.microsoft.com/office/powerpoint/2010/main" val="28971473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Převody jednotek objemu</a:t>
            </a:r>
            <a:endParaRPr lang="cs-CZ" dirty="0"/>
          </a:p>
        </p:txBody>
      </p:sp>
      <p:sp>
        <p:nvSpPr>
          <p:cNvPr id="3" name="Zástupný symbol pro obsah 2"/>
          <p:cNvSpPr>
            <a:spLocks noGrp="1"/>
          </p:cNvSpPr>
          <p:nvPr>
            <p:ph idx="1"/>
          </p:nvPr>
        </p:nvSpPr>
        <p:spPr/>
        <p:txBody>
          <a:bodyPr>
            <a:noAutofit/>
          </a:bodyPr>
          <a:lstStyle/>
          <a:p>
            <a:pPr marL="0" indent="0">
              <a:buNone/>
            </a:pPr>
            <a:r>
              <a:rPr lang="cs-CZ" sz="2800" dirty="0" smtClean="0"/>
              <a:t>Další běžně používané jednotky:</a:t>
            </a:r>
          </a:p>
          <a:p>
            <a:pPr marL="0" indent="0">
              <a:buNone/>
            </a:pPr>
            <a:r>
              <a:rPr lang="cs-CZ" sz="2800" dirty="0" smtClean="0">
                <a:solidFill>
                  <a:srgbClr val="FF0000"/>
                </a:solidFill>
              </a:rPr>
              <a:t>litr </a:t>
            </a:r>
            <a:r>
              <a:rPr lang="cs-CZ" sz="2800" dirty="0" smtClean="0"/>
              <a:t>(l)</a:t>
            </a:r>
          </a:p>
          <a:p>
            <a:pPr marL="0" indent="0">
              <a:buNone/>
            </a:pPr>
            <a:r>
              <a:rPr lang="cs-CZ" sz="2800" dirty="0" smtClean="0">
                <a:solidFill>
                  <a:srgbClr val="FF0000"/>
                </a:solidFill>
              </a:rPr>
              <a:t>deci</a:t>
            </a:r>
            <a:r>
              <a:rPr lang="cs-CZ" sz="2800" dirty="0" smtClean="0"/>
              <a:t>litr	1 dl = 0,1 l		1 l = 10 dl	</a:t>
            </a:r>
          </a:p>
          <a:p>
            <a:pPr marL="0" indent="0">
              <a:buNone/>
            </a:pPr>
            <a:r>
              <a:rPr lang="cs-CZ" sz="2800" dirty="0">
                <a:solidFill>
                  <a:srgbClr val="FF0000"/>
                </a:solidFill>
              </a:rPr>
              <a:t>c</a:t>
            </a:r>
            <a:r>
              <a:rPr lang="cs-CZ" sz="2800" dirty="0" smtClean="0">
                <a:solidFill>
                  <a:srgbClr val="FF0000"/>
                </a:solidFill>
              </a:rPr>
              <a:t>enti</a:t>
            </a:r>
            <a:r>
              <a:rPr lang="cs-CZ" sz="2800" dirty="0" smtClean="0"/>
              <a:t>litr	1 cl = 0,01 l		1 l = 100 cl</a:t>
            </a:r>
          </a:p>
          <a:p>
            <a:pPr marL="0" indent="0">
              <a:buNone/>
            </a:pPr>
            <a:r>
              <a:rPr lang="cs-CZ" sz="2800" dirty="0">
                <a:solidFill>
                  <a:srgbClr val="FF0000"/>
                </a:solidFill>
              </a:rPr>
              <a:t>m</a:t>
            </a:r>
            <a:r>
              <a:rPr lang="cs-CZ" sz="2800" dirty="0" smtClean="0">
                <a:solidFill>
                  <a:srgbClr val="FF0000"/>
                </a:solidFill>
              </a:rPr>
              <a:t>ili</a:t>
            </a:r>
            <a:r>
              <a:rPr lang="cs-CZ" sz="2800" dirty="0" smtClean="0"/>
              <a:t>litr	1 ml = 0,001 l	1 l = 1 000 ml</a:t>
            </a:r>
          </a:p>
          <a:p>
            <a:pPr marL="0" indent="0">
              <a:buNone/>
            </a:pPr>
            <a:endParaRPr lang="cs-CZ" sz="1600" dirty="0"/>
          </a:p>
          <a:p>
            <a:pPr marL="0" indent="0">
              <a:buNone/>
            </a:pPr>
            <a:r>
              <a:rPr lang="cs-CZ" sz="2800" dirty="0">
                <a:solidFill>
                  <a:srgbClr val="FF0000"/>
                </a:solidFill>
              </a:rPr>
              <a:t>h</a:t>
            </a:r>
            <a:r>
              <a:rPr lang="cs-CZ" sz="2800" dirty="0" smtClean="0">
                <a:solidFill>
                  <a:srgbClr val="FF0000"/>
                </a:solidFill>
              </a:rPr>
              <a:t>ekto</a:t>
            </a:r>
            <a:r>
              <a:rPr lang="cs-CZ" sz="2800" dirty="0" smtClean="0"/>
              <a:t>litr	1 hl = 100 l		1 l = 0,01 hl</a:t>
            </a:r>
          </a:p>
        </p:txBody>
      </p:sp>
    </p:spTree>
    <p:extLst>
      <p:ext uri="{BB962C8B-B14F-4D97-AF65-F5344CB8AC3E}">
        <p14:creationId xmlns:p14="http://schemas.microsoft.com/office/powerpoint/2010/main" val="2591061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Vzájemné převody jednotek objemu </a:t>
            </a:r>
            <a:endParaRPr lang="cs-CZ" dirty="0"/>
          </a:p>
        </p:txBody>
      </p:sp>
      <p:sp>
        <p:nvSpPr>
          <p:cNvPr id="3" name="Zástupný symbol pro obsah 2"/>
          <p:cNvSpPr>
            <a:spLocks noGrp="1"/>
          </p:cNvSpPr>
          <p:nvPr>
            <p:ph idx="1"/>
          </p:nvPr>
        </p:nvSpPr>
        <p:spPr/>
        <p:txBody>
          <a:bodyPr/>
          <a:lstStyle/>
          <a:p>
            <a:pPr marL="0" indent="0">
              <a:buNone/>
            </a:pPr>
            <a:r>
              <a:rPr lang="cs-CZ" dirty="0" smtClean="0"/>
              <a:t>Úkol</a:t>
            </a:r>
          </a:p>
          <a:p>
            <a:pPr marL="0" indent="0">
              <a:buNone/>
            </a:pPr>
            <a:r>
              <a:rPr lang="cs-CZ" dirty="0" smtClean="0"/>
              <a:t>Změřte rozměry krabice na mléko, vypočítejte její objem v dm</a:t>
            </a:r>
            <a:r>
              <a:rPr lang="cs-CZ" baseline="30000" dirty="0" smtClean="0"/>
              <a:t>3</a:t>
            </a:r>
            <a:r>
              <a:rPr lang="cs-CZ" dirty="0" smtClean="0"/>
              <a:t>. Porovnejte s objemem uvedeným na obalu.</a:t>
            </a:r>
            <a:endParaRPr lang="cs-CZ" dirty="0"/>
          </a:p>
        </p:txBody>
      </p:sp>
    </p:spTree>
    <p:extLst>
      <p:ext uri="{BB962C8B-B14F-4D97-AF65-F5344CB8AC3E}">
        <p14:creationId xmlns:p14="http://schemas.microsoft.com/office/powerpoint/2010/main" val="20507877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Vzájemné převody jednotek objemu </a:t>
            </a:r>
            <a:endParaRPr lang="cs-CZ" dirty="0"/>
          </a:p>
        </p:txBody>
      </p:sp>
      <p:sp>
        <p:nvSpPr>
          <p:cNvPr id="3" name="Zástupný symbol pro obsah 2"/>
          <p:cNvSpPr>
            <a:spLocks noGrp="1"/>
          </p:cNvSpPr>
          <p:nvPr>
            <p:ph idx="1"/>
          </p:nvPr>
        </p:nvSpPr>
        <p:spPr/>
        <p:txBody>
          <a:bodyPr>
            <a:normAutofit/>
          </a:bodyPr>
          <a:lstStyle/>
          <a:p>
            <a:pPr marL="0" indent="0" algn="just">
              <a:buNone/>
            </a:pPr>
            <a:r>
              <a:rPr lang="cs-CZ" sz="5400" dirty="0" smtClean="0">
                <a:solidFill>
                  <a:srgbClr val="FF0000"/>
                </a:solidFill>
              </a:rPr>
              <a:t>		</a:t>
            </a:r>
          </a:p>
          <a:p>
            <a:pPr marL="0" indent="0" algn="just">
              <a:buNone/>
            </a:pPr>
            <a:r>
              <a:rPr lang="cs-CZ" sz="5400" dirty="0">
                <a:solidFill>
                  <a:srgbClr val="FF0000"/>
                </a:solidFill>
              </a:rPr>
              <a:t>	</a:t>
            </a:r>
            <a:r>
              <a:rPr lang="cs-CZ" sz="5400" dirty="0" smtClean="0">
                <a:solidFill>
                  <a:srgbClr val="FF0000"/>
                </a:solidFill>
              </a:rPr>
              <a:t>	1 dm</a:t>
            </a:r>
            <a:r>
              <a:rPr lang="cs-CZ" sz="5400" baseline="30000" dirty="0" smtClean="0">
                <a:solidFill>
                  <a:srgbClr val="FF0000"/>
                </a:solidFill>
              </a:rPr>
              <a:t>3</a:t>
            </a:r>
            <a:r>
              <a:rPr lang="cs-CZ" sz="5400" dirty="0" smtClean="0">
                <a:solidFill>
                  <a:srgbClr val="FF0000"/>
                </a:solidFill>
              </a:rPr>
              <a:t> = 1 l</a:t>
            </a:r>
          </a:p>
          <a:p>
            <a:pPr marL="0" indent="0" algn="just">
              <a:buNone/>
            </a:pPr>
            <a:r>
              <a:rPr lang="cs-CZ" sz="5400" dirty="0" smtClean="0">
                <a:solidFill>
                  <a:srgbClr val="FF0000"/>
                </a:solidFill>
              </a:rPr>
              <a:t>		1 cm</a:t>
            </a:r>
            <a:r>
              <a:rPr lang="cs-CZ" sz="5400" baseline="30000" dirty="0" smtClean="0">
                <a:solidFill>
                  <a:srgbClr val="FF0000"/>
                </a:solidFill>
              </a:rPr>
              <a:t>3</a:t>
            </a:r>
            <a:r>
              <a:rPr lang="cs-CZ" sz="5400" dirty="0" smtClean="0">
                <a:solidFill>
                  <a:srgbClr val="FF0000"/>
                </a:solidFill>
              </a:rPr>
              <a:t> = 1 ml</a:t>
            </a:r>
            <a:endParaRPr lang="cs-CZ" sz="5400" dirty="0">
              <a:solidFill>
                <a:srgbClr val="FF0000"/>
              </a:solidFill>
            </a:endParaRPr>
          </a:p>
        </p:txBody>
      </p:sp>
    </p:spTree>
    <p:extLst>
      <p:ext uri="{BB962C8B-B14F-4D97-AF65-F5344CB8AC3E}">
        <p14:creationId xmlns:p14="http://schemas.microsoft.com/office/powerpoint/2010/main" val="335523750"/>
      </p:ext>
    </p:extLst>
  </p:cSld>
  <p:clrMapOvr>
    <a:masterClrMapping/>
  </p:clrMapOvr>
</p:sld>
</file>

<file path=ppt/theme/theme1.xml><?xml version="1.0" encoding="utf-8"?>
<a:theme xmlns:a="http://schemas.openxmlformats.org/drawingml/2006/main" name="Motiv systému Office">
  <a:themeElements>
    <a:clrScheme name="Arkýř">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7933</TotalTime>
  <Words>591</Words>
  <Application>Microsoft Office PowerPoint</Application>
  <PresentationFormat>Předvádění na obrazovce (4:3)</PresentationFormat>
  <Paragraphs>144</Paragraphs>
  <Slides>22</Slides>
  <Notes>1</Notes>
  <HiddenSlides>0</HiddenSlides>
  <MMClips>0</MMClips>
  <ScaleCrop>false</ScaleCrop>
  <HeadingPairs>
    <vt:vector size="4" baseType="variant">
      <vt:variant>
        <vt:lpstr>Motiv</vt:lpstr>
      </vt:variant>
      <vt:variant>
        <vt:i4>1</vt:i4>
      </vt:variant>
      <vt:variant>
        <vt:lpstr>Nadpisy snímků</vt:lpstr>
      </vt:variant>
      <vt:variant>
        <vt:i4>22</vt:i4>
      </vt:variant>
    </vt:vector>
  </HeadingPairs>
  <TitlesOfParts>
    <vt:vector size="23" baseType="lpstr">
      <vt:lpstr>Motiv systému Office</vt:lpstr>
      <vt:lpstr>Objem</vt:lpstr>
      <vt:lpstr>Objem a jeho jednotka</vt:lpstr>
      <vt:lpstr>Zjistěte objem 5 předmětů</vt:lpstr>
      <vt:lpstr>Určování objemu</vt:lpstr>
      <vt:lpstr>Převody jednotek objemu</vt:lpstr>
      <vt:lpstr>Převody jednotek objemu</vt:lpstr>
      <vt:lpstr>Převody jednotek objemu</vt:lpstr>
      <vt:lpstr>Vzájemné převody jednotek objemu </vt:lpstr>
      <vt:lpstr>Vzájemné převody jednotek objemu </vt:lpstr>
      <vt:lpstr>Procvičování převodů jednotek objemu</vt:lpstr>
      <vt:lpstr>Procvičování převodů jednotek objemu</vt:lpstr>
      <vt:lpstr>Spotřeba vody</vt:lpstr>
      <vt:lpstr>Spotřeba vody</vt:lpstr>
      <vt:lpstr>Sledování spotřeby vody</vt:lpstr>
      <vt:lpstr>Výpočet objemu</vt:lpstr>
      <vt:lpstr>Výpočet objemu</vt:lpstr>
      <vt:lpstr>Postup při měření objemu kapaliny odměrným válcem</vt:lpstr>
      <vt:lpstr>Experimentální měření objemu pevného tělesa</vt:lpstr>
      <vt:lpstr>Měření objemu – praktická úloha</vt:lpstr>
      <vt:lpstr>Objem plynných látek</vt:lpstr>
      <vt:lpstr>Objem - úlohy</vt:lpstr>
      <vt:lpstr>Objem - úlohy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Látky a tělesa</dc:title>
  <dc:creator>Eliška Novotná</dc:creator>
  <cp:lastModifiedBy>Eliška Novotná</cp:lastModifiedBy>
  <cp:revision>119</cp:revision>
  <dcterms:created xsi:type="dcterms:W3CDTF">2022-07-31T09:19:12Z</dcterms:created>
  <dcterms:modified xsi:type="dcterms:W3CDTF">2023-10-15T06:43:01Z</dcterms:modified>
</cp:coreProperties>
</file>