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4"/>
  </p:notesMasterIdLst>
  <p:sldIdLst>
    <p:sldId id="256" r:id="rId2"/>
    <p:sldId id="284" r:id="rId3"/>
    <p:sldId id="257" r:id="rId4"/>
    <p:sldId id="259" r:id="rId5"/>
    <p:sldId id="263" r:id="rId6"/>
    <p:sldId id="264" r:id="rId7"/>
    <p:sldId id="285" r:id="rId8"/>
    <p:sldId id="261" r:id="rId9"/>
    <p:sldId id="262" r:id="rId10"/>
    <p:sldId id="286" r:id="rId11"/>
    <p:sldId id="265" r:id="rId12"/>
    <p:sldId id="287" r:id="rId13"/>
    <p:sldId id="288" r:id="rId14"/>
    <p:sldId id="289" r:id="rId15"/>
    <p:sldId id="290" r:id="rId16"/>
    <p:sldId id="266" r:id="rId17"/>
    <p:sldId id="267" r:id="rId18"/>
    <p:sldId id="268" r:id="rId19"/>
    <p:sldId id="269" r:id="rId20"/>
    <p:sldId id="270" r:id="rId21"/>
    <p:sldId id="296" r:id="rId22"/>
    <p:sldId id="291" r:id="rId23"/>
    <p:sldId id="273" r:id="rId24"/>
    <p:sldId id="292" r:id="rId25"/>
    <p:sldId id="293" r:id="rId26"/>
    <p:sldId id="274" r:id="rId27"/>
    <p:sldId id="275" r:id="rId28"/>
    <p:sldId id="276" r:id="rId29"/>
    <p:sldId id="295" r:id="rId30"/>
    <p:sldId id="294" r:id="rId31"/>
    <p:sldId id="278" r:id="rId32"/>
    <p:sldId id="297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1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5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ECFE6-D8F3-40D2-B79B-FC5D3AB79A4D}" type="datetimeFigureOut">
              <a:rPr lang="cs-CZ" smtClean="0"/>
              <a:t>30.12.2023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A7C83-3208-4232-97DD-E098BCA6A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56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7C83-3208-4232-97DD-E098BCA6AFD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82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31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31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93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49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28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47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94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33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25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12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30.12.2023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19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5F093-C978-4C9D-884E-E8E134C8FB30}" type="datetimeFigureOut">
              <a:rPr lang="cs-CZ" smtClean="0"/>
              <a:t>30.12.2023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4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vetenergie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Jaderná energie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Ing. Eliška Novotná</a:t>
            </a:r>
          </a:p>
          <a:p>
            <a:r>
              <a:rPr lang="cs-CZ" dirty="0" smtClean="0"/>
              <a:t>ZŠ Praha 10, Nad Vodovodem 460/81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74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Radioaktivní přeměna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poločas přeměny (rozpadu) </a:t>
            </a:r>
            <a:r>
              <a:rPr lang="cs-CZ" i="1" dirty="0" smtClean="0">
                <a:solidFill>
                  <a:srgbClr val="FF0000"/>
                </a:solidFill>
              </a:rPr>
              <a:t>T</a:t>
            </a:r>
            <a:r>
              <a:rPr lang="cs-CZ" dirty="0" smtClean="0"/>
              <a:t> - je </a:t>
            </a:r>
            <a:r>
              <a:rPr lang="cs-CZ" dirty="0"/>
              <a:t>doba, za kterou se přemění polovina z celkového počtu jader v radionuklidu</a:t>
            </a:r>
          </a:p>
          <a:p>
            <a:r>
              <a:rPr lang="cs-CZ" dirty="0"/>
              <a:t>p</a:t>
            </a:r>
            <a:r>
              <a:rPr lang="cs-CZ" dirty="0" smtClean="0"/>
              <a:t>oločas přeměny např</a:t>
            </a:r>
            <a:r>
              <a:rPr lang="cs-CZ" dirty="0"/>
              <a:t>. </a:t>
            </a:r>
            <a:r>
              <a:rPr lang="cs-CZ" dirty="0" smtClean="0"/>
              <a:t>izotopy radonu 25 min až 3,8 </a:t>
            </a:r>
            <a:r>
              <a:rPr lang="cs-CZ" dirty="0"/>
              <a:t>dne, </a:t>
            </a:r>
            <a:r>
              <a:rPr lang="cs-CZ" dirty="0" smtClean="0"/>
              <a:t>nejvýznamnější izotop radia </a:t>
            </a:r>
            <a:r>
              <a:rPr lang="cs-CZ" dirty="0"/>
              <a:t>1 620 roků, </a:t>
            </a:r>
            <a:r>
              <a:rPr lang="cs-CZ" dirty="0" smtClean="0"/>
              <a:t>izotop uranu </a:t>
            </a:r>
            <a:r>
              <a:rPr lang="cs-CZ" dirty="0"/>
              <a:t>4,5 miliardy let</a:t>
            </a:r>
          </a:p>
          <a:p>
            <a:r>
              <a:rPr lang="cs-CZ" dirty="0" smtClean="0"/>
              <a:t>jadernou </a:t>
            </a:r>
            <a:r>
              <a:rPr lang="cs-CZ" dirty="0"/>
              <a:t>přeměnou radionuklidu vznikají další radionuklidy, dokud nevznikne stabilní izotop (radium a radon vznikají v přírodě pořád - jsou součástí uranové </a:t>
            </a:r>
            <a:r>
              <a:rPr lang="cs-CZ" dirty="0" err="1"/>
              <a:t>přeměnové</a:t>
            </a:r>
            <a:r>
              <a:rPr lang="cs-CZ" dirty="0"/>
              <a:t> řady)</a:t>
            </a:r>
          </a:p>
          <a:p>
            <a:r>
              <a:rPr lang="cs-CZ" dirty="0" err="1">
                <a:solidFill>
                  <a:srgbClr val="FF0000"/>
                </a:solidFill>
              </a:rPr>
              <a:t>p</a:t>
            </a:r>
            <a:r>
              <a:rPr lang="cs-CZ" dirty="0" err="1" smtClean="0">
                <a:solidFill>
                  <a:srgbClr val="FF0000"/>
                </a:solidFill>
              </a:rPr>
              <a:t>řeměnové</a:t>
            </a:r>
            <a:r>
              <a:rPr lang="cs-CZ" dirty="0" smtClean="0">
                <a:solidFill>
                  <a:srgbClr val="FF0000"/>
                </a:solidFill>
              </a:rPr>
              <a:t> řady:</a:t>
            </a:r>
          </a:p>
          <a:p>
            <a:pPr marL="400050" lvl="1" indent="0">
              <a:buNone/>
            </a:pPr>
            <a:r>
              <a:rPr lang="cs-CZ" sz="3400" dirty="0">
                <a:solidFill>
                  <a:srgbClr val="FF0000"/>
                </a:solidFill>
              </a:rPr>
              <a:t>u</a:t>
            </a:r>
            <a:r>
              <a:rPr lang="cs-CZ" sz="3400" dirty="0" smtClean="0">
                <a:solidFill>
                  <a:srgbClr val="FF0000"/>
                </a:solidFill>
              </a:rPr>
              <a:t>ran-radiová (</a:t>
            </a:r>
            <a:r>
              <a:rPr lang="cs-CZ" sz="3400" dirty="0" smtClean="0"/>
              <a:t>začínající uranem </a:t>
            </a:r>
            <a:r>
              <a:rPr lang="cs-CZ" sz="3400" baseline="30000" dirty="0" smtClean="0"/>
              <a:t>238</a:t>
            </a:r>
            <a:r>
              <a:rPr lang="cs-CZ" sz="3400" dirty="0" smtClean="0"/>
              <a:t>U </a:t>
            </a:r>
            <a:r>
              <a:rPr lang="cs-CZ" sz="3400" dirty="0"/>
              <a:t>a </a:t>
            </a:r>
            <a:r>
              <a:rPr lang="cs-CZ" sz="3400" dirty="0" smtClean="0"/>
              <a:t>končící olovem </a:t>
            </a:r>
            <a:r>
              <a:rPr lang="cs-CZ" sz="3400" baseline="30000" dirty="0" smtClean="0"/>
              <a:t>206</a:t>
            </a:r>
            <a:r>
              <a:rPr lang="cs-CZ" sz="3400" dirty="0" smtClean="0"/>
              <a:t>Pb)</a:t>
            </a:r>
          </a:p>
          <a:p>
            <a:pPr marL="400050" lvl="1" indent="0">
              <a:buNone/>
            </a:pPr>
            <a:r>
              <a:rPr lang="cs-CZ" sz="3400" dirty="0">
                <a:solidFill>
                  <a:srgbClr val="FF0000"/>
                </a:solidFill>
              </a:rPr>
              <a:t>u</a:t>
            </a:r>
            <a:r>
              <a:rPr lang="cs-CZ" sz="3400" dirty="0" smtClean="0">
                <a:solidFill>
                  <a:srgbClr val="FF0000"/>
                </a:solidFill>
              </a:rPr>
              <a:t>ran-aktiniová</a:t>
            </a:r>
            <a:r>
              <a:rPr lang="cs-CZ" sz="3400" dirty="0" smtClean="0"/>
              <a:t> (začínající uranem </a:t>
            </a:r>
            <a:r>
              <a:rPr lang="cs-CZ" sz="3400" baseline="30000" dirty="0"/>
              <a:t>235</a:t>
            </a:r>
            <a:r>
              <a:rPr lang="cs-CZ" sz="3400" dirty="0"/>
              <a:t>U a </a:t>
            </a:r>
            <a:r>
              <a:rPr lang="cs-CZ" sz="3400" dirty="0" smtClean="0"/>
              <a:t>končící olovem </a:t>
            </a:r>
            <a:r>
              <a:rPr lang="cs-CZ" sz="3400" baseline="30000" dirty="0" smtClean="0"/>
              <a:t>207</a:t>
            </a:r>
            <a:r>
              <a:rPr lang="cs-CZ" sz="3400" dirty="0" smtClean="0"/>
              <a:t>Pb)</a:t>
            </a:r>
          </a:p>
          <a:p>
            <a:pPr marL="400050" lvl="1" indent="0">
              <a:buNone/>
            </a:pPr>
            <a:r>
              <a:rPr lang="cs-CZ" sz="3400" dirty="0">
                <a:solidFill>
                  <a:srgbClr val="FF0000"/>
                </a:solidFill>
              </a:rPr>
              <a:t>t</a:t>
            </a:r>
            <a:r>
              <a:rPr lang="cs-CZ" sz="3400" dirty="0" smtClean="0">
                <a:solidFill>
                  <a:srgbClr val="FF0000"/>
                </a:solidFill>
              </a:rPr>
              <a:t>horiová</a:t>
            </a:r>
            <a:r>
              <a:rPr lang="cs-CZ" sz="3400" dirty="0" smtClean="0"/>
              <a:t> (začínající thoriem </a:t>
            </a:r>
            <a:r>
              <a:rPr lang="cs-CZ" sz="3400" baseline="30000" dirty="0"/>
              <a:t>232</a:t>
            </a:r>
            <a:r>
              <a:rPr lang="cs-CZ" sz="3400" dirty="0"/>
              <a:t>Th a </a:t>
            </a:r>
            <a:r>
              <a:rPr lang="cs-CZ" sz="3400" dirty="0" smtClean="0"/>
              <a:t>končící olovem </a:t>
            </a:r>
            <a:r>
              <a:rPr lang="cs-CZ" sz="3400" baseline="30000" dirty="0" smtClean="0"/>
              <a:t>208</a:t>
            </a:r>
            <a:r>
              <a:rPr lang="cs-CZ" sz="3400" dirty="0" smtClean="0"/>
              <a:t>Pb)</a:t>
            </a:r>
          </a:p>
          <a:p>
            <a:pPr marL="400050" lvl="1" indent="0">
              <a:buNone/>
            </a:pPr>
            <a:r>
              <a:rPr lang="cs-CZ" sz="3400" dirty="0" smtClean="0">
                <a:solidFill>
                  <a:srgbClr val="FF0000"/>
                </a:solidFill>
              </a:rPr>
              <a:t>neptuniová</a:t>
            </a:r>
            <a:r>
              <a:rPr lang="cs-CZ" sz="3400" dirty="0" smtClean="0"/>
              <a:t> (nesprávně umělá – začínající neptuniem </a:t>
            </a:r>
            <a:r>
              <a:rPr lang="cs-CZ" sz="3400" baseline="30000" dirty="0"/>
              <a:t>237</a:t>
            </a:r>
            <a:r>
              <a:rPr lang="cs-CZ" sz="3400" dirty="0"/>
              <a:t>Np a končící </a:t>
            </a:r>
            <a:r>
              <a:rPr lang="cs-CZ" sz="3400" dirty="0" smtClean="0"/>
              <a:t>thalliem </a:t>
            </a:r>
            <a:r>
              <a:rPr lang="cs-CZ" sz="3400" baseline="30000" dirty="0" smtClean="0"/>
              <a:t>205</a:t>
            </a:r>
            <a:r>
              <a:rPr lang="cs-CZ" sz="3400" dirty="0" smtClean="0"/>
              <a:t>Tl)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318192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Radioaktivní přeměna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cs-CZ" dirty="0" smtClean="0"/>
                  <a:t>výsledkem radioaktivní přeměny je izotop jiného prvku</a:t>
                </a:r>
              </a:p>
              <a:p>
                <a:r>
                  <a:rPr lang="cs-CZ" dirty="0"/>
                  <a:t>n</a:t>
                </a:r>
                <a:r>
                  <a:rPr lang="cs-CZ" dirty="0" smtClean="0"/>
                  <a:t>apř.:</a:t>
                </a:r>
              </a:p>
              <a:p>
                <a:pPr marL="0" indent="0">
                  <a:buNone/>
                </a:pPr>
                <a:r>
                  <a:rPr lang="cs-CZ" i="1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</a:rPr>
                        </m:ctrlPr>
                      </m:sPrePr>
                      <m:sub>
                        <m:r>
                          <a:rPr lang="cs-CZ" b="0" i="1" smtClean="0">
                            <a:latin typeface="Cambria Math"/>
                          </a:rPr>
                          <m:t>88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</a:rPr>
                          <m:t>226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Ra</m:t>
                        </m:r>
                      </m:e>
                    </m:sPre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	</a:t>
                </a: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</a:rPr>
                        </m:ctrlPr>
                      </m:sPrePr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sPre>
                  </m:oMath>
                </a14:m>
                <a:r>
                  <a:rPr lang="cs-CZ" dirty="0" smtClean="0"/>
                  <a:t> +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</a:rPr>
                        </m:ctrlPr>
                      </m:sPrePr>
                      <m:sub>
                        <m:r>
                          <a:rPr lang="cs-CZ" b="0" i="1" smtClean="0">
                            <a:latin typeface="Cambria Math"/>
                          </a:rPr>
                          <m:t>86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</a:rPr>
                          <m:t>222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Rn</m:t>
                        </m:r>
                      </m:e>
                    </m:sPre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</a:rPr>
                        </m:ctrlPr>
                      </m:sPrePr>
                      <m:sub>
                        <m:r>
                          <a:rPr lang="cs-CZ" b="0" i="1" smtClean="0">
                            <a:latin typeface="Cambria Math"/>
                          </a:rPr>
                          <m:t>92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  <m:r>
                          <a:rPr lang="cs-CZ" b="0" i="1" smtClean="0">
                            <a:latin typeface="Cambria Math"/>
                          </a:rPr>
                          <m:t>38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U</m:t>
                        </m:r>
                      </m:e>
                    </m:sPre>
                  </m:oMath>
                </a14:m>
                <a:r>
                  <a:rPr lang="cs-CZ" dirty="0"/>
                  <a:t> 	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</a:rPr>
                        </m:ctrlPr>
                      </m:sPrePr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sPre>
                  </m:oMath>
                </a14:m>
                <a:r>
                  <a:rPr lang="cs-CZ" dirty="0"/>
                  <a:t> +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</a:rPr>
                        </m:ctrlPr>
                      </m:sPrePr>
                      <m:sub>
                        <m:r>
                          <a:rPr lang="cs-CZ" b="0" i="1" smtClean="0">
                            <a:latin typeface="Cambria Math"/>
                          </a:rPr>
                          <m:t>90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  <m:r>
                          <a:rPr lang="cs-CZ" b="0" i="1" smtClean="0">
                            <a:latin typeface="Cambria Math"/>
                          </a:rPr>
                          <m:t>34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Th</m:t>
                        </m:r>
                      </m:e>
                    </m:sPre>
                  </m:oMath>
                </a14:m>
                <a:endParaRPr lang="cs-CZ" dirty="0"/>
              </a:p>
              <a:p>
                <a:endParaRPr lang="cs-CZ" dirty="0" smtClean="0"/>
              </a:p>
              <a:p>
                <a:r>
                  <a:rPr lang="cs-CZ" dirty="0" smtClean="0">
                    <a:solidFill>
                      <a:srgbClr val="FF0000"/>
                    </a:solidFill>
                  </a:rPr>
                  <a:t>radioizotop</a:t>
                </a:r>
                <a:r>
                  <a:rPr lang="cs-CZ" dirty="0" smtClean="0"/>
                  <a:t> – je látka obsahující atomy, které vysílají radioaktivní záření – dnes známo asi 50 přirozených radioizotopů</a:t>
                </a:r>
              </a:p>
              <a:p>
                <a:r>
                  <a:rPr lang="cs-CZ" dirty="0"/>
                  <a:t>r</a:t>
                </a:r>
                <a:r>
                  <a:rPr lang="cs-CZ" dirty="0" smtClean="0"/>
                  <a:t>adioaktivní přeměna probíhá z počátku rychle a s rostoucím časem zpomaluje</a:t>
                </a:r>
              </a:p>
              <a:p>
                <a:pPr marL="0" indent="0">
                  <a:buNone/>
                </a:pPr>
                <a:r>
                  <a:rPr lang="cs-CZ" dirty="0"/>
                  <a:t/>
                </a:r>
                <a:br>
                  <a:rPr lang="cs-CZ" dirty="0"/>
                </a:b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5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81128"/>
            <a:ext cx="2592288" cy="211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123728" y="285293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123728" y="227687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36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Radioaktivní přeměna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r</a:t>
            </a:r>
            <a:r>
              <a:rPr lang="cs-CZ" dirty="0" smtClean="0">
                <a:solidFill>
                  <a:srgbClr val="FF0000"/>
                </a:solidFill>
              </a:rPr>
              <a:t>adionuklidy přirozené </a:t>
            </a:r>
            <a:r>
              <a:rPr lang="cs-CZ" dirty="0"/>
              <a:t>(např. draslík </a:t>
            </a:r>
            <a:r>
              <a:rPr lang="cs-CZ" dirty="0" smtClean="0"/>
              <a:t>40)</a:t>
            </a: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r</a:t>
            </a:r>
            <a:r>
              <a:rPr lang="cs-CZ" dirty="0" smtClean="0">
                <a:solidFill>
                  <a:srgbClr val="FF0000"/>
                </a:solidFill>
              </a:rPr>
              <a:t>adionuklidy umělé</a:t>
            </a:r>
            <a:r>
              <a:rPr lang="cs-CZ" dirty="0" smtClean="0"/>
              <a:t> </a:t>
            </a:r>
            <a:r>
              <a:rPr lang="cs-CZ" dirty="0"/>
              <a:t>(např. plutonium 239 - jaderné reaktory, jaderné </a:t>
            </a:r>
            <a:r>
              <a:rPr lang="cs-CZ" dirty="0" smtClean="0"/>
              <a:t>zbraně - poločas </a:t>
            </a:r>
            <a:r>
              <a:rPr lang="cs-CZ" dirty="0"/>
              <a:t>přeměny </a:t>
            </a:r>
            <a:r>
              <a:rPr lang="cs-CZ" dirty="0" smtClean="0"/>
              <a:t>24000 </a:t>
            </a:r>
            <a:r>
              <a:rPr lang="cs-CZ" dirty="0"/>
              <a:t>let)</a:t>
            </a:r>
          </a:p>
        </p:txBody>
      </p:sp>
    </p:spTree>
    <p:extLst>
      <p:ext uri="{BB962C8B-B14F-4D97-AF65-F5344CB8AC3E}">
        <p14:creationId xmlns:p14="http://schemas.microsoft.com/office/powerpoint/2010/main" val="117415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přeměny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 smtClean="0"/>
                  <a:t>Úloha č. 1:</a:t>
                </a:r>
              </a:p>
              <a:p>
                <a:pPr marL="0" indent="0" algn="just">
                  <a:buNone/>
                </a:pPr>
                <a:r>
                  <a:rPr lang="cs-CZ" sz="2800" dirty="0" smtClean="0"/>
                  <a:t>Izotop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800" i="1">
                            <a:latin typeface="Cambria Math"/>
                          </a:rPr>
                        </m:ctrlPr>
                      </m:sPrePr>
                      <m:sub>
                        <m:r>
                          <a:rPr lang="cs-CZ" sz="2800" b="0" i="1" smtClean="0">
                            <a:latin typeface="Cambria Math"/>
                          </a:rPr>
                          <m:t>83</m:t>
                        </m:r>
                      </m:sub>
                      <m:sup>
                        <m:r>
                          <a:rPr lang="cs-CZ" sz="2800" i="1">
                            <a:latin typeface="Cambria Math"/>
                          </a:rPr>
                          <m:t>2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/>
                          </a:rPr>
                          <m:t>Bi</m:t>
                        </m:r>
                        <m:r>
                          <a:rPr lang="cs-CZ" sz="2800">
                            <a:latin typeface="Cambria Math"/>
                          </a:rPr>
                          <m:t> </m:t>
                        </m:r>
                      </m:e>
                    </m:sPre>
                  </m:oMath>
                </a14:m>
                <a:r>
                  <a:rPr lang="cs-CZ" sz="2800" dirty="0" smtClean="0"/>
                  <a:t>je radioaktivní, s poločasem přeměny 5 dní se přeměňuje na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800" i="1">
                            <a:latin typeface="Cambria Math"/>
                          </a:rPr>
                        </m:ctrlPr>
                      </m:sPrePr>
                      <m:sub>
                        <m:r>
                          <a:rPr lang="cs-CZ" sz="2800" b="0" i="1" smtClean="0">
                            <a:latin typeface="Cambria Math"/>
                          </a:rPr>
                          <m:t>84</m:t>
                        </m:r>
                      </m:sub>
                      <m:sup>
                        <m:r>
                          <a:rPr lang="cs-CZ" sz="2800" i="1">
                            <a:latin typeface="Cambria Math"/>
                          </a:rPr>
                          <m:t>2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/>
                          </a:rPr>
                          <m:t>Po</m:t>
                        </m:r>
                        <m:r>
                          <a:rPr lang="cs-CZ" sz="2800">
                            <a:latin typeface="Cambria Math"/>
                          </a:rPr>
                          <m:t> </m:t>
                        </m:r>
                      </m:e>
                    </m:sPre>
                  </m:oMath>
                </a14:m>
                <a:r>
                  <a:rPr lang="cs-CZ" sz="2800" dirty="0" smtClean="0"/>
                  <a:t>. Kolik zbude bismutu za 30 dní, jestliže ho na počátku bylo 16 gramů?</a:t>
                </a:r>
                <a:endParaRPr lang="cs-CZ" sz="2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13" r="-14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592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přeměny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cs-CZ" sz="2800" dirty="0" smtClean="0"/>
                  <a:t>Úloha č. 2:</a:t>
                </a:r>
              </a:p>
              <a:p>
                <a:pPr marL="0" indent="0" algn="just">
                  <a:buNone/>
                </a:pPr>
                <a:r>
                  <a:rPr lang="cs-CZ" sz="2800" dirty="0" smtClean="0"/>
                  <a:t>Jaký je poločas přeměny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800" i="1">
                            <a:latin typeface="Cambria Math"/>
                          </a:rPr>
                        </m:ctrlPr>
                      </m:sPrePr>
                      <m:sub>
                        <m:r>
                          <a:rPr lang="cs-CZ" sz="2800" b="0" i="1" smtClean="0">
                            <a:latin typeface="Cambria Math"/>
                          </a:rPr>
                          <m:t>20</m:t>
                        </m:r>
                      </m:sub>
                      <m:sup>
                        <m:r>
                          <a:rPr lang="cs-CZ" sz="2800" b="0" i="1" smtClean="0">
                            <a:latin typeface="Cambria Math"/>
                          </a:rPr>
                          <m:t>47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cs-CZ" sz="2800">
                            <a:latin typeface="Cambria Math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/>
                          </a:rPr>
                          <m:t>a</m:t>
                        </m:r>
                      </m:e>
                    </m:sPre>
                  </m:oMath>
                </a14:m>
                <a:r>
                  <a:rPr lang="cs-CZ" sz="2800" dirty="0" smtClean="0"/>
                  <a:t>, jestliže jeho množství kleslo na jednu šestnáctinu za 18 dní?</a:t>
                </a:r>
                <a:endParaRPr lang="cs-CZ" sz="2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13" r="-14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513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přeměny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cs-CZ" sz="2800" dirty="0" smtClean="0"/>
                  <a:t>Úloha č. 3:</a:t>
                </a:r>
              </a:p>
              <a:p>
                <a:pPr marL="0" indent="0" algn="just">
                  <a:buNone/>
                </a:pPr>
                <a:r>
                  <a:rPr lang="cs-CZ" sz="2800" dirty="0" smtClean="0"/>
                  <a:t>Radionuklid thoria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800" i="1">
                            <a:latin typeface="Cambria Math"/>
                          </a:rPr>
                        </m:ctrlPr>
                      </m:sPrePr>
                      <m:sub>
                        <m:r>
                          <a:rPr lang="cs-CZ" sz="2800" b="0" i="1" smtClean="0">
                            <a:latin typeface="Cambria Math"/>
                          </a:rPr>
                          <m:t>90</m:t>
                        </m:r>
                      </m:sub>
                      <m:sup>
                        <m:r>
                          <a:rPr lang="cs-CZ" sz="2800" i="1">
                            <a:latin typeface="Cambria Math"/>
                          </a:rPr>
                          <m:t>2</m:t>
                        </m:r>
                        <m:r>
                          <a:rPr lang="cs-CZ" sz="2800" b="0" i="1" smtClean="0">
                            <a:latin typeface="Cambria Math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/>
                          </a:rPr>
                          <m:t>Th</m:t>
                        </m:r>
                        <m:r>
                          <a:rPr lang="cs-CZ" sz="2800">
                            <a:latin typeface="Cambria Math"/>
                          </a:rPr>
                          <m:t> </m:t>
                        </m:r>
                      </m:e>
                    </m:sPre>
                  </m:oMath>
                </a14:m>
                <a:r>
                  <a:rPr lang="cs-CZ" sz="2800" dirty="0" smtClean="0"/>
                  <a:t>má poločas přeměny 24,1 dne. Z původního vzorku thoria o hmotnosti 1 g zůstal zbytek o hmotnosti 0,25 g. Po jakou dobu přeměna probíhala?</a:t>
                </a:r>
                <a:endParaRPr lang="cs-CZ" sz="2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13" r="-14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248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Využití radioaktivního záření - lékařství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diagnostika, léčení, sterilizace materiálů i nástrojů</a:t>
            </a:r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metoda </a:t>
            </a:r>
            <a:r>
              <a:rPr lang="cs-CZ" dirty="0">
                <a:solidFill>
                  <a:srgbClr val="FF0000"/>
                </a:solidFill>
              </a:rPr>
              <a:t>značených </a:t>
            </a:r>
            <a:r>
              <a:rPr lang="cs-CZ" dirty="0" smtClean="0">
                <a:solidFill>
                  <a:srgbClr val="FF0000"/>
                </a:solidFill>
              </a:rPr>
              <a:t>atomů: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/>
              <a:t>využívá </a:t>
            </a:r>
            <a:r>
              <a:rPr lang="cs-CZ" dirty="0"/>
              <a:t>toho, že některé prvky mají stabilní i radioaktivní izotopy, chemicky se chovají naprosto stejně </a:t>
            </a:r>
          </a:p>
          <a:p>
            <a:r>
              <a:rPr lang="cs-CZ" dirty="0"/>
              <a:t>je možné použít malé množství radioaktivního izotopu a měřit záření (např. lze sledovat oběh krve v </a:t>
            </a:r>
            <a:r>
              <a:rPr lang="cs-CZ" dirty="0" smtClean="0"/>
              <a:t>těle) – využívá se např. jód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ozařování </a:t>
            </a:r>
            <a:r>
              <a:rPr lang="cs-CZ" dirty="0">
                <a:solidFill>
                  <a:srgbClr val="FF0000"/>
                </a:solidFill>
              </a:rPr>
              <a:t>zhoubných </a:t>
            </a:r>
            <a:r>
              <a:rPr lang="cs-CZ" dirty="0" smtClean="0">
                <a:solidFill>
                  <a:srgbClr val="FF0000"/>
                </a:solidFill>
              </a:rPr>
              <a:t>nádorů,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vpichování radiofarmak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Leksellův </a:t>
            </a:r>
            <a:r>
              <a:rPr lang="cs-CZ" dirty="0" err="1" smtClean="0">
                <a:solidFill>
                  <a:srgbClr val="FF0000"/>
                </a:solidFill>
              </a:rPr>
              <a:t>gamma</a:t>
            </a:r>
            <a:r>
              <a:rPr lang="cs-CZ" dirty="0" smtClean="0">
                <a:solidFill>
                  <a:srgbClr val="FF0000"/>
                </a:solidFill>
              </a:rPr>
              <a:t> nůž </a:t>
            </a:r>
            <a:r>
              <a:rPr lang="cs-CZ" dirty="0" smtClean="0"/>
              <a:t>(</a:t>
            </a:r>
            <a:r>
              <a:rPr lang="cs-CZ" dirty="0"/>
              <a:t>helmice s kobaltovým zářičem) </a:t>
            </a:r>
            <a:r>
              <a:rPr lang="cs-CZ" dirty="0" smtClean="0"/>
              <a:t>– využívá se záření </a:t>
            </a:r>
            <a:r>
              <a:rPr lang="cs-CZ" dirty="0"/>
              <a:t>gama </a:t>
            </a:r>
            <a:r>
              <a:rPr lang="cs-CZ" i="1" dirty="0" smtClean="0">
                <a:latin typeface="Symbol" panose="05050102010706020507" pitchFamily="18" charset="2"/>
              </a:rPr>
              <a:t>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55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využití radioaktivního záření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r</a:t>
            </a:r>
            <a:r>
              <a:rPr lang="cs-CZ" sz="3000" dirty="0">
                <a:solidFill>
                  <a:srgbClr val="FF0000"/>
                </a:solidFill>
              </a:rPr>
              <a:t>adiouhlíková metoda </a:t>
            </a:r>
            <a:r>
              <a:rPr lang="cs-CZ" sz="3000" dirty="0" smtClean="0"/>
              <a:t>(tzv. radioaktivní datování)</a:t>
            </a:r>
            <a:endParaRPr lang="cs-CZ" sz="3000" dirty="0"/>
          </a:p>
          <a:p>
            <a:r>
              <a:rPr lang="cs-CZ" sz="3000" dirty="0"/>
              <a:t>používá se pro určování stáří organických látek - dokud je organismus živý </a:t>
            </a:r>
            <a:r>
              <a:rPr lang="cs-CZ" sz="3000" dirty="0" smtClean="0"/>
              <a:t>přijímá </a:t>
            </a:r>
            <a:r>
              <a:rPr lang="cs-CZ" sz="3000" dirty="0"/>
              <a:t>kromě stabilního uhlíku C 12 i </a:t>
            </a:r>
            <a:r>
              <a:rPr lang="cs-CZ" sz="3000" dirty="0" err="1"/>
              <a:t>radiouhlík</a:t>
            </a:r>
            <a:r>
              <a:rPr lang="cs-CZ" sz="3000" dirty="0"/>
              <a:t> - radioaktivní izotop C 14 (poločas přeměny 5 730 let), po jeho zániku přísun přestane - začne přeměna na jiné nuklidy - porovná se množství v živém organismu</a:t>
            </a:r>
          </a:p>
          <a:p>
            <a:r>
              <a:rPr lang="cs-CZ" sz="3000" dirty="0" smtClean="0">
                <a:solidFill>
                  <a:srgbClr val="FF0000"/>
                </a:solidFill>
              </a:rPr>
              <a:t>určování </a:t>
            </a:r>
            <a:r>
              <a:rPr lang="cs-CZ" sz="3000" dirty="0">
                <a:solidFill>
                  <a:srgbClr val="FF0000"/>
                </a:solidFill>
              </a:rPr>
              <a:t>stáří hornin</a:t>
            </a:r>
            <a:r>
              <a:rPr lang="cs-CZ" sz="3000" dirty="0"/>
              <a:t> </a:t>
            </a:r>
            <a:r>
              <a:rPr lang="cs-CZ" sz="3000" dirty="0" smtClean="0"/>
              <a:t> - zjišťuje se podíl </a:t>
            </a:r>
            <a:r>
              <a:rPr lang="cs-CZ" sz="3000" dirty="0"/>
              <a:t>olova vznikajícího přeměnou </a:t>
            </a:r>
            <a:r>
              <a:rPr lang="cs-CZ" sz="3000" dirty="0" smtClean="0"/>
              <a:t>uranu</a:t>
            </a:r>
            <a:endParaRPr lang="cs-CZ" sz="3000" dirty="0"/>
          </a:p>
          <a:p>
            <a:r>
              <a:rPr lang="cs-CZ" sz="3000" dirty="0">
                <a:solidFill>
                  <a:srgbClr val="FF0000"/>
                </a:solidFill>
              </a:rPr>
              <a:t>o</a:t>
            </a:r>
            <a:r>
              <a:rPr lang="cs-CZ" sz="3000" dirty="0" smtClean="0">
                <a:solidFill>
                  <a:srgbClr val="FF0000"/>
                </a:solidFill>
              </a:rPr>
              <a:t>chrana potravin </a:t>
            </a:r>
            <a:r>
              <a:rPr lang="cs-CZ" sz="3000" dirty="0" smtClean="0"/>
              <a:t>- ozařování </a:t>
            </a:r>
            <a:r>
              <a:rPr lang="cs-CZ" sz="3000" dirty="0"/>
              <a:t>potravin proti kažení či klíčení</a:t>
            </a:r>
          </a:p>
        </p:txBody>
      </p:sp>
    </p:spTree>
    <p:extLst>
      <p:ext uri="{BB962C8B-B14F-4D97-AF65-F5344CB8AC3E}">
        <p14:creationId xmlns:p14="http://schemas.microsoft.com/office/powerpoint/2010/main" val="719791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využití radioaktivního záření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defektoskopie</a:t>
            </a:r>
          </a:p>
          <a:p>
            <a:r>
              <a:rPr lang="cs-CZ" sz="2800" dirty="0"/>
              <a:t>používá se záření gama</a:t>
            </a:r>
          </a:p>
          <a:p>
            <a:r>
              <a:rPr lang="cs-CZ" sz="2800" dirty="0"/>
              <a:t>zjišťování poruch v kovech, podle schopnosti pohlcovat záření sledování tloušťky plechů, oslabení potrubí, stanovení hladiny roztaveného </a:t>
            </a:r>
            <a:r>
              <a:rPr lang="cs-CZ" sz="2800" dirty="0" smtClean="0"/>
              <a:t>kovu</a:t>
            </a:r>
            <a:endParaRPr lang="cs-CZ" sz="2800" dirty="0"/>
          </a:p>
          <a:p>
            <a:r>
              <a:rPr lang="cs-CZ" sz="2800" dirty="0">
                <a:solidFill>
                  <a:srgbClr val="FF0000"/>
                </a:solidFill>
              </a:rPr>
              <a:t>jaderné elektrické baterie</a:t>
            </a:r>
          </a:p>
          <a:p>
            <a:r>
              <a:rPr lang="cs-CZ" sz="2800" dirty="0"/>
              <a:t>využívají toho, že se radionuklidy zahřívají - mohou být zdrojem elektrické energie v kosmu nebo na odlehlých místech</a:t>
            </a:r>
          </a:p>
        </p:txBody>
      </p:sp>
    </p:spTree>
    <p:extLst>
      <p:ext uri="{BB962C8B-B14F-4D97-AF65-F5344CB8AC3E}">
        <p14:creationId xmlns:p14="http://schemas.microsoft.com/office/powerpoint/2010/main" val="1475473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Jaderné reakce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>
                <a:solidFill>
                  <a:srgbClr val="FF0000"/>
                </a:solidFill>
              </a:rPr>
              <a:t>j</a:t>
            </a:r>
            <a:r>
              <a:rPr lang="cs-CZ" sz="3000" dirty="0" smtClean="0">
                <a:solidFill>
                  <a:srgbClr val="FF0000"/>
                </a:solidFill>
              </a:rPr>
              <a:t>aderná reakce</a:t>
            </a:r>
            <a:r>
              <a:rPr lang="cs-CZ" sz="3000" dirty="0" smtClean="0"/>
              <a:t> je reakce</a:t>
            </a:r>
            <a:r>
              <a:rPr lang="cs-CZ" sz="3000" dirty="0"/>
              <a:t>, při které se mohou jádra jednoho nuklidu přeměňovat v jádra jiných </a:t>
            </a:r>
            <a:r>
              <a:rPr lang="cs-CZ" sz="3000" dirty="0" smtClean="0"/>
              <a:t>nuklidů (rozdělením nebo sloučením atomů)</a:t>
            </a:r>
            <a:endParaRPr lang="cs-CZ" sz="3000" dirty="0"/>
          </a:p>
          <a:p>
            <a:r>
              <a:rPr lang="cs-CZ" sz="3000" dirty="0" smtClean="0"/>
              <a:t>dochází </a:t>
            </a:r>
            <a:r>
              <a:rPr lang="cs-CZ" sz="3000" dirty="0"/>
              <a:t>při nich k uvolňování energie - ta je milionkrát větší než při reakcích chemických- nukleony jsou vázány jadernými silami (ty jsou milionkrát větší než elektrické síly držící elektrony a atomová jádra v atomu</a:t>
            </a:r>
            <a:r>
              <a:rPr lang="cs-CZ" sz="3000" dirty="0" smtClean="0"/>
              <a:t>)</a:t>
            </a:r>
          </a:p>
          <a:p>
            <a:r>
              <a:rPr lang="cs-CZ" sz="3000" dirty="0"/>
              <a:t>první jadernou reakci uskutečnil </a:t>
            </a:r>
            <a:r>
              <a:rPr lang="cs-CZ" sz="3000" dirty="0" smtClean="0"/>
              <a:t>E. </a:t>
            </a:r>
            <a:r>
              <a:rPr lang="cs-CZ" sz="3000" dirty="0" err="1" smtClean="0"/>
              <a:t>Rutheford</a:t>
            </a:r>
            <a:r>
              <a:rPr lang="cs-CZ" sz="3000" dirty="0" smtClean="0"/>
              <a:t> </a:t>
            </a:r>
            <a:r>
              <a:rPr lang="cs-CZ" sz="3000" dirty="0"/>
              <a:t>v roce 1919 (ozařoval dusík částicemi alfa, vznikl kyslík, uvolnil se proton)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79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atomů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k</a:t>
            </a:r>
            <a:r>
              <a:rPr lang="cs-CZ" sz="2800" dirty="0" smtClean="0"/>
              <a:t>onec 19. století – objevují se první vědecké představy o atomu jako částici hmoty, v níž jsou společně kladné i záporné elektrické náboje</a:t>
            </a:r>
          </a:p>
          <a:p>
            <a:r>
              <a:rPr lang="cs-CZ" sz="2800" dirty="0" smtClean="0"/>
              <a:t>1897 anglický fyzik </a:t>
            </a:r>
            <a:r>
              <a:rPr lang="cs-CZ" sz="2800" dirty="0" smtClean="0">
                <a:solidFill>
                  <a:srgbClr val="FF0000"/>
                </a:solidFill>
              </a:rPr>
              <a:t>Joseph John Thomson</a:t>
            </a:r>
            <a:r>
              <a:rPr lang="cs-CZ" sz="2800" dirty="0" smtClean="0"/>
              <a:t> objevil elektron (Nobelova cena za fyziku v roce 1906)</a:t>
            </a:r>
          </a:p>
          <a:p>
            <a:r>
              <a:rPr lang="cs-CZ" sz="2800" dirty="0" smtClean="0"/>
              <a:t>1911 britský fyzik </a:t>
            </a:r>
            <a:r>
              <a:rPr lang="cs-CZ" sz="2800" dirty="0" smtClean="0">
                <a:solidFill>
                  <a:srgbClr val="FF0000"/>
                </a:solidFill>
              </a:rPr>
              <a:t>Ernest </a:t>
            </a:r>
            <a:r>
              <a:rPr lang="cs-CZ" sz="2800" dirty="0" err="1" smtClean="0">
                <a:solidFill>
                  <a:srgbClr val="FF0000"/>
                </a:solidFill>
              </a:rPr>
              <a:t>Rutherford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objevil proton (Nobelova cena za chemii roku 1908 za výzkum rozpadu prvků)</a:t>
            </a:r>
          </a:p>
          <a:p>
            <a:r>
              <a:rPr lang="cs-CZ" sz="2800" dirty="0" smtClean="0"/>
              <a:t>1932 britský fyzik </a:t>
            </a:r>
            <a:r>
              <a:rPr lang="cs-CZ" sz="2800" dirty="0" smtClean="0">
                <a:solidFill>
                  <a:srgbClr val="FF0000"/>
                </a:solidFill>
              </a:rPr>
              <a:t>James </a:t>
            </a:r>
            <a:r>
              <a:rPr lang="cs-CZ" sz="2800" dirty="0" err="1" smtClean="0">
                <a:solidFill>
                  <a:srgbClr val="FF0000"/>
                </a:solidFill>
              </a:rPr>
              <a:t>Chadwick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objevil neutron (Nobelova cena za fyziku v roce 1935)</a:t>
            </a:r>
          </a:p>
        </p:txBody>
      </p:sp>
    </p:spTree>
    <p:extLst>
      <p:ext uri="{BB962C8B-B14F-4D97-AF65-F5344CB8AC3E}">
        <p14:creationId xmlns:p14="http://schemas.microsoft.com/office/powerpoint/2010/main" val="1422206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Štěpná jaderná reakce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cs-CZ" sz="2800" dirty="0" smtClean="0"/>
                  <a:t>je </a:t>
                </a:r>
                <a:r>
                  <a:rPr lang="cs-CZ" sz="2800" dirty="0"/>
                  <a:t>jaderná reakce, při které se </a:t>
                </a:r>
                <a:r>
                  <a:rPr lang="cs-CZ" sz="2800" dirty="0">
                    <a:solidFill>
                      <a:srgbClr val="FF0000"/>
                    </a:solidFill>
                  </a:rPr>
                  <a:t>těžké atomové jádro rozdělí na dvě jádra </a:t>
                </a:r>
                <a:r>
                  <a:rPr lang="cs-CZ" sz="2800" dirty="0" smtClean="0">
                    <a:solidFill>
                      <a:srgbClr val="FF0000"/>
                    </a:solidFill>
                  </a:rPr>
                  <a:t>menší</a:t>
                </a:r>
              </a:p>
              <a:p>
                <a:r>
                  <a:rPr lang="cs-CZ" sz="2800" dirty="0" smtClean="0"/>
                  <a:t>probíhá </a:t>
                </a:r>
                <a:r>
                  <a:rPr lang="cs-CZ" sz="2800" dirty="0"/>
                  <a:t>pouze v tzv. štěpných </a:t>
                </a:r>
                <a:r>
                  <a:rPr lang="cs-CZ" sz="2800" dirty="0" smtClean="0"/>
                  <a:t>materiálech (materiálech schopných řetězové reakce), podmínkou je tzv. kritické množství tohoto materiálu</a:t>
                </a:r>
                <a:endParaRPr lang="cs-CZ" sz="2800" dirty="0"/>
              </a:p>
              <a:p>
                <a:r>
                  <a:rPr lang="cs-CZ" sz="2800" dirty="0" smtClean="0"/>
                  <a:t>v </a:t>
                </a:r>
                <a:r>
                  <a:rPr lang="cs-CZ" sz="2800" dirty="0"/>
                  <a:t>přírodě se vyskytuje </a:t>
                </a:r>
                <a:r>
                  <a:rPr lang="cs-CZ" sz="2800" dirty="0" smtClean="0"/>
                  <a:t>převážně nuklid uranu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800" i="1">
                            <a:latin typeface="Cambria Math"/>
                          </a:rPr>
                        </m:ctrlPr>
                      </m:sPrePr>
                      <m:sub>
                        <m:r>
                          <a:rPr lang="cs-CZ" sz="2800" b="0" i="1" smtClean="0">
                            <a:latin typeface="Cambria Math"/>
                          </a:rPr>
                          <m:t>92</m:t>
                        </m:r>
                      </m:sub>
                      <m:sup>
                        <m:r>
                          <a:rPr lang="cs-CZ" sz="2800" i="1">
                            <a:latin typeface="Cambria Math"/>
                          </a:rPr>
                          <m:t>2</m:t>
                        </m:r>
                        <m:r>
                          <a:rPr lang="cs-CZ" sz="2800" b="0" i="1" smtClean="0">
                            <a:latin typeface="Cambria Math"/>
                          </a:rPr>
                          <m:t>38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/>
                          </a:rPr>
                          <m:t>U</m:t>
                        </m:r>
                      </m:e>
                    </m:sPre>
                    <m:r>
                      <a:rPr lang="cs-CZ" sz="2800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 smtClean="0"/>
                  <a:t>, který není štěpný, a pouze asi 0,7% štěpného nuklidu uranu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800" i="1">
                            <a:latin typeface="Cambria Math"/>
                          </a:rPr>
                        </m:ctrlPr>
                      </m:sPrePr>
                      <m:sub>
                        <m:r>
                          <a:rPr lang="cs-CZ" sz="2800" b="0" i="1" smtClean="0">
                            <a:latin typeface="Cambria Math"/>
                          </a:rPr>
                          <m:t>92</m:t>
                        </m:r>
                      </m:sub>
                      <m:sup>
                        <m:r>
                          <a:rPr lang="cs-CZ" sz="2800" i="1">
                            <a:latin typeface="Cambria Math"/>
                          </a:rPr>
                          <m:t>2</m:t>
                        </m:r>
                        <m:r>
                          <a:rPr lang="cs-CZ" sz="2800" b="0" i="1" smtClean="0">
                            <a:latin typeface="Cambria Math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/>
                          </a:rPr>
                          <m:t>U</m:t>
                        </m:r>
                        <m:r>
                          <a:rPr lang="cs-CZ" sz="2800">
                            <a:latin typeface="Cambria Math"/>
                          </a:rPr>
                          <m:t> </m:t>
                        </m:r>
                      </m:e>
                    </m:sPre>
                    <m:r>
                      <a:rPr lang="cs-CZ" sz="2800" i="1">
                        <a:latin typeface="Cambria Math"/>
                      </a:rPr>
                      <m:t> </m:t>
                    </m:r>
                  </m:oMath>
                </a14:m>
                <a:endParaRPr lang="cs-CZ" sz="2800" dirty="0" smtClean="0"/>
              </a:p>
              <a:p>
                <a:r>
                  <a:rPr lang="cs-CZ" sz="2800" dirty="0"/>
                  <a:t>u</a:t>
                </a:r>
                <a:r>
                  <a:rPr lang="cs-CZ" sz="2800" dirty="0" smtClean="0"/>
                  <a:t>ran se proto obohacuje o štěpnou složku nebo se z něj získává další štěpný materiál - plutonium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800" i="1">
                            <a:latin typeface="Cambria Math"/>
                          </a:rPr>
                        </m:ctrlPr>
                      </m:sPrePr>
                      <m:sub>
                        <m:r>
                          <a:rPr lang="cs-CZ" sz="2800" b="0" i="1" smtClean="0">
                            <a:latin typeface="Cambria Math"/>
                          </a:rPr>
                          <m:t>94</m:t>
                        </m:r>
                      </m:sub>
                      <m:sup>
                        <m:r>
                          <a:rPr lang="cs-CZ" sz="2800" i="1">
                            <a:latin typeface="Cambria Math"/>
                          </a:rPr>
                          <m:t>2</m:t>
                        </m:r>
                        <m:r>
                          <a:rPr lang="cs-CZ" sz="2800" b="0" i="1" smtClean="0">
                            <a:latin typeface="Cambria Math"/>
                          </a:rPr>
                          <m:t>39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/>
                          </a:rPr>
                          <m:t>Pu</m:t>
                        </m:r>
                        <m:r>
                          <a:rPr lang="cs-CZ" sz="2800">
                            <a:latin typeface="Cambria Math"/>
                          </a:rPr>
                          <m:t> </m:t>
                        </m:r>
                      </m:e>
                    </m:sPre>
                  </m:oMath>
                </a14:m>
                <a:endParaRPr lang="cs-CZ" sz="2800" dirty="0" smtClean="0"/>
              </a:p>
              <a:p>
                <a:pPr marL="0" indent="0">
                  <a:buNone/>
                </a:pPr>
                <a:endParaRPr lang="cs-CZ" sz="2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2222" b="-67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6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Štěpná jaderná reakce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Řetězová štěpná reak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762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5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Štěpná jaderná reakce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princip štěpné reakce</a:t>
            </a:r>
            <a:r>
              <a:rPr lang="cs-CZ" sz="2800" dirty="0" smtClean="0"/>
              <a:t>: </a:t>
            </a:r>
            <a:r>
              <a:rPr lang="cs-CZ" sz="2800" dirty="0"/>
              <a:t>např. neutron vnikne do jádra uranu 235, rozštěpí ho na dvě menší jádra, vylétnou 2-3 neutrony a ty mohou štěpit další jádra </a:t>
            </a:r>
            <a:r>
              <a:rPr lang="cs-CZ" sz="2800" dirty="0" smtClean="0"/>
              <a:t>uranu – rozbíhá se tzv. </a:t>
            </a:r>
            <a:r>
              <a:rPr lang="cs-CZ" sz="2800" dirty="0" smtClean="0">
                <a:solidFill>
                  <a:srgbClr val="FF0000"/>
                </a:solidFill>
              </a:rPr>
              <a:t>řetězová reakce</a:t>
            </a:r>
            <a:endParaRPr lang="cs-CZ" sz="2800" dirty="0">
              <a:solidFill>
                <a:srgbClr val="FF0000"/>
              </a:solidFill>
            </a:endParaRPr>
          </a:p>
          <a:p>
            <a:r>
              <a:rPr lang="cs-CZ" sz="2800" dirty="0" smtClean="0">
                <a:solidFill>
                  <a:srgbClr val="FF0000"/>
                </a:solidFill>
              </a:rPr>
              <a:t>řízená reakce </a:t>
            </a:r>
            <a:r>
              <a:rPr lang="cs-CZ" sz="2800" dirty="0"/>
              <a:t>-</a:t>
            </a:r>
            <a:r>
              <a:rPr lang="cs-CZ" sz="2800" dirty="0" smtClean="0"/>
              <a:t> jaderné reaktory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neřízená reakce </a:t>
            </a:r>
            <a:r>
              <a:rPr lang="cs-CZ" sz="2800" dirty="0" smtClean="0"/>
              <a:t>- jaderná bomba</a:t>
            </a:r>
          </a:p>
          <a:p>
            <a:r>
              <a:rPr lang="cs-CZ" sz="2800" dirty="0" smtClean="0"/>
              <a:t>produkty štěpné reakce jsou velmi radioaktivní izotopy!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303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Termonukleární reakce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je </a:t>
            </a:r>
            <a:r>
              <a:rPr lang="cs-CZ" sz="2800" dirty="0"/>
              <a:t>jaderná reakce, při které se </a:t>
            </a:r>
            <a:r>
              <a:rPr lang="cs-CZ" sz="2800" dirty="0">
                <a:solidFill>
                  <a:srgbClr val="FF0000"/>
                </a:solidFill>
              </a:rPr>
              <a:t>ze dvou lehkých jader vytvoří jádro </a:t>
            </a:r>
            <a:r>
              <a:rPr lang="cs-CZ" sz="2800" dirty="0" smtClean="0">
                <a:solidFill>
                  <a:srgbClr val="FF0000"/>
                </a:solidFill>
              </a:rPr>
              <a:t>těžší </a:t>
            </a:r>
            <a:r>
              <a:rPr lang="cs-CZ" sz="2800" dirty="0" smtClean="0"/>
              <a:t>(např. izotopů vodíku – deuteria nebo tritia)</a:t>
            </a:r>
            <a:endParaRPr lang="cs-CZ" sz="2800" dirty="0"/>
          </a:p>
          <a:p>
            <a:r>
              <a:rPr lang="cs-CZ" sz="2800" dirty="0"/>
              <a:t>n</a:t>
            </a:r>
            <a:r>
              <a:rPr lang="cs-CZ" sz="2800" dirty="0" smtClean="0"/>
              <a:t>azývá se také termojaderná, reakce jaderného slučování nebo také syntéza nebo fúze</a:t>
            </a:r>
          </a:p>
          <a:p>
            <a:r>
              <a:rPr lang="cs-CZ" sz="2800" dirty="0" smtClean="0"/>
              <a:t>probíhá pouze za velmi vysokých teplot, nevzniká při ní žádné radioaktivní záření ani radioaktivní odpad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robíhá na </a:t>
            </a:r>
            <a:r>
              <a:rPr lang="cs-CZ" sz="2800" dirty="0"/>
              <a:t>Slunci </a:t>
            </a:r>
            <a:r>
              <a:rPr lang="cs-CZ" sz="2800" dirty="0" smtClean="0"/>
              <a:t> - slučování </a:t>
            </a:r>
            <a:r>
              <a:rPr lang="cs-CZ" sz="2800" dirty="0"/>
              <a:t>jader </a:t>
            </a:r>
            <a:r>
              <a:rPr lang="cs-CZ" sz="2800" dirty="0" smtClean="0"/>
              <a:t>vodíku, vzniká helium, vyzáří se energie</a:t>
            </a:r>
            <a:endParaRPr lang="cs-CZ" sz="2800" dirty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5884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Termonukleární reakce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/>
              <a:t>n</a:t>
            </a:r>
            <a:r>
              <a:rPr lang="cs-CZ" sz="3000" dirty="0" smtClean="0"/>
              <a:t>a Zemi probíhá v laboratořích v zařízení </a:t>
            </a:r>
            <a:r>
              <a:rPr lang="cs-CZ" sz="3000" dirty="0" smtClean="0">
                <a:solidFill>
                  <a:srgbClr val="FF0000"/>
                </a:solidFill>
              </a:rPr>
              <a:t>TOKAMAK</a:t>
            </a:r>
            <a:r>
              <a:rPr lang="cs-CZ" sz="3000" dirty="0" smtClean="0"/>
              <a:t> – problémem je vytvořit pro reakci stabilní prostředí (vysoká teplota cca 100 </a:t>
            </a:r>
            <a:r>
              <a:rPr lang="cs-CZ" sz="3000" dirty="0" err="1" smtClean="0"/>
              <a:t>mil.°C</a:t>
            </a:r>
            <a:r>
              <a:rPr lang="cs-CZ" sz="3000" dirty="0" smtClean="0"/>
              <a:t>, stav plazmatu, nesmí přicházet do styku se stěnami nádoby, nutné silné magnetické pole)</a:t>
            </a:r>
          </a:p>
          <a:p>
            <a:r>
              <a:rPr lang="cs-CZ" sz="3000" dirty="0" smtClean="0"/>
              <a:t>na světě celkem provozováno 53 tokamaků, z toho v ČR jsou 2:</a:t>
            </a:r>
          </a:p>
          <a:p>
            <a:r>
              <a:rPr lang="cs-CZ" sz="3000" dirty="0" smtClean="0">
                <a:solidFill>
                  <a:srgbClr val="FF0000"/>
                </a:solidFill>
              </a:rPr>
              <a:t>Golem</a:t>
            </a:r>
            <a:r>
              <a:rPr lang="cs-CZ" sz="3000" dirty="0" smtClean="0"/>
              <a:t>  - FJFI (Praha 1)</a:t>
            </a:r>
          </a:p>
          <a:p>
            <a:r>
              <a:rPr lang="cs-CZ" sz="3000" dirty="0" err="1" smtClean="0">
                <a:solidFill>
                  <a:srgbClr val="FF0000"/>
                </a:solidFill>
              </a:rPr>
              <a:t>Compass</a:t>
            </a:r>
            <a:r>
              <a:rPr lang="cs-CZ" sz="3000" dirty="0"/>
              <a:t> - Ústav fyziky plazmatu AV </a:t>
            </a:r>
            <a:r>
              <a:rPr lang="cs-CZ" sz="3000" dirty="0" smtClean="0"/>
              <a:t>ČR (Praha 8)</a:t>
            </a:r>
          </a:p>
          <a:p>
            <a:r>
              <a:rPr lang="cs-CZ" sz="3000" dirty="0"/>
              <a:t>a</a:t>
            </a:r>
            <a:r>
              <a:rPr lang="cs-CZ" sz="3000" dirty="0" smtClean="0"/>
              <a:t> plánuje se výstavba dalšího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93006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Termonukleární reakce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od roku 2007 </a:t>
            </a:r>
            <a:r>
              <a:rPr lang="cs-CZ" sz="2400" dirty="0"/>
              <a:t>se </a:t>
            </a:r>
            <a:r>
              <a:rPr lang="cs-CZ" sz="2400" dirty="0" smtClean="0"/>
              <a:t>ve Francii v </a:t>
            </a:r>
            <a:r>
              <a:rPr lang="cs-CZ" sz="2400" dirty="0" err="1" smtClean="0"/>
              <a:t>Cadarache</a:t>
            </a:r>
            <a:r>
              <a:rPr lang="cs-CZ" sz="2400" dirty="0" smtClean="0"/>
              <a:t> buduje </a:t>
            </a:r>
            <a:r>
              <a:rPr lang="cs-CZ" sz="2400" dirty="0" smtClean="0">
                <a:solidFill>
                  <a:srgbClr val="FF0000"/>
                </a:solidFill>
              </a:rPr>
              <a:t>ITER</a:t>
            </a:r>
            <a:r>
              <a:rPr lang="cs-CZ" sz="2400" dirty="0" smtClean="0"/>
              <a:t> (Mezinárodní </a:t>
            </a:r>
            <a:r>
              <a:rPr lang="cs-CZ" sz="2400" dirty="0"/>
              <a:t>termonukleární experimentální </a:t>
            </a:r>
            <a:r>
              <a:rPr lang="cs-CZ" sz="2400" dirty="0" smtClean="0"/>
              <a:t>reaktor) pro využití termonukleární reakce v energetice</a:t>
            </a:r>
          </a:p>
          <a:p>
            <a:r>
              <a:rPr lang="cs-CZ" sz="2400" dirty="0"/>
              <a:t>m</a:t>
            </a:r>
            <a:r>
              <a:rPr lang="cs-CZ" sz="2400" dirty="0" smtClean="0"/>
              <a:t>ěl by to být první reaktor, který z paliva získá více energie, než kolik sám spotřebuje na ohřev plazmatu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o ISS největší mezinárodní projekt (Evropská unie a  Velká Británie, USA, Rusko, Čína, Japonsko, Jižní Korea a Indie), rozpočet 20 mld. </a:t>
            </a:r>
            <a:r>
              <a:rPr lang="cs-CZ" sz="2400" dirty="0"/>
              <a:t>e</a:t>
            </a:r>
            <a:r>
              <a:rPr lang="cs-CZ" sz="2400" dirty="0" smtClean="0"/>
              <a:t>ur, předpokládané spuštění v roce 2035 (pravděpodobně ale později)</a:t>
            </a:r>
          </a:p>
          <a:p>
            <a:r>
              <a:rPr lang="cs-CZ" sz="2400" dirty="0"/>
              <a:t>n</a:t>
            </a:r>
            <a:r>
              <a:rPr lang="cs-CZ" sz="2400" dirty="0" smtClean="0"/>
              <a:t>ásledovat by měl reaktor </a:t>
            </a:r>
            <a:r>
              <a:rPr lang="cs-CZ" sz="2400" dirty="0" smtClean="0">
                <a:solidFill>
                  <a:srgbClr val="FF0000"/>
                </a:solidFill>
              </a:rPr>
              <a:t>DEMO</a:t>
            </a:r>
            <a:r>
              <a:rPr lang="cs-CZ" sz="2400" dirty="0" smtClean="0"/>
              <a:t> – ten by měl dodávat 300 až 500 MW elektrické energie</a:t>
            </a:r>
          </a:p>
          <a:p>
            <a:r>
              <a:rPr lang="cs-CZ" sz="2400" dirty="0"/>
              <a:t>t</a:t>
            </a:r>
            <a:r>
              <a:rPr lang="cs-CZ" sz="2400" dirty="0" smtClean="0"/>
              <a:t>ento způsob výroby energie by měl v budoucnu zajistit dostatek energii lidstvu – </a:t>
            </a:r>
            <a:r>
              <a:rPr lang="cs-CZ" sz="2400" dirty="0" err="1" smtClean="0"/>
              <a:t>deterium</a:t>
            </a:r>
            <a:r>
              <a:rPr lang="cs-CZ" sz="2400" dirty="0" smtClean="0"/>
              <a:t> se nachází v mořské vodě</a:t>
            </a:r>
          </a:p>
        </p:txBody>
      </p:sp>
    </p:spTree>
    <p:extLst>
      <p:ext uri="{BB962C8B-B14F-4D97-AF65-F5344CB8AC3E}">
        <p14:creationId xmlns:p14="http://schemas.microsoft.com/office/powerpoint/2010/main" val="1355857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Jaderná elektrárna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je elektrárnou </a:t>
            </a:r>
            <a:r>
              <a:rPr lang="cs-CZ" dirty="0" smtClean="0">
                <a:solidFill>
                  <a:srgbClr val="FF0000"/>
                </a:solidFill>
              </a:rPr>
              <a:t>tepelnou</a:t>
            </a:r>
            <a:r>
              <a:rPr lang="cs-CZ" dirty="0" smtClean="0"/>
              <a:t> – horká pára roztáčí turbínu spojenou s elektrickým generátorem </a:t>
            </a:r>
          </a:p>
          <a:p>
            <a:r>
              <a:rPr lang="cs-CZ" dirty="0" smtClean="0"/>
              <a:t>v jaderné elektrárně se ohřívá voda díky jaderné reakci (např. v uhelné elektrárně díky spalování uhlí)</a:t>
            </a:r>
          </a:p>
          <a:p>
            <a:r>
              <a:rPr lang="cs-CZ" dirty="0"/>
              <a:t>z</a:t>
            </a:r>
            <a:r>
              <a:rPr lang="cs-CZ" dirty="0" smtClean="0"/>
              <a:t>ákladní součásti jaderné elektrárny:</a:t>
            </a:r>
          </a:p>
          <a:p>
            <a:r>
              <a:rPr lang="cs-CZ" dirty="0" smtClean="0"/>
              <a:t>aktivní </a:t>
            </a:r>
            <a:r>
              <a:rPr lang="cs-CZ" dirty="0"/>
              <a:t>zóna </a:t>
            </a:r>
            <a:r>
              <a:rPr lang="cs-CZ" dirty="0" smtClean="0"/>
              <a:t>– </a:t>
            </a:r>
            <a:r>
              <a:rPr lang="cs-CZ" dirty="0" smtClean="0">
                <a:solidFill>
                  <a:srgbClr val="FF0000"/>
                </a:solidFill>
              </a:rPr>
              <a:t>reaktor</a:t>
            </a:r>
            <a:r>
              <a:rPr lang="cs-CZ" dirty="0" smtClean="0"/>
              <a:t>, kde probíhá řízená štěpná reakce</a:t>
            </a:r>
            <a:endParaRPr lang="cs-CZ" dirty="0"/>
          </a:p>
          <a:p>
            <a:r>
              <a:rPr lang="cs-CZ" dirty="0"/>
              <a:t>palivo se do něj vkládá v podobě palivových článků (uranové tyče nebo tablety zabudované do kovových pouzder)</a:t>
            </a:r>
            <a:endParaRPr lang="cs-CZ" sz="2000" dirty="0"/>
          </a:p>
          <a:p>
            <a:r>
              <a:rPr lang="cs-CZ" dirty="0" smtClean="0"/>
              <a:t>neutrony </a:t>
            </a:r>
            <a:r>
              <a:rPr lang="cs-CZ" dirty="0"/>
              <a:t>se zpomalují </a:t>
            </a:r>
            <a:r>
              <a:rPr lang="cs-CZ" dirty="0" smtClean="0"/>
              <a:t>tzv</a:t>
            </a:r>
            <a:r>
              <a:rPr lang="cs-CZ" dirty="0"/>
              <a:t>. </a:t>
            </a:r>
            <a:r>
              <a:rPr lang="cs-CZ" dirty="0">
                <a:solidFill>
                  <a:srgbClr val="FF0000"/>
                </a:solidFill>
              </a:rPr>
              <a:t>moderátorem </a:t>
            </a:r>
            <a:r>
              <a:rPr lang="cs-CZ" dirty="0"/>
              <a:t>(např. vodou nebo grafitem</a:t>
            </a:r>
            <a:r>
              <a:rPr lang="cs-CZ" dirty="0" smtClean="0"/>
              <a:t>), nadbytečné neutrony pohlcují </a:t>
            </a:r>
            <a:r>
              <a:rPr lang="cs-CZ" dirty="0" smtClean="0">
                <a:solidFill>
                  <a:srgbClr val="FF0000"/>
                </a:solidFill>
              </a:rPr>
              <a:t>regulační tyče</a:t>
            </a:r>
            <a:r>
              <a:rPr lang="cs-CZ" dirty="0" smtClean="0"/>
              <a:t> (např. z bóru)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12103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Jaderná elektrárna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voda ohřátá v uzavřeném primárním okruhu předává teplo v </a:t>
            </a:r>
            <a:r>
              <a:rPr lang="cs-CZ" sz="2800" dirty="0" smtClean="0">
                <a:solidFill>
                  <a:srgbClr val="FF0000"/>
                </a:solidFill>
              </a:rPr>
              <a:t>parogenerátoru</a:t>
            </a:r>
            <a:r>
              <a:rPr lang="cs-CZ" sz="2800" dirty="0" smtClean="0"/>
              <a:t> vodě sekundárního okruhu a dává vznik páře – ta pohání </a:t>
            </a:r>
            <a:r>
              <a:rPr lang="cs-CZ" sz="2800" dirty="0" smtClean="0">
                <a:solidFill>
                  <a:srgbClr val="FF0000"/>
                </a:solidFill>
              </a:rPr>
              <a:t>turbínu</a:t>
            </a:r>
            <a:r>
              <a:rPr lang="cs-CZ" sz="2800" dirty="0" smtClean="0"/>
              <a:t>, která se otáčí elektrickým </a:t>
            </a:r>
            <a:r>
              <a:rPr lang="cs-CZ" sz="2800" dirty="0" smtClean="0">
                <a:solidFill>
                  <a:srgbClr val="FF0000"/>
                </a:solidFill>
              </a:rPr>
              <a:t>generátorem</a:t>
            </a:r>
          </a:p>
          <a:p>
            <a:r>
              <a:rPr lang="cs-CZ" sz="2800" dirty="0"/>
              <a:t>n</a:t>
            </a:r>
            <a:r>
              <a:rPr lang="cs-CZ" sz="2800" dirty="0" smtClean="0"/>
              <a:t>ásleduje chladicí okruh, transformátory,…</a:t>
            </a:r>
            <a:endParaRPr lang="cs-CZ" sz="2800" dirty="0"/>
          </a:p>
          <a:p>
            <a:r>
              <a:rPr lang="cs-CZ" sz="2800" dirty="0" smtClean="0"/>
              <a:t>primární okruh je bezpečně uzavřen do ochranné obálky tzv. kontejnmentu</a:t>
            </a:r>
            <a:endParaRPr lang="cs-CZ" sz="2800" dirty="0"/>
          </a:p>
        </p:txBody>
      </p:sp>
      <p:pic>
        <p:nvPicPr>
          <p:cNvPr id="7170" name="Picture 2" descr="Tlakovodní reaktor PW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87973"/>
            <a:ext cx="324454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92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Jaderné elektrárny ve světě a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 smtClean="0"/>
              <a:t>první </a:t>
            </a:r>
            <a:r>
              <a:rPr lang="cs-CZ" sz="2200" dirty="0"/>
              <a:t>jaderný </a:t>
            </a:r>
            <a:r>
              <a:rPr lang="cs-CZ" sz="2200" dirty="0" smtClean="0"/>
              <a:t>reaktor postavil </a:t>
            </a:r>
            <a:r>
              <a:rPr lang="cs-CZ" sz="2200" dirty="0"/>
              <a:t>v roce 1942 </a:t>
            </a:r>
            <a:r>
              <a:rPr lang="cs-CZ" sz="2200" dirty="0" smtClean="0"/>
              <a:t>Enrico </a:t>
            </a:r>
            <a:r>
              <a:rPr lang="cs-CZ" sz="2200" dirty="0" err="1"/>
              <a:t>Fermi</a:t>
            </a:r>
            <a:r>
              <a:rPr lang="cs-CZ" sz="2200" dirty="0"/>
              <a:t> v Chicagu</a:t>
            </a:r>
          </a:p>
          <a:p>
            <a:r>
              <a:rPr lang="cs-CZ" sz="2200" dirty="0"/>
              <a:t>dnes celosvětově asi </a:t>
            </a:r>
            <a:r>
              <a:rPr lang="cs-CZ" sz="2200" dirty="0" smtClean="0"/>
              <a:t>čtvrtina </a:t>
            </a:r>
            <a:r>
              <a:rPr lang="cs-CZ" sz="2200" dirty="0"/>
              <a:t>světové produkce elektřiny, u nás </a:t>
            </a:r>
            <a:r>
              <a:rPr lang="cs-CZ" sz="2200" dirty="0" smtClean="0"/>
              <a:t>asi 40 %</a:t>
            </a:r>
            <a:endParaRPr lang="cs-CZ" sz="2200" dirty="0"/>
          </a:p>
          <a:p>
            <a:r>
              <a:rPr lang="cs-CZ" sz="2200" dirty="0"/>
              <a:t>n</a:t>
            </a:r>
            <a:r>
              <a:rPr lang="cs-CZ" sz="2200" dirty="0" smtClean="0"/>
              <a:t>a světě pracuje asi 440 jaderných elektráren, další se staví, odpůrci jsou např. Německo, Rakousko, Itálie</a:t>
            </a:r>
          </a:p>
          <a:p>
            <a:r>
              <a:rPr lang="cs-CZ" sz="2200" dirty="0"/>
              <a:t>j</a:t>
            </a:r>
            <a:r>
              <a:rPr lang="cs-CZ" sz="2200" dirty="0" smtClean="0"/>
              <a:t>aderná energie se přechodně stala udržitelným zdrojem</a:t>
            </a:r>
            <a:endParaRPr lang="cs-CZ" sz="2200" dirty="0"/>
          </a:p>
          <a:p>
            <a:r>
              <a:rPr lang="cs-CZ" sz="2200" dirty="0" smtClean="0">
                <a:solidFill>
                  <a:srgbClr val="FF0000"/>
                </a:solidFill>
              </a:rPr>
              <a:t>výhody</a:t>
            </a:r>
            <a:r>
              <a:rPr lang="cs-CZ" sz="2200" dirty="0" smtClean="0"/>
              <a:t>: vysoká efektivita, nízké požadavky na zdroje, je bezemisní - neprodukuje skleníkové plyny, nezvyšuje koncentraci </a:t>
            </a:r>
            <a:r>
              <a:rPr lang="cs-CZ" sz="2200" dirty="0"/>
              <a:t>oxidu </a:t>
            </a:r>
            <a:r>
              <a:rPr lang="cs-CZ" sz="2200" dirty="0" smtClean="0"/>
              <a:t>uhličitého, neprodukuje popílek, malé množství odpadu</a:t>
            </a:r>
            <a:endParaRPr lang="cs-CZ" sz="2200" dirty="0"/>
          </a:p>
          <a:p>
            <a:r>
              <a:rPr lang="cs-CZ" sz="2200" dirty="0">
                <a:solidFill>
                  <a:srgbClr val="FF0000"/>
                </a:solidFill>
              </a:rPr>
              <a:t>nevýhody</a:t>
            </a:r>
            <a:r>
              <a:rPr lang="cs-CZ" sz="2200" dirty="0" smtClean="0"/>
              <a:t>: dlouhé plánování výstavby, vysoké </a:t>
            </a:r>
            <a:r>
              <a:rPr lang="cs-CZ" sz="2200" dirty="0"/>
              <a:t>náklady na její </a:t>
            </a:r>
            <a:r>
              <a:rPr lang="cs-CZ" sz="2200" dirty="0" smtClean="0"/>
              <a:t>výstavbu, náklady na bezpečnost a provoz, </a:t>
            </a:r>
            <a:r>
              <a:rPr lang="cs-CZ" sz="2200" dirty="0"/>
              <a:t>potřeba uranu, možnost </a:t>
            </a:r>
            <a:r>
              <a:rPr lang="cs-CZ" sz="2200" dirty="0" smtClean="0"/>
              <a:t>havárie (Černobyl, </a:t>
            </a:r>
            <a:r>
              <a:rPr lang="cs-CZ" sz="2200" dirty="0" err="1" smtClean="0"/>
              <a:t>Fukušima</a:t>
            </a:r>
            <a:r>
              <a:rPr lang="cs-CZ" sz="2200" dirty="0" smtClean="0"/>
              <a:t>), </a:t>
            </a:r>
            <a:r>
              <a:rPr lang="cs-CZ" sz="2200" dirty="0"/>
              <a:t>problém uložení a likvidace vyhořelého paliva</a:t>
            </a:r>
          </a:p>
        </p:txBody>
      </p:sp>
    </p:spTree>
    <p:extLst>
      <p:ext uri="{BB962C8B-B14F-4D97-AF65-F5344CB8AC3E}">
        <p14:creationId xmlns:p14="http://schemas.microsoft.com/office/powerpoint/2010/main" val="11214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</a:t>
            </a:r>
            <a:r>
              <a:rPr lang="cs-CZ" dirty="0" smtClean="0"/>
              <a:t>elektrárny v </a:t>
            </a:r>
            <a:r>
              <a:rPr lang="cs-CZ" dirty="0"/>
              <a:t>ČR</a:t>
            </a:r>
          </a:p>
        </p:txBody>
      </p:sp>
      <p:pic>
        <p:nvPicPr>
          <p:cNvPr id="4100" name="Picture 4" descr="Kde je najd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de je najd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de je najd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de je najd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952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109" name="Picture 13" descr="https://www.svetenergie.cz/cz/powerplant/img/mapa_c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749577" cy="32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2843808" y="4365104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5292080" y="4509120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53851" y="5310320"/>
            <a:ext cx="115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 Temelín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153851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220072" y="5350648"/>
            <a:ext cx="133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 Dukovany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29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atomů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atom</a:t>
            </a:r>
            <a:r>
              <a:rPr lang="cs-CZ" sz="2800" dirty="0" smtClean="0"/>
              <a:t> – je tvořen atomovým jádrem a obalem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atomové jádro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>
                <a:solidFill>
                  <a:srgbClr val="FF0000"/>
                </a:solidFill>
              </a:rPr>
              <a:t>protony</a:t>
            </a:r>
            <a:r>
              <a:rPr lang="cs-CZ" sz="2800" dirty="0" smtClean="0"/>
              <a:t> (kladný elektrický náboj)</a:t>
            </a:r>
          </a:p>
          <a:p>
            <a:pPr marL="0" indent="0">
              <a:buNone/>
            </a:pPr>
            <a:r>
              <a:rPr lang="cs-CZ" sz="2800" dirty="0" smtClean="0"/>
              <a:t>	</a:t>
            </a:r>
            <a:r>
              <a:rPr lang="cs-CZ" sz="2800" dirty="0" smtClean="0">
                <a:solidFill>
                  <a:srgbClr val="FF0000"/>
                </a:solidFill>
              </a:rPr>
              <a:t>neutrony</a:t>
            </a:r>
            <a:r>
              <a:rPr lang="cs-CZ" sz="2800" dirty="0" smtClean="0"/>
              <a:t> (neutrální – nemají el. náboj)</a:t>
            </a:r>
            <a:endParaRPr lang="cs-CZ" sz="2800" dirty="0"/>
          </a:p>
          <a:p>
            <a:r>
              <a:rPr lang="cs-CZ" sz="2800" dirty="0" smtClean="0">
                <a:solidFill>
                  <a:srgbClr val="FF0000"/>
                </a:solidFill>
              </a:rPr>
              <a:t>obal</a:t>
            </a:r>
            <a:endParaRPr lang="cs-CZ" sz="2800" dirty="0" smtClean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>
                <a:solidFill>
                  <a:srgbClr val="FF0000"/>
                </a:solidFill>
              </a:rPr>
              <a:t>elektrony</a:t>
            </a:r>
            <a:r>
              <a:rPr lang="cs-CZ" dirty="0" smtClean="0"/>
              <a:t> (záporný elektrický náboj)</a:t>
            </a:r>
            <a:endParaRPr lang="cs-CZ" dirty="0"/>
          </a:p>
          <a:p>
            <a:r>
              <a:rPr lang="cs-CZ" sz="2800" dirty="0" smtClean="0">
                <a:solidFill>
                  <a:srgbClr val="FF0000"/>
                </a:solidFill>
              </a:rPr>
              <a:t>atom je elektricky neutrální</a:t>
            </a:r>
            <a:r>
              <a:rPr lang="cs-CZ" sz="2800" dirty="0" smtClean="0"/>
              <a:t> – má stejný počet protonů a elektronů</a:t>
            </a:r>
          </a:p>
        </p:txBody>
      </p:sp>
    </p:spTree>
    <p:extLst>
      <p:ext uri="{BB962C8B-B14F-4D97-AF65-F5344CB8AC3E}">
        <p14:creationId xmlns:p14="http://schemas.microsoft.com/office/powerpoint/2010/main" val="3106667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Jaderné elektrárny </a:t>
            </a:r>
            <a:r>
              <a:rPr lang="cs-CZ" dirty="0" smtClean="0"/>
              <a:t>v </a:t>
            </a:r>
            <a:r>
              <a:rPr lang="cs-CZ" dirty="0" smtClean="0"/>
              <a:t>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dirty="0" smtClean="0"/>
              <a:t>V ČR máme dvě jaderné elektrárny:</a:t>
            </a:r>
          </a:p>
          <a:p>
            <a:pPr marL="0" indent="0">
              <a:buNone/>
            </a:pPr>
            <a:r>
              <a:rPr lang="cs-CZ" sz="2200" dirty="0" smtClean="0">
                <a:solidFill>
                  <a:srgbClr val="FF0000"/>
                </a:solidFill>
              </a:rPr>
              <a:t>JE Dukovany</a:t>
            </a:r>
            <a:r>
              <a:rPr lang="cs-CZ" sz="2200" dirty="0" smtClean="0"/>
              <a:t> (poblíž obce Dukovany)</a:t>
            </a:r>
          </a:p>
          <a:p>
            <a:r>
              <a:rPr lang="cs-CZ" sz="2200" dirty="0"/>
              <a:t>p</a:t>
            </a:r>
            <a:r>
              <a:rPr lang="cs-CZ" sz="2200" dirty="0" smtClean="0"/>
              <a:t>rvní v ČR, funguje od roku 1985, v současnosti výkon </a:t>
            </a:r>
            <a:r>
              <a:rPr lang="cs-CZ" sz="2400" dirty="0"/>
              <a:t>4 x 510 </a:t>
            </a:r>
            <a:r>
              <a:rPr lang="cs-CZ" sz="2400" dirty="0" smtClean="0"/>
              <a:t>MW</a:t>
            </a:r>
          </a:p>
          <a:p>
            <a:r>
              <a:rPr lang="cs-CZ" sz="2400" dirty="0"/>
              <a:t>k</a:t>
            </a:r>
            <a:r>
              <a:rPr lang="cs-CZ" sz="2400" dirty="0" smtClean="0"/>
              <a:t>vůli elektrárně vybudováno vodní dílo Mohelno – Dalešice na řece </a:t>
            </a:r>
            <a:r>
              <a:rPr lang="cs-CZ" sz="2400" dirty="0" smtClean="0"/>
              <a:t>Jihlavě</a:t>
            </a:r>
          </a:p>
          <a:p>
            <a:endParaRPr lang="cs-CZ" sz="24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JE Temelín </a:t>
            </a:r>
            <a:r>
              <a:rPr lang="cs-CZ" sz="2400" dirty="0" smtClean="0"/>
              <a:t>(u Týna nad Vltavou</a:t>
            </a:r>
            <a:r>
              <a:rPr lang="cs-CZ" sz="2400" dirty="0" smtClean="0"/>
              <a:t>)</a:t>
            </a:r>
            <a:endParaRPr lang="cs-CZ" sz="2400" dirty="0" smtClean="0"/>
          </a:p>
          <a:p>
            <a:r>
              <a:rPr lang="cs-CZ" sz="2400" dirty="0" smtClean="0"/>
              <a:t>funguje od roku 2000, </a:t>
            </a:r>
            <a:r>
              <a:rPr lang="cs-CZ" sz="2400" dirty="0"/>
              <a:t>v současnosti 2 x 1125 </a:t>
            </a:r>
            <a:r>
              <a:rPr lang="cs-CZ" sz="2400" dirty="0" smtClean="0"/>
              <a:t>MW, uvažuje se o další </a:t>
            </a:r>
            <a:r>
              <a:rPr lang="cs-CZ" sz="2400" dirty="0" smtClean="0"/>
              <a:t>dostavbě</a:t>
            </a:r>
            <a:endParaRPr lang="cs-CZ" sz="2400" dirty="0" smtClean="0"/>
          </a:p>
          <a:p>
            <a:r>
              <a:rPr lang="cs-CZ" sz="2400" dirty="0" smtClean="0"/>
              <a:t>kvůli elektrárně vybudováno vodní dílo Hněvkovice na řece Vltavě</a:t>
            </a:r>
            <a:endParaRPr lang="cs-CZ" sz="2200" dirty="0"/>
          </a:p>
        </p:txBody>
      </p:sp>
      <p:pic>
        <p:nvPicPr>
          <p:cNvPr id="3074" name="Picture 2" descr="Jaderná elektrárna Dukov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06" y="1117124"/>
            <a:ext cx="2461649" cy="137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aderná elektrárna Temelí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06" y="3451955"/>
            <a:ext cx="2461649" cy="137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1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Ochrana před radioaktivním zářením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člověk </a:t>
            </a:r>
            <a:r>
              <a:rPr lang="cs-CZ" dirty="0"/>
              <a:t>je běžně vystaven radioaktivnímu záření</a:t>
            </a:r>
          </a:p>
          <a:p>
            <a:r>
              <a:rPr lang="cs-CZ" dirty="0"/>
              <a:t>radioaktivní záření může vyvolat </a:t>
            </a:r>
            <a:r>
              <a:rPr lang="cs-CZ" dirty="0" smtClean="0"/>
              <a:t>rakovinu nebo </a:t>
            </a:r>
            <a:r>
              <a:rPr lang="cs-CZ" dirty="0"/>
              <a:t>genetické změny</a:t>
            </a:r>
          </a:p>
          <a:p>
            <a:r>
              <a:rPr lang="cs-CZ" dirty="0"/>
              <a:t>je nebezpečné - člověk jej nevnímá smysly</a:t>
            </a:r>
          </a:p>
          <a:p>
            <a:r>
              <a:rPr lang="cs-CZ" dirty="0"/>
              <a:t>lze měřit </a:t>
            </a:r>
            <a:r>
              <a:rPr lang="cs-CZ" dirty="0" smtClean="0">
                <a:solidFill>
                  <a:srgbClr val="FF0000"/>
                </a:solidFill>
              </a:rPr>
              <a:t>dozimetry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dávka záření se po celý život člověka sčítá</a:t>
            </a:r>
          </a:p>
          <a:p>
            <a:r>
              <a:rPr lang="cs-CZ" dirty="0"/>
              <a:t>před zářením chrání stínění - olovo, ocel, voda, beton</a:t>
            </a:r>
          </a:p>
          <a:p>
            <a:r>
              <a:rPr lang="cs-CZ" dirty="0"/>
              <a:t>při práci je třeba dodržovat bezpečnostní </a:t>
            </a:r>
            <a:r>
              <a:rPr lang="cs-CZ" dirty="0" smtClean="0"/>
              <a:t>předpisy</a:t>
            </a:r>
          </a:p>
          <a:p>
            <a:r>
              <a:rPr lang="cs-CZ" dirty="0" smtClean="0"/>
              <a:t>jaderný výbuch nebo havárie - pronikavé záření, vysoká teplota, tlaková vlna, dlouhodobé zamoření terénu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33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hlinkClick r:id="rId2"/>
              </a:rPr>
              <a:t>Vzdělávací </a:t>
            </a:r>
            <a:r>
              <a:rPr lang="cs-CZ" dirty="0">
                <a:hlinkClick r:id="rId2"/>
              </a:rPr>
              <a:t>portál ČEZ Svět </a:t>
            </a:r>
            <a:r>
              <a:rPr lang="cs-CZ" dirty="0" smtClean="0">
                <a:hlinkClick r:id="rId2"/>
              </a:rPr>
              <a:t>energie.cz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www.svetenergie.cz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09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atomů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rozměry atomu jsou nepatrné</a:t>
            </a:r>
          </a:p>
          <a:p>
            <a:r>
              <a:rPr lang="cs-CZ" dirty="0" smtClean="0"/>
              <a:t>průměr atomu je asi 10</a:t>
            </a:r>
            <a:r>
              <a:rPr lang="cs-CZ" baseline="30000" dirty="0" smtClean="0"/>
              <a:t>-10</a:t>
            </a:r>
            <a:r>
              <a:rPr lang="cs-CZ" dirty="0" smtClean="0"/>
              <a:t> m, průměr jádra 10 000krát menší)</a:t>
            </a:r>
          </a:p>
          <a:p>
            <a:r>
              <a:rPr lang="cs-CZ" dirty="0"/>
              <a:t>p</a:t>
            </a:r>
            <a:r>
              <a:rPr lang="cs-CZ" dirty="0" smtClean="0"/>
              <a:t>roton a neutron mají přibližně stejnou hmotnost (asi 10</a:t>
            </a:r>
            <a:r>
              <a:rPr lang="cs-CZ" baseline="30000" dirty="0" smtClean="0"/>
              <a:t>-27</a:t>
            </a:r>
            <a:r>
              <a:rPr lang="cs-CZ" dirty="0" smtClean="0"/>
              <a:t> kg), elektron má asi 2000krát menší hmotnost</a:t>
            </a:r>
          </a:p>
          <a:p>
            <a:r>
              <a:rPr lang="cs-CZ" dirty="0"/>
              <a:t>j</a:t>
            </a:r>
            <a:r>
              <a:rPr lang="cs-CZ" dirty="0" smtClean="0"/>
              <a:t>ádro je velmi malé, ale je v něm soustředěna téměř veškerá hmota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protonové číslo </a:t>
            </a:r>
            <a:r>
              <a:rPr lang="cs-CZ" i="1" dirty="0" smtClean="0">
                <a:solidFill>
                  <a:srgbClr val="FF0000"/>
                </a:solidFill>
              </a:rPr>
              <a:t>Z </a:t>
            </a:r>
            <a:r>
              <a:rPr lang="cs-CZ" i="1" dirty="0" smtClean="0"/>
              <a:t>-</a:t>
            </a:r>
            <a:r>
              <a:rPr lang="cs-CZ" i="1" dirty="0"/>
              <a:t> </a:t>
            </a:r>
            <a:r>
              <a:rPr lang="cs-CZ" dirty="0" smtClean="0"/>
              <a:t>udává </a:t>
            </a:r>
            <a:r>
              <a:rPr lang="cs-CZ" dirty="0"/>
              <a:t>počet protonů v </a:t>
            </a:r>
            <a:r>
              <a:rPr lang="cs-CZ" dirty="0" smtClean="0"/>
              <a:t>atomu (pořadí </a:t>
            </a:r>
            <a:r>
              <a:rPr lang="cs-CZ" dirty="0"/>
              <a:t>v periodické tabulce prvků)</a:t>
            </a:r>
          </a:p>
          <a:p>
            <a:r>
              <a:rPr lang="cs-CZ" dirty="0">
                <a:solidFill>
                  <a:srgbClr val="FF0000"/>
                </a:solidFill>
              </a:rPr>
              <a:t>nukleonové </a:t>
            </a:r>
            <a:r>
              <a:rPr lang="cs-CZ" dirty="0" smtClean="0">
                <a:solidFill>
                  <a:srgbClr val="FF0000"/>
                </a:solidFill>
              </a:rPr>
              <a:t>číslo </a:t>
            </a:r>
            <a:r>
              <a:rPr lang="cs-CZ" i="1" dirty="0" smtClean="0">
                <a:solidFill>
                  <a:srgbClr val="FF0000"/>
                </a:solidFill>
              </a:rPr>
              <a:t>A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smtClean="0"/>
              <a:t>- </a:t>
            </a:r>
            <a:r>
              <a:rPr lang="cs-CZ" dirty="0" smtClean="0"/>
              <a:t>udává </a:t>
            </a:r>
            <a:r>
              <a:rPr lang="cs-CZ" dirty="0"/>
              <a:t>celkový počet </a:t>
            </a:r>
            <a:r>
              <a:rPr lang="cs-CZ" dirty="0" smtClean="0"/>
              <a:t>nukleonů v atomu, tedy součet protonů </a:t>
            </a:r>
            <a:r>
              <a:rPr lang="cs-CZ" dirty="0"/>
              <a:t>a </a:t>
            </a:r>
            <a:r>
              <a:rPr lang="cs-CZ" dirty="0" smtClean="0"/>
              <a:t>neutronů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30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atomů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cs-CZ" sz="2400" dirty="0" smtClean="0">
                    <a:solidFill>
                      <a:srgbClr val="FF0000"/>
                    </a:solidFill>
                  </a:rPr>
                  <a:t>nuklidy</a:t>
                </a:r>
                <a:r>
                  <a:rPr lang="cs-CZ" sz="2400" dirty="0" smtClean="0"/>
                  <a:t> - jsou </a:t>
                </a:r>
                <a:r>
                  <a:rPr lang="cs-CZ" sz="2400" dirty="0"/>
                  <a:t>látky složené z atomů, které mají stejné protonové i nukleonové číslo</a:t>
                </a:r>
              </a:p>
              <a:p>
                <a:r>
                  <a:rPr lang="cs-CZ" sz="2400" dirty="0">
                    <a:solidFill>
                      <a:srgbClr val="FF0000"/>
                    </a:solidFill>
                  </a:rPr>
                  <a:t>i</a:t>
                </a:r>
                <a:r>
                  <a:rPr lang="cs-CZ" sz="2400" dirty="0" smtClean="0">
                    <a:solidFill>
                      <a:srgbClr val="FF0000"/>
                    </a:solidFill>
                  </a:rPr>
                  <a:t>zotopy </a:t>
                </a:r>
                <a:r>
                  <a:rPr lang="cs-CZ" sz="2400" dirty="0" smtClean="0"/>
                  <a:t>- jsou </a:t>
                </a:r>
                <a:r>
                  <a:rPr lang="cs-CZ" sz="2400" dirty="0"/>
                  <a:t>atomy, které mají </a:t>
                </a:r>
                <a:r>
                  <a:rPr lang="cs-CZ" sz="2400" dirty="0">
                    <a:solidFill>
                      <a:srgbClr val="FF0000"/>
                    </a:solidFill>
                  </a:rPr>
                  <a:t>stejné protonové číslo</a:t>
                </a:r>
                <a:r>
                  <a:rPr lang="cs-CZ" sz="2400" dirty="0"/>
                  <a:t>, ale různé nukleonové číslo </a:t>
                </a:r>
                <a:r>
                  <a:rPr lang="cs-CZ" sz="2400" dirty="0" smtClean="0"/>
                  <a:t> - </a:t>
                </a:r>
                <a:r>
                  <a:rPr lang="cs-CZ" sz="2400" dirty="0" smtClean="0">
                    <a:solidFill>
                      <a:srgbClr val="FF0000"/>
                    </a:solidFill>
                  </a:rPr>
                  <a:t>liší </a:t>
                </a:r>
                <a:r>
                  <a:rPr lang="cs-CZ" sz="2400" dirty="0">
                    <a:solidFill>
                      <a:srgbClr val="FF0000"/>
                    </a:solidFill>
                  </a:rPr>
                  <a:t>se počtem </a:t>
                </a:r>
                <a:r>
                  <a:rPr lang="cs-CZ" sz="2400" dirty="0" smtClean="0">
                    <a:solidFill>
                      <a:srgbClr val="FF0000"/>
                    </a:solidFill>
                  </a:rPr>
                  <a:t>neutronů</a:t>
                </a:r>
                <a:endParaRPr lang="cs-CZ" sz="2400" dirty="0"/>
              </a:p>
              <a:p>
                <a:r>
                  <a:rPr lang="cs-CZ" sz="2400" dirty="0"/>
                  <a:t>např</a:t>
                </a:r>
                <a:r>
                  <a:rPr lang="cs-CZ" sz="2400" dirty="0" smtClean="0"/>
                  <a:t>. izotopy vodíku: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 smtClean="0"/>
                  <a:t>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cs-CZ" sz="24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cs-CZ" sz="24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/>
                          </a:rPr>
                          <m:t>H</m:t>
                        </m:r>
                      </m:e>
                    </m:sPre>
                    <m:r>
                      <a:rPr lang="cs-CZ" sz="24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cs-CZ" sz="2400" dirty="0" smtClean="0"/>
                  <a:t>	vodík (H) 1 proton, 1 elektron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 smtClean="0"/>
                  <a:t>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cs-CZ" sz="24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cs-CZ" sz="2400" i="1"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/>
                          </a:rPr>
                          <m:t>H</m:t>
                        </m:r>
                      </m:e>
                    </m:sPre>
                  </m:oMath>
                </a14:m>
                <a:r>
                  <a:rPr lang="cs-CZ" sz="2400" dirty="0" smtClean="0"/>
                  <a:t>	deuterium </a:t>
                </a:r>
                <a:r>
                  <a:rPr lang="cs-CZ" sz="2400" dirty="0"/>
                  <a:t>(D) 1 </a:t>
                </a:r>
                <a:r>
                  <a:rPr lang="cs-CZ" sz="2400" dirty="0" smtClean="0"/>
                  <a:t>proton, </a:t>
                </a:r>
                <a:r>
                  <a:rPr lang="cs-CZ" sz="2400" dirty="0"/>
                  <a:t>1 </a:t>
                </a:r>
                <a:r>
                  <a:rPr lang="cs-CZ" sz="2400" dirty="0" smtClean="0"/>
                  <a:t>elektron, </a:t>
                </a:r>
                <a:r>
                  <a:rPr lang="cs-CZ" sz="2400" dirty="0"/>
                  <a:t>1 neutron</a:t>
                </a:r>
              </a:p>
              <a:p>
                <a:pPr marL="0" indent="0">
                  <a:buNone/>
                </a:pPr>
                <a:r>
                  <a:rPr lang="cs-CZ" sz="2400" dirty="0" smtClean="0"/>
                  <a:t>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400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cs-CZ" sz="24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cs-CZ" sz="2400" b="0" i="1" smtClean="0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/>
                          </a:rPr>
                          <m:t>H</m:t>
                        </m:r>
                      </m:e>
                    </m:sPre>
                  </m:oMath>
                </a14:m>
                <a:r>
                  <a:rPr lang="cs-CZ" sz="2400" dirty="0" smtClean="0"/>
                  <a:t>	tritium </a:t>
                </a:r>
                <a:r>
                  <a:rPr lang="cs-CZ" sz="2400" dirty="0"/>
                  <a:t>(T) 1 </a:t>
                </a:r>
                <a:r>
                  <a:rPr lang="cs-CZ" sz="2400" dirty="0" smtClean="0"/>
                  <a:t>proton, </a:t>
                </a:r>
                <a:r>
                  <a:rPr lang="cs-CZ" sz="2400" dirty="0"/>
                  <a:t>1 </a:t>
                </a:r>
                <a:r>
                  <a:rPr lang="cs-CZ" sz="2400" dirty="0" smtClean="0"/>
                  <a:t>elektron, </a:t>
                </a:r>
                <a:r>
                  <a:rPr lang="cs-CZ" sz="2400" dirty="0"/>
                  <a:t>2 </a:t>
                </a:r>
                <a:r>
                  <a:rPr lang="cs-CZ" sz="2400" dirty="0" smtClean="0"/>
                  <a:t>neutrony</a:t>
                </a:r>
              </a:p>
              <a:p>
                <a:r>
                  <a:rPr lang="cs-CZ" sz="2400" dirty="0" smtClean="0"/>
                  <a:t>např.  </a:t>
                </a:r>
                <a:r>
                  <a:rPr lang="cs-CZ" sz="2400" dirty="0"/>
                  <a:t>izotopy </a:t>
                </a:r>
                <a:r>
                  <a:rPr lang="cs-CZ" sz="2400" dirty="0" smtClean="0"/>
                  <a:t>uhlíku: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cs-CZ" sz="2400" baseline="30000" dirty="0" smtClean="0"/>
                  <a:t>	</a:t>
                </a:r>
                <a:r>
                  <a:rPr lang="cs-CZ" sz="2400" dirty="0" smtClean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cs-CZ" sz="2400" i="1">
                            <a:latin typeface="Cambria Math"/>
                          </a:rPr>
                          <m:t>6</m:t>
                        </m:r>
                      </m:sub>
                      <m:sup>
                        <m:r>
                          <a:rPr lang="cs-CZ" sz="2400" i="1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cs-CZ" sz="2400">
                            <a:latin typeface="Cambria Math"/>
                          </a:rPr>
                          <m:t>C</m:t>
                        </m:r>
                        <m:r>
                          <a:rPr lang="cs-CZ" sz="2400" b="0" i="0" smtClean="0">
                            <a:latin typeface="Cambria Math"/>
                          </a:rPr>
                          <m:t> </m:t>
                        </m:r>
                      </m:e>
                    </m:sPre>
                  </m:oMath>
                </a14:m>
                <a:r>
                  <a:rPr lang="cs-CZ" sz="2400" dirty="0" smtClean="0"/>
                  <a:t>	</a:t>
                </a:r>
                <a:r>
                  <a:rPr lang="cs-CZ" sz="2400" dirty="0"/>
                  <a:t>6 protonů, </a:t>
                </a:r>
                <a:r>
                  <a:rPr lang="cs-CZ" sz="2400" dirty="0" smtClean="0"/>
                  <a:t>6 elektronů, 6 </a:t>
                </a:r>
                <a:r>
                  <a:rPr lang="cs-CZ" sz="2400" dirty="0" smtClean="0"/>
                  <a:t>neutronů</a:t>
                </a:r>
              </a:p>
              <a:p>
                <a:pPr marL="0" indent="0">
                  <a:buNone/>
                </a:pPr>
                <a:r>
                  <a:rPr lang="cs-CZ" sz="2400" dirty="0" smtClean="0"/>
                  <a:t>	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cs-CZ" sz="2400" i="1">
                            <a:latin typeface="Cambria Math"/>
                          </a:rPr>
                          <m:t>6</m:t>
                        </m:r>
                      </m:sub>
                      <m:sup>
                        <m:r>
                          <a:rPr lang="cs-CZ" sz="2400" i="1">
                            <a:latin typeface="Cambria Math"/>
                          </a:rPr>
                          <m:t>1</m:t>
                        </m:r>
                        <m:r>
                          <a:rPr lang="cs-CZ" sz="2400" b="0" i="1" smtClean="0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cs-CZ" sz="2400">
                            <a:latin typeface="Cambria Math"/>
                          </a:rPr>
                          <m:t>C</m:t>
                        </m:r>
                        <m:r>
                          <a:rPr lang="cs-CZ" sz="2400">
                            <a:latin typeface="Cambria Math"/>
                          </a:rPr>
                          <m:t> </m:t>
                        </m:r>
                      </m:e>
                    </m:sPre>
                  </m:oMath>
                </a14:m>
                <a:r>
                  <a:rPr lang="cs-CZ" sz="2400" dirty="0" smtClean="0"/>
                  <a:t>	</a:t>
                </a:r>
                <a:r>
                  <a:rPr lang="cs-CZ" sz="2400" dirty="0"/>
                  <a:t>6 protonů, </a:t>
                </a:r>
                <a:r>
                  <a:rPr lang="cs-CZ" sz="2400" dirty="0" smtClean="0"/>
                  <a:t>6 elektronů, 8 </a:t>
                </a:r>
                <a:r>
                  <a:rPr lang="cs-CZ" sz="2400" dirty="0" smtClean="0"/>
                  <a:t>neutronů</a:t>
                </a:r>
                <a:endParaRPr lang="cs-CZ" sz="2400" dirty="0"/>
              </a:p>
              <a:p>
                <a:pPr marL="0" indent="0">
                  <a:buNone/>
                </a:pPr>
                <a:endParaRPr lang="cs-CZ" sz="240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b="-76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736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je </a:t>
            </a:r>
            <a:r>
              <a:rPr lang="cs-CZ" sz="2800" dirty="0"/>
              <a:t>schopnost některých látek vyzařovat </a:t>
            </a:r>
            <a:r>
              <a:rPr lang="cs-CZ" sz="2800" dirty="0" smtClean="0"/>
              <a:t>neviditelné záření (může být přirozená nebo umělá)</a:t>
            </a:r>
            <a:endParaRPr lang="cs-CZ" sz="2800" dirty="0"/>
          </a:p>
          <a:p>
            <a:r>
              <a:rPr lang="cs-CZ" sz="2800" dirty="0"/>
              <a:t>r</a:t>
            </a:r>
            <a:r>
              <a:rPr lang="cs-CZ" sz="2800" dirty="0" smtClean="0"/>
              <a:t>adioaktivitu objevil v roce 1896 francouzský </a:t>
            </a:r>
            <a:r>
              <a:rPr lang="cs-CZ" sz="2800" dirty="0"/>
              <a:t>fyzik </a:t>
            </a:r>
            <a:r>
              <a:rPr lang="cs-CZ" sz="2800" dirty="0">
                <a:solidFill>
                  <a:srgbClr val="FF0000"/>
                </a:solidFill>
              </a:rPr>
              <a:t>Antoine </a:t>
            </a:r>
            <a:r>
              <a:rPr lang="cs-CZ" sz="2800" dirty="0" err="1">
                <a:solidFill>
                  <a:srgbClr val="FF0000"/>
                </a:solidFill>
              </a:rPr>
              <a:t>Henri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Becquerel</a:t>
            </a:r>
          </a:p>
          <a:p>
            <a:r>
              <a:rPr lang="cs-CZ" sz="2800" dirty="0">
                <a:solidFill>
                  <a:srgbClr val="FF0000"/>
                </a:solidFill>
              </a:rPr>
              <a:t>p</a:t>
            </a:r>
            <a:r>
              <a:rPr lang="cs-CZ" sz="2800" dirty="0" smtClean="0">
                <a:solidFill>
                  <a:srgbClr val="FF0000"/>
                </a:solidFill>
              </a:rPr>
              <a:t>řirozená radioaktivita</a:t>
            </a:r>
            <a:r>
              <a:rPr lang="cs-CZ" sz="2800" dirty="0" smtClean="0"/>
              <a:t> – látky vysílají záření samy od sebe</a:t>
            </a:r>
          </a:p>
          <a:p>
            <a:r>
              <a:rPr lang="cs-CZ" sz="2800" dirty="0">
                <a:solidFill>
                  <a:srgbClr val="FF0000"/>
                </a:solidFill>
              </a:rPr>
              <a:t>u</a:t>
            </a:r>
            <a:r>
              <a:rPr lang="cs-CZ" sz="2800" dirty="0" smtClean="0">
                <a:solidFill>
                  <a:srgbClr val="FF0000"/>
                </a:solidFill>
              </a:rPr>
              <a:t>mělá radioaktivita</a:t>
            </a:r>
            <a:r>
              <a:rPr lang="cs-CZ" sz="2800" dirty="0" smtClean="0"/>
              <a:t> – některé izotopy se stávají radioaktivními až po předchozím ozáření (zdrojem jsou umělé radioizotopy)</a:t>
            </a:r>
          </a:p>
        </p:txBody>
      </p:sp>
      <p:pic>
        <p:nvPicPr>
          <p:cNvPr id="2050" name="Picture 2" descr="C:\Users\eliska.novotna\Desktop\DOKONČIT PREZENTACE\20230802_125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8231" y="235649"/>
            <a:ext cx="1660712" cy="124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67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s  H. Becquerelem pracovali </a:t>
            </a:r>
            <a:r>
              <a:rPr lang="cs-CZ" sz="2800" dirty="0"/>
              <a:t>Marie </a:t>
            </a:r>
            <a:r>
              <a:rPr lang="cs-CZ" sz="2800" dirty="0" smtClean="0"/>
              <a:t>Curie-</a:t>
            </a:r>
            <a:r>
              <a:rPr lang="cs-CZ" sz="2800" dirty="0" err="1" smtClean="0"/>
              <a:t>Skłodowská</a:t>
            </a:r>
            <a:r>
              <a:rPr lang="cs-CZ" sz="2800" dirty="0" smtClean="0"/>
              <a:t> </a:t>
            </a:r>
            <a:r>
              <a:rPr lang="cs-CZ" sz="2800" dirty="0"/>
              <a:t>a </a:t>
            </a:r>
            <a:r>
              <a:rPr lang="cs-CZ" sz="2800" dirty="0" smtClean="0"/>
              <a:t>její manžel </a:t>
            </a:r>
            <a:r>
              <a:rPr lang="cs-CZ" sz="2800" dirty="0" err="1" smtClean="0"/>
              <a:t>Pierre</a:t>
            </a:r>
            <a:r>
              <a:rPr lang="cs-CZ" sz="2800" dirty="0" smtClean="0"/>
              <a:t> </a:t>
            </a:r>
            <a:r>
              <a:rPr lang="cs-CZ" sz="2800" dirty="0"/>
              <a:t>Curie </a:t>
            </a:r>
            <a:r>
              <a:rPr lang="cs-CZ" sz="2800" dirty="0" smtClean="0"/>
              <a:t> -  v roce </a:t>
            </a:r>
            <a:r>
              <a:rPr lang="cs-CZ" sz="2800" dirty="0" smtClean="0">
                <a:solidFill>
                  <a:srgbClr val="FF0000"/>
                </a:solidFill>
              </a:rPr>
              <a:t>1898</a:t>
            </a:r>
            <a:r>
              <a:rPr lang="cs-CZ" sz="2800" dirty="0" smtClean="0"/>
              <a:t> ze zbytků po těžbě stříbra v Jáchymově (odpad se nazývá smolinec) získali několik gramů nových silně radioaktivních prvků – objevili </a:t>
            </a:r>
            <a:r>
              <a:rPr lang="cs-CZ" sz="2800" dirty="0" smtClean="0">
                <a:solidFill>
                  <a:srgbClr val="FF0000"/>
                </a:solidFill>
              </a:rPr>
              <a:t>radium</a:t>
            </a:r>
            <a:r>
              <a:rPr lang="cs-CZ" sz="2800" dirty="0" smtClean="0"/>
              <a:t> a </a:t>
            </a:r>
            <a:r>
              <a:rPr lang="cs-CZ" sz="2800" dirty="0" smtClean="0">
                <a:solidFill>
                  <a:srgbClr val="FF0000"/>
                </a:solidFill>
              </a:rPr>
              <a:t>polonium</a:t>
            </a:r>
            <a:r>
              <a:rPr lang="cs-CZ" sz="2800" dirty="0" smtClean="0"/>
              <a:t> (podle radia získala název radioaktivita)</a:t>
            </a:r>
          </a:p>
          <a:p>
            <a:r>
              <a:rPr lang="cs-CZ" sz="2800" dirty="0" smtClean="0"/>
              <a:t>H. Becquerel, M. Curie-</a:t>
            </a:r>
            <a:r>
              <a:rPr lang="cs-CZ" sz="2800" dirty="0" err="1" smtClean="0"/>
              <a:t>Skłodowska</a:t>
            </a:r>
            <a:r>
              <a:rPr lang="cs-CZ" sz="2800" dirty="0" smtClean="0"/>
              <a:t> a P. </a:t>
            </a:r>
            <a:r>
              <a:rPr lang="cs-CZ" sz="2800" dirty="0" err="1" smtClean="0"/>
              <a:t>Currie</a:t>
            </a:r>
            <a:r>
              <a:rPr lang="cs-CZ" sz="2800" dirty="0" smtClean="0"/>
              <a:t> - Nobelova cena za fyziku v roce 1903 za objev spontánní radioaktivity</a:t>
            </a:r>
          </a:p>
          <a:p>
            <a:r>
              <a:rPr lang="cs-CZ" sz="2800" dirty="0" smtClean="0"/>
              <a:t>M. C. </a:t>
            </a:r>
            <a:r>
              <a:rPr lang="cs-CZ" sz="2800" dirty="0" err="1" smtClean="0"/>
              <a:t>Skłodowska</a:t>
            </a:r>
            <a:r>
              <a:rPr lang="cs-CZ" sz="2800" dirty="0" smtClean="0"/>
              <a:t> – Nobelova cena za chemii v roce 1911 </a:t>
            </a:r>
            <a:r>
              <a:rPr lang="cs-CZ" sz="2800" dirty="0"/>
              <a:t>za </a:t>
            </a:r>
            <a:r>
              <a:rPr lang="cs-CZ" sz="2800" dirty="0" smtClean="0"/>
              <a:t>objev radia a polonia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0091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radioaktivního záření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cs-CZ" dirty="0" smtClean="0"/>
                  <a:t>existuje několik druhů - liší </a:t>
                </a:r>
                <a:r>
                  <a:rPr lang="cs-CZ" dirty="0"/>
                  <a:t>se </a:t>
                </a:r>
                <a:r>
                  <a:rPr lang="cs-CZ" dirty="0" smtClean="0"/>
                  <a:t>pronikavostí</a:t>
                </a:r>
                <a:endParaRPr lang="cs-CZ" dirty="0"/>
              </a:p>
              <a:p>
                <a:r>
                  <a:rPr lang="cs-CZ" dirty="0">
                    <a:solidFill>
                      <a:srgbClr val="FF0000"/>
                    </a:solidFill>
                  </a:rPr>
                  <a:t>záření alfa </a:t>
                </a:r>
                <a:r>
                  <a:rPr lang="cs-CZ" i="1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a</a:t>
                </a:r>
                <a:endParaRPr lang="cs-CZ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dirty="0" smtClean="0"/>
                  <a:t>	je proud jader helia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</a:rPr>
                        </m:ctrlPr>
                      </m:sPrePr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H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e</m:t>
                        </m:r>
                      </m:e>
                    </m:sPre>
                  </m:oMath>
                </a14:m>
                <a:r>
                  <a:rPr lang="cs-CZ" dirty="0" smtClean="0"/>
                  <a:t> - zaniká po několika cm letu vzduchem, 	pohltí ho např. list </a:t>
                </a:r>
                <a:r>
                  <a:rPr lang="cs-CZ" dirty="0"/>
                  <a:t>papíru, tenká </a:t>
                </a:r>
                <a:r>
                  <a:rPr lang="cs-CZ" dirty="0" smtClean="0"/>
                  <a:t>Al fólie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 smtClean="0"/>
                  <a:t>	např. radioaktivní </a:t>
                </a:r>
                <a:r>
                  <a:rPr lang="cs-CZ" dirty="0"/>
                  <a:t>plyn </a:t>
                </a:r>
                <a:r>
                  <a:rPr lang="cs-CZ" dirty="0" smtClean="0"/>
                  <a:t>radon (nebezpečný při vdechování – možná 	rakovina plic)</a:t>
                </a:r>
                <a:endParaRPr lang="cs-CZ" dirty="0"/>
              </a:p>
              <a:p>
                <a:r>
                  <a:rPr lang="cs-CZ" dirty="0">
                    <a:solidFill>
                      <a:srgbClr val="FF0000"/>
                    </a:solidFill>
                  </a:rPr>
                  <a:t>záření beta </a:t>
                </a:r>
                <a:r>
                  <a:rPr lang="cs-CZ" i="1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b</a:t>
                </a:r>
                <a:endParaRPr lang="cs-CZ" i="1" baseline="30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:r>
                  <a:rPr lang="cs-CZ" i="1" dirty="0" smtClean="0">
                    <a:latin typeface="Symbol" panose="05050102010706020507" pitchFamily="18" charset="2"/>
                  </a:rPr>
                  <a:t>b</a:t>
                </a:r>
                <a:r>
                  <a:rPr lang="cs-CZ" i="1" baseline="30000" dirty="0" smtClean="0">
                    <a:latin typeface="Symbol" panose="05050102010706020507" pitchFamily="18" charset="2"/>
                  </a:rPr>
                  <a:t>-  </a:t>
                </a:r>
                <a:r>
                  <a:rPr lang="cs-CZ" dirty="0" smtClean="0"/>
                  <a:t>je proud elektronů (neutron se změní na proton – vyzáří při tom 	elektron a elektronové antineutrino, protonové číslo se zvětší o 1)</a:t>
                </a:r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:r>
                  <a:rPr lang="cs-CZ" i="1" dirty="0" smtClean="0">
                    <a:latin typeface="Symbol" panose="05050102010706020507" pitchFamily="18" charset="2"/>
                  </a:rPr>
                  <a:t>b</a:t>
                </a:r>
                <a:r>
                  <a:rPr lang="cs-CZ" i="1" baseline="30000" dirty="0" smtClean="0">
                    <a:latin typeface="Symbol" panose="05050102010706020507" pitchFamily="18" charset="2"/>
                  </a:rPr>
                  <a:t>+</a:t>
                </a:r>
                <a:r>
                  <a:rPr lang="cs-CZ" dirty="0"/>
                  <a:t> </a:t>
                </a:r>
                <a:r>
                  <a:rPr lang="cs-CZ" dirty="0" smtClean="0"/>
                  <a:t>je proud kladně nabitých částic se stejnou hmotností jako 	elektrony – pozitronů (proton se změní na neutron – vyzáří 	pozitron a elektronové neutrino, protonové číslo se sníží o 1)  </a:t>
                </a:r>
              </a:p>
              <a:p>
                <a:pPr marL="0" indent="0">
                  <a:buNone/>
                </a:pPr>
                <a:r>
                  <a:rPr lang="cs-CZ" dirty="0" smtClean="0"/>
                  <a:t>	je pronikavější než </a:t>
                </a:r>
                <a:r>
                  <a:rPr lang="cs-CZ" i="1" dirty="0">
                    <a:latin typeface="Symbol" panose="05050102010706020507" pitchFamily="18" charset="2"/>
                  </a:rPr>
                  <a:t>a</a:t>
                </a:r>
                <a:r>
                  <a:rPr lang="cs-CZ" dirty="0" smtClean="0"/>
                  <a:t> , pohltí ho např. hliníkový plech,</a:t>
                </a:r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:r>
                  <a:rPr lang="cs-CZ" dirty="0" smtClean="0"/>
                  <a:t>oba typy mají chemické účinky a ionizují látky, kterými 	procházejí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21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radioaktivního záření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záření gama </a:t>
            </a:r>
            <a:r>
              <a:rPr lang="cs-CZ" sz="24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endParaRPr lang="cs-CZ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dirty="0" smtClean="0"/>
              <a:t>	krátkovlnné </a:t>
            </a:r>
            <a:r>
              <a:rPr lang="cs-CZ" sz="2400" dirty="0"/>
              <a:t>elektromagnetické záření podobné </a:t>
            </a:r>
            <a:r>
              <a:rPr lang="cs-CZ" sz="2400" dirty="0" smtClean="0"/>
              <a:t>	rentgenovému </a:t>
            </a:r>
            <a:r>
              <a:rPr lang="cs-CZ" sz="2400" dirty="0"/>
              <a:t>(proud velmi energetických </a:t>
            </a:r>
            <a:r>
              <a:rPr lang="cs-CZ" sz="2400" dirty="0" smtClean="0"/>
              <a:t>fotonů)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často doprovází záření </a:t>
            </a:r>
            <a:r>
              <a:rPr lang="cs-CZ" sz="2400" i="1" dirty="0" smtClean="0">
                <a:latin typeface="Symbol" panose="05050102010706020507" pitchFamily="18" charset="2"/>
              </a:rPr>
              <a:t>a </a:t>
            </a:r>
            <a:r>
              <a:rPr lang="cs-CZ" sz="2400" dirty="0" smtClean="0"/>
              <a:t>nebo </a:t>
            </a:r>
            <a:r>
              <a:rPr lang="cs-CZ" sz="2400" i="1" dirty="0" smtClean="0">
                <a:latin typeface="Symbol" panose="05050102010706020507" pitchFamily="18" charset="2"/>
              </a:rPr>
              <a:t>b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	je ještě pronikavější, pohltí např. silná olověná deska 	nebo silná vrstva betonu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613765" cy="23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eliska.novotna\Desktop\DOKONČIT PREZENTACE\20230802_132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6" y="4168678"/>
            <a:ext cx="3035792" cy="22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738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15046</TotalTime>
  <Words>1821</Words>
  <Application>Microsoft Office PowerPoint</Application>
  <PresentationFormat>Předvádění na obrazovce (4:3)</PresentationFormat>
  <Paragraphs>182</Paragraphs>
  <Slides>32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Jaderná energie</vt:lpstr>
      <vt:lpstr>Stavba atomů</vt:lpstr>
      <vt:lpstr>Stavba atomů</vt:lpstr>
      <vt:lpstr>Stavba atomů</vt:lpstr>
      <vt:lpstr>Stavba atomů</vt:lpstr>
      <vt:lpstr>Radioaktivita</vt:lpstr>
      <vt:lpstr>Radioaktivita</vt:lpstr>
      <vt:lpstr>Druhy radioaktivního záření</vt:lpstr>
      <vt:lpstr>Druhy radioaktivního záření</vt:lpstr>
      <vt:lpstr>Radioaktivní přeměna</vt:lpstr>
      <vt:lpstr>Radioaktivní přeměna</vt:lpstr>
      <vt:lpstr>Radioaktivní přeměna</vt:lpstr>
      <vt:lpstr>Poločas přeměny</vt:lpstr>
      <vt:lpstr>Poločas přeměny</vt:lpstr>
      <vt:lpstr>Poločas přeměny</vt:lpstr>
      <vt:lpstr>Využití radioaktivního záření - lékařství</vt:lpstr>
      <vt:lpstr>Další využití radioaktivního záření</vt:lpstr>
      <vt:lpstr>Další využití radioaktivního záření</vt:lpstr>
      <vt:lpstr>Jaderné reakce</vt:lpstr>
      <vt:lpstr>Štěpná jaderná reakce</vt:lpstr>
      <vt:lpstr>Štěpná jaderná reakce</vt:lpstr>
      <vt:lpstr>Štěpná jaderná reakce</vt:lpstr>
      <vt:lpstr>Termonukleární reakce</vt:lpstr>
      <vt:lpstr>Termonukleární reakce</vt:lpstr>
      <vt:lpstr>Termonukleární reakce</vt:lpstr>
      <vt:lpstr>Jaderná elektrárna</vt:lpstr>
      <vt:lpstr>Jaderná elektrárna</vt:lpstr>
      <vt:lpstr>Jaderné elektrárny ve světě a v ČR</vt:lpstr>
      <vt:lpstr>Jaderné elektrárny v ČR</vt:lpstr>
      <vt:lpstr>Jaderné elektrárny v ČR</vt:lpstr>
      <vt:lpstr>Ochrana před radioaktivním zářením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tělesa</dc:title>
  <dc:creator>Eliška Novotná</dc:creator>
  <cp:lastModifiedBy>Eliška Novotná</cp:lastModifiedBy>
  <cp:revision>299</cp:revision>
  <dcterms:created xsi:type="dcterms:W3CDTF">2022-07-31T09:19:12Z</dcterms:created>
  <dcterms:modified xsi:type="dcterms:W3CDTF">2023-12-30T11:02:45Z</dcterms:modified>
</cp:coreProperties>
</file>