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72" r:id="rId14"/>
    <p:sldId id="266" r:id="rId15"/>
    <p:sldId id="267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5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ECFE6-D8F3-40D2-B79B-FC5D3AB79A4D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A7C83-3208-4232-97DD-E098BCA6A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56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31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31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93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49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28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47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94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33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25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12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19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5F093-C978-4C9D-884E-E8E134C8FB30}" type="datetimeFigureOut">
              <a:rPr lang="cs-CZ" smtClean="0"/>
              <a:t>30.09.2023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4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Elektřina a magnetismus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Ing. Eliška Novotná</a:t>
            </a:r>
          </a:p>
          <a:p>
            <a:r>
              <a:rPr lang="cs-CZ" dirty="0" smtClean="0"/>
              <a:t>ZŠ Praha 10, Nad Vodovodem 460/81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74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Orientace mapy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Zopakujte si ze zeměpisu, jak se orientuje správně mapa, zkuste mapu pomocí magnetky zorientovat.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489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Magnetické pole 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polární záře</a:t>
            </a:r>
            <a:r>
              <a:rPr lang="cs-CZ" dirty="0" smtClean="0"/>
              <a:t> - je </a:t>
            </a:r>
            <a:r>
              <a:rPr lang="cs-CZ" dirty="0"/>
              <a:t>světelný úkaz, pozorovatelný díky magnetickému poli Slunce a Země</a:t>
            </a:r>
          </a:p>
          <a:p>
            <a:r>
              <a:rPr lang="cs-CZ" dirty="0"/>
              <a:t>převážně v polárních oblastech</a:t>
            </a:r>
          </a:p>
          <a:p>
            <a:r>
              <a:rPr lang="cs-CZ" dirty="0"/>
              <a:t>sluneční vítr vzniklý díky erupci na Slunci letí vesmírem a po srážce s magnetickým polem část částic odrazí a část pohltí a prochází atmosférou</a:t>
            </a:r>
          </a:p>
        </p:txBody>
      </p:sp>
    </p:spTree>
    <p:extLst>
      <p:ext uri="{BB962C8B-B14F-4D97-AF65-F5344CB8AC3E}">
        <p14:creationId xmlns:p14="http://schemas.microsoft.com/office/powerpoint/2010/main" val="305652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Souvislost elektřina a magnetismu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dánský </a:t>
            </a:r>
            <a:r>
              <a:rPr lang="cs-CZ" dirty="0"/>
              <a:t>fyzik </a:t>
            </a:r>
            <a:r>
              <a:rPr lang="cs-CZ" dirty="0">
                <a:solidFill>
                  <a:srgbClr val="FF0000"/>
                </a:solidFill>
              </a:rPr>
              <a:t>Hans Christian Oersted </a:t>
            </a:r>
            <a:r>
              <a:rPr lang="cs-CZ" dirty="0"/>
              <a:t>(1777 - </a:t>
            </a:r>
            <a:r>
              <a:rPr lang="cs-CZ" dirty="0" smtClean="0"/>
              <a:t>1851) zjistil </a:t>
            </a:r>
            <a:r>
              <a:rPr lang="cs-CZ" dirty="0"/>
              <a:t>působení </a:t>
            </a:r>
            <a:r>
              <a:rPr lang="cs-CZ" dirty="0" smtClean="0"/>
              <a:t>elektrického proudu na </a:t>
            </a:r>
            <a:r>
              <a:rPr lang="cs-CZ" dirty="0"/>
              <a:t>střelku </a:t>
            </a:r>
            <a:r>
              <a:rPr lang="cs-CZ" dirty="0" smtClean="0"/>
              <a:t>magnetu</a:t>
            </a:r>
          </a:p>
          <a:p>
            <a:r>
              <a:rPr lang="cs-CZ" dirty="0">
                <a:solidFill>
                  <a:srgbClr val="FF0000"/>
                </a:solidFill>
              </a:rPr>
              <a:t>kolem vodiče s elektrickým proudem j</a:t>
            </a:r>
            <a:r>
              <a:rPr lang="cs-CZ" dirty="0" smtClean="0">
                <a:solidFill>
                  <a:srgbClr val="FF0000"/>
                </a:solidFill>
              </a:rPr>
              <a:t>e </a:t>
            </a:r>
            <a:r>
              <a:rPr lang="cs-CZ" dirty="0">
                <a:solidFill>
                  <a:srgbClr val="FF0000"/>
                </a:solidFill>
              </a:rPr>
              <a:t>magnetické pole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89040"/>
            <a:ext cx="2211636" cy="280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57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Měření velikosti magnetického pole v okolí vodiče, cívky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Pomocí senzoru </a:t>
            </a:r>
            <a:r>
              <a:rPr lang="cs-CZ" dirty="0" err="1" smtClean="0"/>
              <a:t>Pasco</a:t>
            </a:r>
            <a:r>
              <a:rPr lang="cs-CZ" dirty="0" smtClean="0"/>
              <a:t> změřte hodnoty velikosti magnetického pole v okolí vodiče s elektrickým proudem, v okolí cívky, v učebně, u topení, u tabletu,… Naměřené </a:t>
            </a:r>
            <a:r>
              <a:rPr lang="cs-CZ" smtClean="0"/>
              <a:t>hodnoty porovnejte.</a:t>
            </a:r>
            <a:endParaRPr lang="cs-CZ" dirty="0"/>
          </a:p>
        </p:txBody>
      </p:sp>
      <p:pic>
        <p:nvPicPr>
          <p:cNvPr id="5122" name="Picture 2" descr="C:\Users\eliska.novotna\Desktop\DOKONČIT PREZENTACE\20230802_1338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7603" y="3999378"/>
            <a:ext cx="2942846" cy="220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669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Elektromagnet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e</a:t>
            </a:r>
            <a:r>
              <a:rPr lang="cs-CZ" dirty="0" smtClean="0">
                <a:solidFill>
                  <a:srgbClr val="FF0000"/>
                </a:solidFill>
              </a:rPr>
              <a:t>lektromagnet</a:t>
            </a:r>
            <a:r>
              <a:rPr lang="cs-CZ" dirty="0" smtClean="0"/>
              <a:t> – je </a:t>
            </a:r>
            <a:r>
              <a:rPr lang="cs-CZ" dirty="0" smtClean="0">
                <a:solidFill>
                  <a:srgbClr val="FF0000"/>
                </a:solidFill>
              </a:rPr>
              <a:t>cívka s jádrem z magneticky měkké oceli</a:t>
            </a:r>
            <a:r>
              <a:rPr lang="cs-CZ" dirty="0" smtClean="0"/>
              <a:t> (jádro zesiluje magnetické pole, musí se stát dočasným magnetem)</a:t>
            </a:r>
          </a:p>
          <a:p>
            <a:r>
              <a:rPr lang="cs-CZ" dirty="0"/>
              <a:t>p</a:t>
            </a:r>
            <a:r>
              <a:rPr lang="cs-CZ" dirty="0" smtClean="0"/>
              <a:t>rochází-li elektromagnetem elektrický proud, je kolem něj </a:t>
            </a:r>
            <a:r>
              <a:rPr lang="cs-CZ" dirty="0"/>
              <a:t>magnetické pole - na jednom konci je severní a na druhém jižní magnetický pól (chová se jako tyčový magnet)</a:t>
            </a:r>
          </a:p>
          <a:p>
            <a:r>
              <a:rPr lang="cs-CZ" dirty="0" smtClean="0"/>
              <a:t>změní-li </a:t>
            </a:r>
            <a:r>
              <a:rPr lang="cs-CZ" dirty="0"/>
              <a:t>se směr proudu v cívce, magnetické póly se </a:t>
            </a:r>
            <a:r>
              <a:rPr lang="cs-CZ" dirty="0" smtClean="0"/>
              <a:t>vymění</a:t>
            </a:r>
          </a:p>
          <a:p>
            <a:r>
              <a:rPr lang="cs-CZ" dirty="0"/>
              <a:t>čím větší proud prochází cívkou a čím více závitů cívka má, tím silnější je magnetické pole elektromagnetu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5830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Porovnání vlastností trvalého magnetu a elektromagnetu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Trvalý magnet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Magnetické pole kolem magnetu je stále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Magnetické póly nelze vyměnit</a:t>
            </a:r>
          </a:p>
          <a:p>
            <a:endParaRPr lang="cs-CZ" dirty="0"/>
          </a:p>
          <a:p>
            <a:r>
              <a:rPr lang="cs-CZ" dirty="0" smtClean="0"/>
              <a:t>Magnetické pole má stále stejnou velikost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552569" y="1553401"/>
            <a:ext cx="4042792" cy="639762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Elektromagnet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499992" y="2204864"/>
            <a:ext cx="4536504" cy="3951288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Magnetické pole</a:t>
            </a:r>
            <a:r>
              <a:rPr lang="cs-CZ" dirty="0" smtClean="0"/>
              <a:t> kolem elektromagnetu je pouze při průchodu elektrického proudu (</a:t>
            </a:r>
            <a:r>
              <a:rPr lang="cs-CZ" dirty="0" smtClean="0">
                <a:solidFill>
                  <a:srgbClr val="FF0000"/>
                </a:solidFill>
              </a:rPr>
              <a:t>lze vypnout - zapnout</a:t>
            </a:r>
            <a:r>
              <a:rPr lang="cs-CZ" dirty="0" smtClean="0"/>
              <a:t>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Magnetické póly lze vyměnit</a:t>
            </a:r>
            <a:r>
              <a:rPr lang="cs-CZ" dirty="0" smtClean="0"/>
              <a:t> změnou směru průchodu el. proudu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Velikost magnetického pole lze měnit</a:t>
            </a:r>
            <a:r>
              <a:rPr lang="cs-CZ" dirty="0" smtClean="0"/>
              <a:t> velikostí procházejícího proudu (případně počtem závitů cívky)</a:t>
            </a:r>
          </a:p>
        </p:txBody>
      </p:sp>
    </p:spTree>
    <p:extLst>
      <p:ext uri="{BB962C8B-B14F-4D97-AF65-F5344CB8AC3E}">
        <p14:creationId xmlns:p14="http://schemas.microsoft.com/office/powerpoint/2010/main" val="332299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elektromagnetu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výhoda elektromagnetu - může kolem něho vzniknout silné magnetické pole</a:t>
            </a:r>
          </a:p>
          <a:p>
            <a:r>
              <a:rPr lang="cs-CZ" sz="2800" dirty="0"/>
              <a:t>elektromagnety se proto v praxi využívají častěji než magnety trvalé:</a:t>
            </a:r>
          </a:p>
          <a:p>
            <a:r>
              <a:rPr lang="cs-CZ" sz="2800" dirty="0">
                <a:solidFill>
                  <a:srgbClr val="FF0000"/>
                </a:solidFill>
              </a:rPr>
              <a:t>třídění šrotu </a:t>
            </a:r>
            <a:r>
              <a:rPr lang="cs-CZ" sz="2800" dirty="0"/>
              <a:t>(ocel a železo se oddělí od jiných kovů) a </a:t>
            </a:r>
            <a:r>
              <a:rPr lang="cs-CZ" sz="2800" dirty="0">
                <a:solidFill>
                  <a:srgbClr val="FF0000"/>
                </a:solidFill>
              </a:rPr>
              <a:t>nakládání šrotu </a:t>
            </a:r>
            <a:r>
              <a:rPr lang="cs-CZ" sz="2800" dirty="0"/>
              <a:t>na vagóny</a:t>
            </a:r>
          </a:p>
          <a:p>
            <a:r>
              <a:rPr lang="cs-CZ" sz="2800" dirty="0">
                <a:solidFill>
                  <a:srgbClr val="FF0000"/>
                </a:solidFill>
              </a:rPr>
              <a:t>oddělení železné rudy od příměsí</a:t>
            </a:r>
          </a:p>
          <a:p>
            <a:r>
              <a:rPr lang="cs-CZ" sz="2800" dirty="0">
                <a:solidFill>
                  <a:srgbClr val="FF0000"/>
                </a:solidFill>
              </a:rPr>
              <a:t>v elektrotechnice </a:t>
            </a:r>
            <a:r>
              <a:rPr lang="cs-CZ" sz="2800" dirty="0"/>
              <a:t>- elektrický zvonek, jistič, elektromagnetické relé</a:t>
            </a:r>
          </a:p>
        </p:txBody>
      </p:sp>
    </p:spTree>
    <p:extLst>
      <p:ext uri="{BB962C8B-B14F-4D97-AF65-F5344CB8AC3E}">
        <p14:creationId xmlns:p14="http://schemas.microsoft.com/office/powerpoint/2010/main" val="3061098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Elektromagnetická indukce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r>
              <a:rPr lang="cs-CZ" sz="2800" dirty="0" smtClean="0"/>
              <a:t>kolem </a:t>
            </a:r>
            <a:r>
              <a:rPr lang="cs-CZ" sz="2800" dirty="0"/>
              <a:t>vodiče s elektrickým proudem je magnetické </a:t>
            </a:r>
            <a:r>
              <a:rPr lang="cs-CZ" sz="2800" dirty="0" smtClean="0"/>
              <a:t>pole, anglický fyzik </a:t>
            </a:r>
            <a:r>
              <a:rPr lang="cs-CZ" sz="2800" dirty="0" smtClean="0">
                <a:solidFill>
                  <a:srgbClr val="FF0000"/>
                </a:solidFill>
              </a:rPr>
              <a:t>Michael </a:t>
            </a:r>
            <a:r>
              <a:rPr lang="cs-CZ" sz="2800" dirty="0">
                <a:solidFill>
                  <a:srgbClr val="FF0000"/>
                </a:solidFill>
              </a:rPr>
              <a:t>Faraday </a:t>
            </a:r>
            <a:r>
              <a:rPr lang="cs-CZ" sz="2800" dirty="0"/>
              <a:t>(1791 - 1867</a:t>
            </a:r>
            <a:r>
              <a:rPr lang="cs-CZ" sz="2800" dirty="0" smtClean="0"/>
              <a:t>) objevil, že to platí i opačně:</a:t>
            </a:r>
          </a:p>
          <a:p>
            <a:r>
              <a:rPr lang="cs-CZ" sz="2800" dirty="0" smtClean="0"/>
              <a:t>při </a:t>
            </a:r>
            <a:r>
              <a:rPr lang="cs-CZ" sz="2800" dirty="0"/>
              <a:t>změně magnetického pole v okolí cívky vzniká v obvodu cívky proud (</a:t>
            </a:r>
            <a:r>
              <a:rPr lang="cs-CZ" sz="2800" dirty="0">
                <a:solidFill>
                  <a:srgbClr val="FF0000"/>
                </a:solidFill>
              </a:rPr>
              <a:t>indukovaný proud </a:t>
            </a:r>
            <a:r>
              <a:rPr lang="cs-CZ" sz="2800" dirty="0"/>
              <a:t>- indukované napětí)</a:t>
            </a:r>
          </a:p>
          <a:p>
            <a:r>
              <a:rPr lang="cs-CZ" sz="2800" dirty="0" smtClean="0"/>
              <a:t>jev </a:t>
            </a:r>
            <a:r>
              <a:rPr lang="cs-CZ" sz="2800" dirty="0"/>
              <a:t>nazval </a:t>
            </a:r>
            <a:r>
              <a:rPr lang="cs-CZ" sz="2800" dirty="0">
                <a:solidFill>
                  <a:srgbClr val="FF0000"/>
                </a:solidFill>
              </a:rPr>
              <a:t>elektromagnetická </a:t>
            </a:r>
            <a:r>
              <a:rPr lang="cs-CZ" sz="2800" dirty="0" smtClean="0">
                <a:solidFill>
                  <a:srgbClr val="FF0000"/>
                </a:solidFill>
              </a:rPr>
              <a:t>indukce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71" y="3933056"/>
            <a:ext cx="2116401" cy="265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72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Elektromagnetická indukce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indukovaný proud má při zesílení </a:t>
            </a:r>
            <a:r>
              <a:rPr lang="cs-CZ" dirty="0"/>
              <a:t>magnetického pole </a:t>
            </a:r>
            <a:r>
              <a:rPr lang="cs-CZ" dirty="0">
                <a:solidFill>
                  <a:srgbClr val="FF0000"/>
                </a:solidFill>
              </a:rPr>
              <a:t>opačný směr než při zeslabení</a:t>
            </a:r>
          </a:p>
          <a:p>
            <a:r>
              <a:rPr lang="cs-CZ" dirty="0"/>
              <a:t>čím je </a:t>
            </a:r>
            <a:r>
              <a:rPr lang="cs-CZ" dirty="0">
                <a:solidFill>
                  <a:srgbClr val="FF0000"/>
                </a:solidFill>
              </a:rPr>
              <a:t>změna magnetického pole rychlejší </a:t>
            </a:r>
            <a:r>
              <a:rPr lang="cs-CZ" dirty="0"/>
              <a:t>a větší, </a:t>
            </a:r>
            <a:r>
              <a:rPr lang="cs-CZ" dirty="0">
                <a:solidFill>
                  <a:srgbClr val="FF0000"/>
                </a:solidFill>
              </a:rPr>
              <a:t>tím větší je i indukovaný </a:t>
            </a:r>
            <a:r>
              <a:rPr lang="cs-CZ" dirty="0" smtClean="0">
                <a:solidFill>
                  <a:srgbClr val="FF0000"/>
                </a:solidFill>
              </a:rPr>
              <a:t>proud</a:t>
            </a:r>
          </a:p>
          <a:p>
            <a:r>
              <a:rPr lang="cs-CZ" dirty="0"/>
              <a:t>z</a:t>
            </a:r>
            <a:r>
              <a:rPr lang="cs-CZ" dirty="0" smtClean="0"/>
              <a:t>měny magnetického pole lze docílit pohybem magnetu v okolí cívky, pohybem cívky v okolí magnetu nebo zapínáním a vypínáním primárního obvodu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512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Magnetické vlastnosti látek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m</a:t>
            </a:r>
            <a:r>
              <a:rPr lang="cs-CZ" sz="2800" dirty="0" smtClean="0"/>
              <a:t>agnet </a:t>
            </a:r>
            <a:r>
              <a:rPr lang="cs-CZ" sz="2800" dirty="0" smtClean="0">
                <a:solidFill>
                  <a:srgbClr val="FF0000"/>
                </a:solidFill>
              </a:rPr>
              <a:t>působí</a:t>
            </a:r>
            <a:r>
              <a:rPr lang="cs-CZ" sz="2800" dirty="0" smtClean="0"/>
              <a:t> magnetickou silou na </a:t>
            </a:r>
            <a:r>
              <a:rPr lang="cs-CZ" sz="2800" dirty="0">
                <a:solidFill>
                  <a:srgbClr val="FF0000"/>
                </a:solidFill>
              </a:rPr>
              <a:t>feromagnetické</a:t>
            </a:r>
            <a:r>
              <a:rPr lang="cs-CZ" sz="2800" dirty="0"/>
              <a:t> </a:t>
            </a:r>
            <a:r>
              <a:rPr lang="cs-CZ" sz="2800" dirty="0" smtClean="0"/>
              <a:t>látky (železo, ocel, nikl, kobalt)</a:t>
            </a:r>
          </a:p>
          <a:p>
            <a:r>
              <a:rPr lang="cs-CZ" sz="2800" dirty="0" smtClean="0"/>
              <a:t>na některé látky </a:t>
            </a:r>
            <a:r>
              <a:rPr lang="cs-CZ" sz="2800" dirty="0" smtClean="0">
                <a:solidFill>
                  <a:srgbClr val="FF0000"/>
                </a:solidFill>
              </a:rPr>
              <a:t>nepůsobí</a:t>
            </a:r>
            <a:r>
              <a:rPr lang="cs-CZ" sz="2800" dirty="0" smtClean="0"/>
              <a:t> </a:t>
            </a:r>
            <a:r>
              <a:rPr lang="cs-CZ" sz="2800" dirty="0"/>
              <a:t>(např. předměty z papíru, korku, ale i předměty z kovů jako je měď, zinek, hliník)</a:t>
            </a:r>
          </a:p>
          <a:p>
            <a:r>
              <a:rPr lang="cs-CZ" sz="2800" dirty="0"/>
              <a:t>v</a:t>
            </a:r>
            <a:r>
              <a:rPr lang="cs-CZ" sz="2800" dirty="0" smtClean="0"/>
              <a:t> přírodě se vyskytuje </a:t>
            </a:r>
            <a:r>
              <a:rPr lang="cs-CZ" sz="2800" dirty="0" smtClean="0">
                <a:solidFill>
                  <a:srgbClr val="FF0000"/>
                </a:solidFill>
              </a:rPr>
              <a:t>magnetit</a:t>
            </a:r>
            <a:r>
              <a:rPr lang="cs-CZ" sz="2800" dirty="0"/>
              <a:t> </a:t>
            </a:r>
            <a:r>
              <a:rPr lang="cs-CZ" sz="2800" dirty="0" smtClean="0"/>
              <a:t>– železná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</a:t>
            </a:r>
            <a:r>
              <a:rPr lang="cs-CZ" sz="2800" dirty="0" smtClean="0"/>
              <a:t>ruda</a:t>
            </a:r>
            <a:r>
              <a:rPr lang="cs-CZ" sz="2800" dirty="0"/>
              <a:t>, která má magnetické </a:t>
            </a:r>
            <a:r>
              <a:rPr lang="cs-CZ" sz="2800" dirty="0" smtClean="0"/>
              <a:t>účinky</a:t>
            </a:r>
          </a:p>
          <a:p>
            <a:r>
              <a:rPr lang="cs-CZ" sz="2800" dirty="0"/>
              <a:t>používáme magnety různých </a:t>
            </a:r>
            <a:r>
              <a:rPr lang="cs-CZ" sz="2800" dirty="0" smtClean="0"/>
              <a:t>tvarů: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</a:t>
            </a:r>
            <a:r>
              <a:rPr lang="cs-CZ" sz="2800" dirty="0" smtClean="0"/>
              <a:t>např</a:t>
            </a:r>
            <a:r>
              <a:rPr lang="cs-CZ" sz="2800" dirty="0"/>
              <a:t>. tyčové magnety, podkovovité</a:t>
            </a:r>
            <a:r>
              <a:rPr lang="cs-CZ" sz="2800" dirty="0" smtClean="0"/>
              <a:t>,</a:t>
            </a:r>
          </a:p>
          <a:p>
            <a:pPr marL="0" indent="0">
              <a:buNone/>
            </a:pPr>
            <a:r>
              <a:rPr lang="cs-CZ" sz="2800" dirty="0" smtClean="0"/>
              <a:t>    válcové </a:t>
            </a:r>
            <a:r>
              <a:rPr lang="cs-CZ" sz="2800" dirty="0" smtClean="0"/>
              <a:t>,…</a:t>
            </a:r>
            <a:endParaRPr lang="cs-CZ" sz="2800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 descr="C:\Users\eliska.novotna\Desktop\DOKONČIT PREZENTACE\20230802_125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32795" y="3556437"/>
            <a:ext cx="2171620" cy="162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liska.novotna\Desktop\DOKONČIT PREZENTACE\20230802_125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861" y="5580565"/>
            <a:ext cx="1499658" cy="11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eliska.novotna\Desktop\DOKONČIT PREZENTACE\20230802_125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9736" y="5697196"/>
            <a:ext cx="115212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eliska.novotna\Desktop\DOKONČIT PREZENTACE\20230802_1249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580565"/>
            <a:ext cx="1556932" cy="116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22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Magnetické pole trvalého magnetu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magnet má dva póly: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severní pól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/>
              <a:t>(magnet </a:t>
            </a:r>
            <a:r>
              <a:rPr lang="cs-CZ" dirty="0"/>
              <a:t>se tímto pólem natáčí k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zeměpisnému severu ) – označujeme N (</a:t>
            </a:r>
            <a:r>
              <a:rPr lang="cs-CZ" dirty="0" err="1" smtClean="0"/>
              <a:t>north</a:t>
            </a:r>
            <a:r>
              <a:rPr lang="cs-CZ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>
                <a:solidFill>
                  <a:srgbClr val="FF0000"/>
                </a:solidFill>
              </a:rPr>
              <a:t>jižní pól </a:t>
            </a:r>
            <a:r>
              <a:rPr lang="cs-CZ" dirty="0" smtClean="0"/>
              <a:t>(magnet </a:t>
            </a:r>
            <a:r>
              <a:rPr lang="cs-CZ" dirty="0"/>
              <a:t>se tímto pólem natáčí k </a:t>
            </a:r>
            <a:r>
              <a:rPr lang="cs-CZ" dirty="0" smtClean="0"/>
              <a:t>zeměpisnému jihu) – značíme S (</a:t>
            </a:r>
            <a:r>
              <a:rPr lang="cs-CZ" dirty="0" err="1" smtClean="0"/>
              <a:t>south</a:t>
            </a:r>
            <a:r>
              <a:rPr lang="cs-CZ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mezi póly je tzv. </a:t>
            </a:r>
            <a:r>
              <a:rPr lang="cs-CZ" dirty="0" smtClean="0">
                <a:solidFill>
                  <a:srgbClr val="FF0000"/>
                </a:solidFill>
              </a:rPr>
              <a:t>netečné </a:t>
            </a:r>
            <a:r>
              <a:rPr lang="cs-CZ" dirty="0">
                <a:solidFill>
                  <a:srgbClr val="FF0000"/>
                </a:solidFill>
              </a:rPr>
              <a:t>pásmo</a:t>
            </a:r>
          </a:p>
          <a:p>
            <a:r>
              <a:rPr lang="cs-CZ" sz="2800" dirty="0" smtClean="0"/>
              <a:t>v okolí magnetu je </a:t>
            </a:r>
            <a:r>
              <a:rPr lang="cs-CZ" sz="2800" dirty="0" smtClean="0">
                <a:solidFill>
                  <a:srgbClr val="FF0000"/>
                </a:solidFill>
              </a:rPr>
              <a:t>magnetické pole </a:t>
            </a:r>
            <a:r>
              <a:rPr lang="cs-CZ" sz="2800" dirty="0" smtClean="0"/>
              <a:t>– slábne se vzdáleností od magnetu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2051" name="Picture 3" descr="C:\Users\eliska.novotna\Desktop\DOKONČIT PREZENTACE\20230802_124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106316"/>
            <a:ext cx="2289448" cy="171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010222" y="5796161"/>
            <a:ext cx="1210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</a:t>
            </a:r>
            <a:r>
              <a:rPr lang="cs-CZ" dirty="0" smtClean="0"/>
              <a:t>everní pól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24128" y="5780193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516216" y="578019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02704" y="5796161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</a:t>
            </a:r>
            <a:r>
              <a:rPr lang="cs-CZ" dirty="0" smtClean="0"/>
              <a:t>ižní pól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65058" y="6454070"/>
            <a:ext cx="162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</a:t>
            </a:r>
            <a:r>
              <a:rPr lang="cs-CZ" dirty="0" smtClean="0"/>
              <a:t>etečné pásmo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5201688" y="5980827"/>
            <a:ext cx="330204" cy="84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stCxn id="7" idx="1"/>
          </p:cNvCxnSpPr>
          <p:nvPr/>
        </p:nvCxnSpPr>
        <p:spPr>
          <a:xfrm flipH="1">
            <a:off x="7141612" y="5980827"/>
            <a:ext cx="361092" cy="84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 flipV="1">
            <a:off x="6337416" y="6237312"/>
            <a:ext cx="13690" cy="2167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924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Magnetické pole trvalého magnetu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</a:t>
            </a:r>
            <a:r>
              <a:rPr lang="cs-CZ" dirty="0" smtClean="0"/>
              <a:t>spořádání magnetického pole v okolí magnetu můžeme zakreslit pomocí </a:t>
            </a:r>
            <a:r>
              <a:rPr lang="cs-CZ" dirty="0" smtClean="0">
                <a:solidFill>
                  <a:srgbClr val="FF0000"/>
                </a:solidFill>
              </a:rPr>
              <a:t>magnetických indukčních čar </a:t>
            </a:r>
            <a:r>
              <a:rPr lang="cs-CZ" dirty="0" smtClean="0"/>
              <a:t>(jsou to myšlené čáry)</a:t>
            </a:r>
          </a:p>
          <a:p>
            <a:r>
              <a:rPr lang="cs-CZ" dirty="0"/>
              <a:t>d</a:t>
            </a:r>
            <a:r>
              <a:rPr lang="cs-CZ" dirty="0" smtClean="0"/>
              <a:t>ohodou je stanoveno, že vycházejí ze severního pólu a směřují do jižního</a:t>
            </a:r>
          </a:p>
          <a:p>
            <a:r>
              <a:rPr lang="cs-CZ" dirty="0"/>
              <a:t>v</a:t>
            </a:r>
            <a:r>
              <a:rPr lang="cs-CZ" dirty="0" smtClean="0"/>
              <a:t> magnetickém poli působí na tělesa z feromagnetických látek </a:t>
            </a:r>
            <a:r>
              <a:rPr lang="cs-CZ" dirty="0" smtClean="0">
                <a:solidFill>
                  <a:srgbClr val="FF0000"/>
                </a:solidFill>
              </a:rPr>
              <a:t>magnetická síla</a:t>
            </a:r>
          </a:p>
        </p:txBody>
      </p:sp>
    </p:spTree>
    <p:extLst>
      <p:ext uri="{BB962C8B-B14F-4D97-AF65-F5344CB8AC3E}">
        <p14:creationId xmlns:p14="http://schemas.microsoft.com/office/powerpoint/2010/main" val="3591187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Magnetické pole trvalého magnetu</a:t>
            </a:r>
            <a:endParaRPr lang="cs-CZ" dirty="0"/>
          </a:p>
        </p:txBody>
      </p:sp>
      <p:pic>
        <p:nvPicPr>
          <p:cNvPr id="1026" name="Picture 2" descr="C:\Users\eliska.novotna\Desktop\DOKONČIT PREZENTACE\20230802_133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5352"/>
            <a:ext cx="4041643" cy="303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iska.novotna\Desktop\DOKONČIT PREZENTACE\20230802_1305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501008"/>
            <a:ext cx="3971933" cy="29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357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Magnetické pole trvalého magnetu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magnetická síla může být </a:t>
            </a:r>
            <a:r>
              <a:rPr lang="cs-CZ" dirty="0">
                <a:solidFill>
                  <a:srgbClr val="FF0000"/>
                </a:solidFill>
              </a:rPr>
              <a:t>přitažlivá</a:t>
            </a:r>
            <a:r>
              <a:rPr lang="cs-CZ" dirty="0"/>
              <a:t> </a:t>
            </a:r>
            <a:r>
              <a:rPr lang="cs-CZ" dirty="0" smtClean="0"/>
              <a:t>nebo </a:t>
            </a:r>
            <a:r>
              <a:rPr lang="cs-CZ" dirty="0" smtClean="0">
                <a:solidFill>
                  <a:srgbClr val="FF0000"/>
                </a:solidFill>
              </a:rPr>
              <a:t>odpudivá</a:t>
            </a:r>
            <a:endParaRPr lang="cs-CZ" dirty="0"/>
          </a:p>
          <a:p>
            <a:r>
              <a:rPr lang="cs-CZ" dirty="0" smtClean="0">
                <a:solidFill>
                  <a:srgbClr val="FF0000"/>
                </a:solidFill>
              </a:rPr>
              <a:t>shodné póly</a:t>
            </a:r>
            <a:r>
              <a:rPr lang="cs-CZ" dirty="0" smtClean="0"/>
              <a:t> magnetu se </a:t>
            </a:r>
            <a:r>
              <a:rPr lang="cs-CZ" dirty="0" smtClean="0">
                <a:solidFill>
                  <a:srgbClr val="FF0000"/>
                </a:solidFill>
              </a:rPr>
              <a:t>odpuzují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opačné póly</a:t>
            </a:r>
            <a:r>
              <a:rPr lang="cs-CZ" dirty="0" smtClean="0"/>
              <a:t> magnetu se </a:t>
            </a:r>
            <a:r>
              <a:rPr lang="cs-CZ" dirty="0" smtClean="0">
                <a:solidFill>
                  <a:srgbClr val="FF0000"/>
                </a:solidFill>
              </a:rPr>
              <a:t>přitahují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eliska.novotna\Desktop\DOKONČIT PREZENTACE\20230802_125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65649" y="3278415"/>
            <a:ext cx="3403830" cy="25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51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Magnety trvalé a dočasné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těleso z </a:t>
            </a:r>
            <a:r>
              <a:rPr lang="cs-CZ" dirty="0" smtClean="0"/>
              <a:t>feromagnetické </a:t>
            </a:r>
            <a:r>
              <a:rPr lang="cs-CZ" dirty="0"/>
              <a:t>látky se v magnetickém poli zmagnetuje, tj. stává se </a:t>
            </a:r>
            <a:r>
              <a:rPr lang="cs-CZ" dirty="0" smtClean="0"/>
              <a:t>magnetem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trvalý</a:t>
            </a:r>
            <a:r>
              <a:rPr lang="cs-CZ" dirty="0" smtClean="0"/>
              <a:t> -  </a:t>
            </a:r>
            <a:r>
              <a:rPr lang="cs-CZ" dirty="0"/>
              <a:t>po zániku vnějšího magnetického pole neztrácejí své magnetické účinky </a:t>
            </a:r>
            <a:r>
              <a:rPr lang="cs-CZ" dirty="0" smtClean="0"/>
              <a:t>(např</a:t>
            </a:r>
            <a:r>
              <a:rPr lang="cs-CZ" dirty="0"/>
              <a:t>. ocelové předměty z magneticky tvrdé oceli)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dočasný</a:t>
            </a:r>
            <a:r>
              <a:rPr lang="cs-CZ" dirty="0" smtClean="0"/>
              <a:t> - po </a:t>
            </a:r>
            <a:r>
              <a:rPr lang="cs-CZ" dirty="0"/>
              <a:t>zániku vnějšího magnetického pole ztrácí své magnetické účinky (např. magneticky měkká ocel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94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Magnetické pole 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kolem Země je magnetické pole - </a:t>
            </a:r>
            <a:r>
              <a:rPr lang="cs-CZ" dirty="0">
                <a:solidFill>
                  <a:srgbClr val="FF0000"/>
                </a:solidFill>
              </a:rPr>
              <a:t>Země je obrovský kulový magnet </a:t>
            </a:r>
            <a:r>
              <a:rPr lang="cs-CZ" dirty="0"/>
              <a:t>(velmi silný, dosahuje až do 80 000 km</a:t>
            </a:r>
            <a:r>
              <a:rPr lang="cs-CZ" dirty="0" smtClean="0"/>
              <a:t>) – důvodem je tekuté jádro Země</a:t>
            </a:r>
          </a:p>
          <a:p>
            <a:r>
              <a:rPr lang="cs-CZ" dirty="0"/>
              <a:t>t</a:t>
            </a:r>
            <a:r>
              <a:rPr lang="cs-CZ" dirty="0" smtClean="0"/>
              <a:t>var magnetického pole je ovlivněn tzv. slunečním větrem (proud nabitých částic ze Slunce)</a:t>
            </a:r>
          </a:p>
          <a:p>
            <a:r>
              <a:rPr lang="cs-CZ" dirty="0" smtClean="0"/>
              <a:t>magnetické </a:t>
            </a:r>
            <a:r>
              <a:rPr lang="cs-CZ" dirty="0"/>
              <a:t>póly Země nesplývají přímo se zeměpisnými </a:t>
            </a:r>
            <a:r>
              <a:rPr lang="cs-CZ" dirty="0" smtClean="0"/>
              <a:t>póly (spojnice </a:t>
            </a:r>
            <a:r>
              <a:rPr lang="cs-CZ" dirty="0"/>
              <a:t>obou magnetických pólů svírá s osou otáčení úhel asi 12°)</a:t>
            </a:r>
          </a:p>
          <a:p>
            <a:r>
              <a:rPr lang="cs-CZ" dirty="0"/>
              <a:t>v blízkosti </a:t>
            </a:r>
            <a:r>
              <a:rPr lang="cs-CZ" dirty="0">
                <a:solidFill>
                  <a:srgbClr val="FF0000"/>
                </a:solidFill>
              </a:rPr>
              <a:t>severního zeměpisného pólu je jižní magnetický pól a naopak</a:t>
            </a:r>
          </a:p>
        </p:txBody>
      </p:sp>
    </p:spTree>
    <p:extLst>
      <p:ext uri="{BB962C8B-B14F-4D97-AF65-F5344CB8AC3E}">
        <p14:creationId xmlns:p14="http://schemas.microsoft.com/office/powerpoint/2010/main" val="3029295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Orientace v terénu, orientace mapy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kompas</a:t>
            </a:r>
            <a:r>
              <a:rPr lang="cs-CZ" dirty="0"/>
              <a:t> </a:t>
            </a:r>
            <a:r>
              <a:rPr lang="cs-CZ" dirty="0" smtClean="0"/>
              <a:t>- používá </a:t>
            </a:r>
            <a:r>
              <a:rPr lang="cs-CZ" dirty="0"/>
              <a:t>se k určení světových stran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buzola</a:t>
            </a:r>
            <a:r>
              <a:rPr lang="cs-CZ" dirty="0" smtClean="0"/>
              <a:t> - kompas </a:t>
            </a:r>
            <a:r>
              <a:rPr lang="cs-CZ" dirty="0"/>
              <a:t>se směrovou růžicí a s otáčivým kruhem rozděleným </a:t>
            </a:r>
            <a:r>
              <a:rPr lang="cs-CZ" dirty="0" smtClean="0"/>
              <a:t>na </a:t>
            </a:r>
            <a:r>
              <a:rPr lang="cs-CZ" dirty="0"/>
              <a:t>360</a:t>
            </a:r>
            <a:r>
              <a:rPr lang="cs-CZ" dirty="0" smtClean="0"/>
              <a:t>°</a:t>
            </a:r>
          </a:p>
          <a:p>
            <a:r>
              <a:rPr lang="cs-CZ" dirty="0"/>
              <a:t>n</a:t>
            </a:r>
            <a:r>
              <a:rPr lang="cs-CZ" dirty="0" smtClean="0"/>
              <a:t>a střelku (magnetku) v nich působí magnetické pole Země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30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11313</TotalTime>
  <Words>846</Words>
  <Application>Microsoft Office PowerPoint</Application>
  <PresentationFormat>Předvádění na obrazovce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Elektřina a magnetismus</vt:lpstr>
      <vt:lpstr>Magnetické vlastnosti látek</vt:lpstr>
      <vt:lpstr>Magnetické pole trvalého magnetu</vt:lpstr>
      <vt:lpstr>Magnetické pole trvalého magnetu</vt:lpstr>
      <vt:lpstr>Magnetické pole trvalého magnetu</vt:lpstr>
      <vt:lpstr>Magnetické pole trvalého magnetu</vt:lpstr>
      <vt:lpstr>Magnety trvalé a dočasné</vt:lpstr>
      <vt:lpstr>Magnetické pole Země</vt:lpstr>
      <vt:lpstr>Orientace v terénu, orientace mapy</vt:lpstr>
      <vt:lpstr>Orientace mapy</vt:lpstr>
      <vt:lpstr>Magnetické pole Země</vt:lpstr>
      <vt:lpstr>Souvislost elektřina a magnetismu</vt:lpstr>
      <vt:lpstr>Měření velikosti magnetického pole v okolí vodiče, cívky</vt:lpstr>
      <vt:lpstr>Elektromagnet</vt:lpstr>
      <vt:lpstr>Porovnání vlastností trvalého magnetu a elektromagnetu</vt:lpstr>
      <vt:lpstr>Využití elektromagnetu</vt:lpstr>
      <vt:lpstr>Elektromagnetická indukce</vt:lpstr>
      <vt:lpstr>Elektromagnetická indukce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Látky a tělesa</dc:title>
  <dc:creator>Eliška Novotná</dc:creator>
  <cp:lastModifiedBy>Eliška Novotná</cp:lastModifiedBy>
  <cp:revision>228</cp:revision>
  <dcterms:created xsi:type="dcterms:W3CDTF">2022-07-31T09:19:12Z</dcterms:created>
  <dcterms:modified xsi:type="dcterms:W3CDTF">2023-09-30T20:27:12Z</dcterms:modified>
</cp:coreProperties>
</file>