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0" r:id="rId6"/>
    <p:sldId id="261" r:id="rId7"/>
    <p:sldId id="265" r:id="rId8"/>
    <p:sldId id="268" r:id="rId9"/>
    <p:sldId id="270" r:id="rId10"/>
    <p:sldId id="269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Elektrický proud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Měřící přístroje a jejich zapojení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Elektrický proud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ěříme ampérmetrem</a:t>
            </a:r>
          </a:p>
          <a:p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mpérmetr</a:t>
            </a:r>
            <a:r>
              <a:rPr lang="cs-CZ" dirty="0" smtClean="0"/>
              <a:t> zapojujeme do obvodu </a:t>
            </a:r>
            <a:r>
              <a:rPr lang="cs-CZ" dirty="0" smtClean="0">
                <a:solidFill>
                  <a:srgbClr val="FF0000"/>
                </a:solidFill>
              </a:rPr>
              <a:t>sériově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řípadně používáme tzv. </a:t>
            </a:r>
            <a:r>
              <a:rPr lang="cs-CZ" dirty="0" err="1" smtClean="0">
                <a:solidFill>
                  <a:srgbClr val="FF0000"/>
                </a:solidFill>
              </a:rPr>
              <a:t>multimetry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Elektrické napětí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ěříme voltmetrem</a:t>
            </a:r>
          </a:p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oltmetr</a:t>
            </a:r>
            <a:r>
              <a:rPr lang="cs-CZ" dirty="0" smtClean="0"/>
              <a:t> zapojujeme do obvodu </a:t>
            </a:r>
            <a:r>
              <a:rPr lang="cs-CZ" dirty="0" smtClean="0">
                <a:solidFill>
                  <a:srgbClr val="FF0000"/>
                </a:solidFill>
              </a:rPr>
              <a:t>paralelně</a:t>
            </a:r>
            <a:r>
              <a:rPr lang="cs-CZ" dirty="0" smtClean="0"/>
              <a:t> (ke zdroji nebo spotřebiči)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5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proud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/>
              <a:t>zdroj elektrického napětí </a:t>
            </a:r>
            <a:r>
              <a:rPr lang="cs-CZ" sz="2500" dirty="0" smtClean="0"/>
              <a:t>- zařízení</a:t>
            </a:r>
            <a:r>
              <a:rPr lang="cs-CZ" sz="2500" dirty="0"/>
              <a:t>, které má na jednom pólu stále kladný a na druhém stále záporný náboj</a:t>
            </a:r>
          </a:p>
          <a:p>
            <a:r>
              <a:rPr lang="cs-CZ" sz="2500" dirty="0"/>
              <a:t>připojením </a:t>
            </a:r>
            <a:r>
              <a:rPr lang="cs-CZ" sz="2500" dirty="0" smtClean="0"/>
              <a:t>kovového vodiče </a:t>
            </a:r>
            <a:r>
              <a:rPr lang="cs-CZ" sz="2500" dirty="0"/>
              <a:t>ke </a:t>
            </a:r>
            <a:r>
              <a:rPr lang="cs-CZ" sz="2500" dirty="0" smtClean="0"/>
              <a:t>zdroji se vytvoří ve </a:t>
            </a:r>
            <a:r>
              <a:rPr lang="cs-CZ" sz="2500" dirty="0"/>
              <a:t>vodiči elektrické pole - jeho působením se všechny volné elektrony </a:t>
            </a:r>
            <a:r>
              <a:rPr lang="cs-CZ" sz="2500" dirty="0" smtClean="0"/>
              <a:t>v kovovém </a:t>
            </a:r>
            <a:r>
              <a:rPr lang="cs-CZ" sz="2500" dirty="0"/>
              <a:t>vodiči současně uvedou do usměrněného pohybu od záporného pólu k pólu </a:t>
            </a:r>
            <a:r>
              <a:rPr lang="cs-CZ" sz="2500" dirty="0" smtClean="0"/>
              <a:t>kladnému</a:t>
            </a:r>
            <a:endParaRPr lang="cs-CZ" sz="2500" dirty="0"/>
          </a:p>
          <a:p>
            <a:r>
              <a:rPr lang="cs-CZ" sz="2500" dirty="0">
                <a:solidFill>
                  <a:srgbClr val="FF0000"/>
                </a:solidFill>
              </a:rPr>
              <a:t>e</a:t>
            </a:r>
            <a:r>
              <a:rPr lang="cs-CZ" sz="2500" dirty="0" smtClean="0">
                <a:solidFill>
                  <a:srgbClr val="FF0000"/>
                </a:solidFill>
              </a:rPr>
              <a:t>lektrický </a:t>
            </a:r>
            <a:r>
              <a:rPr lang="cs-CZ" sz="2500" dirty="0">
                <a:solidFill>
                  <a:srgbClr val="FF0000"/>
                </a:solidFill>
              </a:rPr>
              <a:t>proud </a:t>
            </a:r>
            <a:r>
              <a:rPr lang="cs-CZ" sz="2500" dirty="0"/>
              <a:t>je tvořen </a:t>
            </a:r>
            <a:r>
              <a:rPr lang="cs-CZ" sz="2500" dirty="0">
                <a:solidFill>
                  <a:srgbClr val="FF0000"/>
                </a:solidFill>
              </a:rPr>
              <a:t>usměrněným pohybem volných částic s elektrickým nábojem</a:t>
            </a:r>
            <a:r>
              <a:rPr lang="cs-CZ" sz="2500" dirty="0"/>
              <a:t> (v kovových vodičích jsou to volné elektrony, ve vodných roztocích solí nebo kyselin jsou to volné kationty a anionty</a:t>
            </a:r>
            <a:r>
              <a:rPr lang="cs-CZ" sz="2500" dirty="0" smtClean="0"/>
              <a:t>)</a:t>
            </a:r>
          </a:p>
          <a:p>
            <a:r>
              <a:rPr lang="cs-CZ" sz="2500" dirty="0"/>
              <a:t>e</a:t>
            </a:r>
            <a:r>
              <a:rPr lang="cs-CZ" sz="2500" dirty="0" smtClean="0"/>
              <a:t>lektrický proud prochází jen uzavřeným obvodem, dohodnutý směr je od kladného pólu k zápornému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4813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Převody jednotek elektrického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086240"/>
              </p:ext>
            </p:extLst>
          </p:nvPr>
        </p:nvGraphicFramePr>
        <p:xfrm>
          <a:off x="467544" y="2132856"/>
          <a:ext cx="8229600" cy="2370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395"/>
                <a:gridCol w="2534395"/>
                <a:gridCol w="3160810"/>
              </a:tblGrid>
              <a:tr h="317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Převeď </a:t>
                      </a:r>
                      <a:r>
                        <a:rPr lang="cs-CZ" sz="2400" u="none" strike="noStrike" dirty="0" smtClean="0">
                          <a:effectLst/>
                        </a:rPr>
                        <a:t>jednotky</a:t>
                      </a:r>
                      <a:r>
                        <a:rPr lang="cs-CZ" sz="2400" u="none" strike="noStrike" baseline="0" dirty="0" smtClean="0">
                          <a:effectLst/>
                        </a:rPr>
                        <a:t> elektrického </a:t>
                      </a:r>
                      <a:r>
                        <a:rPr lang="cs-CZ" sz="2400" u="none" strike="noStrike" dirty="0" smtClean="0">
                          <a:effectLst/>
                        </a:rPr>
                        <a:t>proudu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smtClean="0">
                          <a:effectLst/>
                        </a:rPr>
                        <a:t>mA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smtClean="0">
                          <a:effectLst/>
                        </a:rPr>
                        <a:t>A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err="1" smtClean="0">
                          <a:effectLst/>
                        </a:rPr>
                        <a:t>kA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smtClean="0">
                          <a:effectLst/>
                        </a:rPr>
                        <a:t>2,5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smtClean="0">
                          <a:effectLst/>
                        </a:rPr>
                        <a:t>0,08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 smtClean="0">
                          <a:effectLst/>
                        </a:rPr>
                        <a:t>170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1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proud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800" dirty="0" smtClean="0">
                    <a:solidFill>
                      <a:srgbClr val="FF0000"/>
                    </a:solidFill>
                  </a:rPr>
                  <a:t>elektrický proud </a:t>
                </a:r>
                <a:r>
                  <a:rPr lang="cs-CZ" sz="2800" dirty="0" smtClean="0"/>
                  <a:t>jako fyzikální </a:t>
                </a:r>
                <a:r>
                  <a:rPr lang="cs-CZ" sz="2800" dirty="0" smtClean="0"/>
                  <a:t>veličinu </a:t>
                </a:r>
                <a:r>
                  <a:rPr lang="cs-CZ" sz="2800" dirty="0" smtClean="0"/>
                  <a:t>značíme </a:t>
                </a:r>
                <a:r>
                  <a:rPr lang="cs-CZ" sz="2800" i="1" dirty="0" smtClean="0">
                    <a:solidFill>
                      <a:srgbClr val="FF0000"/>
                    </a:solidFill>
                  </a:rPr>
                  <a:t>I</a:t>
                </a:r>
                <a:r>
                  <a:rPr lang="cs-CZ" sz="2800" dirty="0" smtClean="0"/>
                  <a:t>, její jednotkou je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A </a:t>
                </a:r>
                <a:r>
                  <a:rPr lang="cs-CZ" sz="2800" dirty="0" smtClean="0"/>
                  <a:t>(pojmenována po francouzském fyzikovi – André Marie </a:t>
                </a:r>
                <a:r>
                  <a:rPr lang="cs-CZ" sz="2800" dirty="0" err="1" smtClean="0"/>
                  <a:t>Ampèrovi</a:t>
                </a:r>
                <a:r>
                  <a:rPr lang="cs-CZ" sz="2800" dirty="0" smtClean="0"/>
                  <a:t>)</a:t>
                </a:r>
                <a:endParaRPr lang="cs-CZ" sz="2800" dirty="0"/>
              </a:p>
              <a:p>
                <a:r>
                  <a:rPr lang="cs-CZ" sz="2800" dirty="0" smtClean="0"/>
                  <a:t>vodičem </a:t>
                </a:r>
                <a:r>
                  <a:rPr lang="cs-CZ" sz="2800" dirty="0"/>
                  <a:t>prochází proud 1 A, jestliže jeho příčným průřezem projdou za každou sekundu částice s celkovým elektrickým nábojem 1 </a:t>
                </a:r>
                <a:r>
                  <a:rPr lang="cs-CZ" sz="2800" dirty="0" smtClean="0"/>
                  <a:t>C (proud můžeme vyjádřit vztahem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𝐼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cs-CZ" sz="2800" dirty="0" smtClean="0"/>
                  <a:t> )</a:t>
                </a:r>
                <a:endParaRPr lang="cs-CZ" sz="2800" dirty="0"/>
              </a:p>
              <a:p>
                <a:r>
                  <a:rPr lang="cs-CZ" sz="2800" dirty="0"/>
                  <a:t>d</a:t>
                </a:r>
                <a:r>
                  <a:rPr lang="cs-CZ" sz="2800" dirty="0" smtClean="0"/>
                  <a:t>alší používané jednotky: mA, </a:t>
                </a:r>
                <a:r>
                  <a:rPr lang="cs-CZ" sz="2800" dirty="0" err="1" smtClean="0"/>
                  <a:t>kA</a:t>
                </a:r>
                <a:endParaRPr lang="cs-CZ" sz="2800" dirty="0"/>
              </a:p>
              <a:p>
                <a:r>
                  <a:rPr lang="cs-CZ" sz="2800" dirty="0" smtClean="0"/>
                  <a:t>elektrický proud měříme </a:t>
                </a:r>
                <a:r>
                  <a:rPr lang="cs-CZ" sz="2800" dirty="0">
                    <a:solidFill>
                      <a:srgbClr val="FF0000"/>
                    </a:solidFill>
                  </a:rPr>
                  <a:t>ampérmetrem </a:t>
                </a:r>
                <a:r>
                  <a:rPr lang="cs-CZ" sz="2800" dirty="0"/>
                  <a:t>(ručkový, digitální)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b="-9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1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proud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	stejnosměrný</a:t>
            </a:r>
            <a:r>
              <a:rPr lang="cs-CZ" dirty="0" smtClean="0"/>
              <a:t> = (</a:t>
            </a:r>
            <a:r>
              <a:rPr lang="cs-CZ" dirty="0"/>
              <a:t>DC - direct </a:t>
            </a:r>
            <a:r>
              <a:rPr lang="cs-CZ" dirty="0" err="1"/>
              <a:t>current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	má </a:t>
            </a:r>
            <a:r>
              <a:rPr lang="cs-CZ" dirty="0"/>
              <a:t>stálý směr a stálou velikost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střídavý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</a:t>
            </a:r>
            <a:r>
              <a:rPr lang="cs-CZ" dirty="0" smtClean="0"/>
              <a:t> (</a:t>
            </a:r>
            <a:r>
              <a:rPr lang="cs-CZ" dirty="0"/>
              <a:t>AC - </a:t>
            </a:r>
            <a:r>
              <a:rPr lang="cs-CZ" dirty="0" err="1"/>
              <a:t>alternate</a:t>
            </a:r>
            <a:r>
              <a:rPr lang="cs-CZ" dirty="0"/>
              <a:t> </a:t>
            </a:r>
            <a:r>
              <a:rPr lang="cs-CZ" dirty="0" err="1"/>
              <a:t>current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 smtClean="0"/>
              <a:t>	směr </a:t>
            </a:r>
            <a:r>
              <a:rPr lang="cs-CZ" dirty="0"/>
              <a:t>i velikost se mění 100krát za sekundu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539552" y="1988840"/>
            <a:ext cx="864096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46464" y="2996952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9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obvod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elektrickým obvodem </a:t>
            </a:r>
            <a:r>
              <a:rPr lang="cs-CZ" dirty="0">
                <a:solidFill>
                  <a:srgbClr val="FF0000"/>
                </a:solidFill>
              </a:rPr>
              <a:t>prochází elektrický proud</a:t>
            </a:r>
            <a:r>
              <a:rPr lang="cs-CZ" dirty="0"/>
              <a:t>, jestliže:</a:t>
            </a:r>
          </a:p>
          <a:p>
            <a:r>
              <a:rPr lang="cs-CZ" dirty="0"/>
              <a:t>je v něm </a:t>
            </a:r>
            <a:r>
              <a:rPr lang="cs-CZ" dirty="0">
                <a:solidFill>
                  <a:srgbClr val="FF0000"/>
                </a:solidFill>
              </a:rPr>
              <a:t>zapojen zdroj </a:t>
            </a:r>
            <a:r>
              <a:rPr lang="cs-CZ" dirty="0"/>
              <a:t>elektrického </a:t>
            </a:r>
            <a:r>
              <a:rPr lang="cs-CZ" dirty="0" smtClean="0"/>
              <a:t>napětí</a:t>
            </a:r>
            <a:endParaRPr lang="cs-CZ" dirty="0"/>
          </a:p>
          <a:p>
            <a:r>
              <a:rPr lang="cs-CZ" dirty="0"/>
              <a:t>obvod je složen z elektrických spotřebičů, které jsou vodivě spojeny - obvod </a:t>
            </a:r>
            <a:r>
              <a:rPr lang="cs-CZ" dirty="0">
                <a:solidFill>
                  <a:srgbClr val="FF0000"/>
                </a:solidFill>
              </a:rPr>
              <a:t>je uzavřen </a:t>
            </a:r>
          </a:p>
        </p:txBody>
      </p:sp>
    </p:spTree>
    <p:extLst>
      <p:ext uri="{BB962C8B-B14F-4D97-AF65-F5344CB8AC3E}">
        <p14:creationId xmlns:p14="http://schemas.microsoft.com/office/powerpoint/2010/main" val="2478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obvod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jednoduchý elektrický obvod se skládá např. z baterie, spínače a </a:t>
            </a:r>
            <a:r>
              <a:rPr lang="cs-CZ" dirty="0" smtClean="0"/>
              <a:t>spotřebiče (např. žárovky)</a:t>
            </a:r>
          </a:p>
          <a:p>
            <a:r>
              <a:rPr lang="cs-CZ" dirty="0" smtClean="0"/>
              <a:t>máme-li více spotřebičů, mohou být zapojeny: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sériově </a:t>
            </a:r>
            <a:r>
              <a:rPr lang="cs-CZ" dirty="0" smtClean="0"/>
              <a:t>(za </a:t>
            </a:r>
            <a:r>
              <a:rPr lang="cs-CZ" dirty="0"/>
              <a:t>sebou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	elektrický obvod </a:t>
            </a:r>
            <a:r>
              <a:rPr lang="cs-CZ" dirty="0"/>
              <a:t>je </a:t>
            </a:r>
            <a:r>
              <a:rPr lang="cs-CZ" dirty="0" smtClean="0"/>
              <a:t>nerozvětvený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FF0000"/>
                </a:solidFill>
              </a:rPr>
              <a:t>paralelně </a:t>
            </a:r>
            <a:r>
              <a:rPr lang="cs-CZ" dirty="0" smtClean="0"/>
              <a:t>(vedle </a:t>
            </a:r>
            <a:r>
              <a:rPr lang="cs-CZ" dirty="0"/>
              <a:t>sebe) </a:t>
            </a:r>
          </a:p>
          <a:p>
            <a:pPr marL="0" indent="0">
              <a:buNone/>
            </a:pPr>
            <a:r>
              <a:rPr lang="cs-CZ" dirty="0" smtClean="0"/>
              <a:t>	elektrický </a:t>
            </a:r>
            <a:r>
              <a:rPr lang="cs-CZ" dirty="0"/>
              <a:t>obvod je rozvětvený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615040" y="3356992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11560" y="429309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7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Elektrotechnické značky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ž</a:t>
            </a:r>
            <a:r>
              <a:rPr lang="cs-CZ" dirty="0" smtClean="0"/>
              <a:t>árovka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/>
              <a:t>r</a:t>
            </a:r>
            <a:r>
              <a:rPr lang="cs-CZ" dirty="0" smtClean="0"/>
              <a:t>ezistor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pínač</a:t>
            </a:r>
          </a:p>
          <a:p>
            <a:endParaRPr lang="cs-CZ" dirty="0"/>
          </a:p>
          <a:p>
            <a:r>
              <a:rPr lang="cs-CZ" dirty="0" smtClean="0"/>
              <a:t>vodič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vonek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oltmetr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baterie</a:t>
            </a:r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382" y="1611680"/>
            <a:ext cx="869782" cy="86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4203" y="2780928"/>
            <a:ext cx="133070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56792"/>
            <a:ext cx="936104" cy="86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7"/>
            <a:ext cx="936104" cy="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43018" y="3398217"/>
            <a:ext cx="693077" cy="133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203" y="486916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431" y="4063571"/>
            <a:ext cx="999737" cy="85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19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elektrického obvodu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Sériové zapojení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9" t="8006" r="27270" b="58850"/>
          <a:stretch/>
        </p:blipFill>
        <p:spPr>
          <a:xfrm>
            <a:off x="467544" y="2564903"/>
            <a:ext cx="3600400" cy="281006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Paralelní zapojení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9" t="6747" r="1246" b="51135"/>
          <a:stretch/>
        </p:blipFill>
        <p:spPr>
          <a:xfrm>
            <a:off x="4572000" y="2564904"/>
            <a:ext cx="3795851" cy="2808312"/>
          </a:xfrm>
        </p:spPr>
      </p:pic>
    </p:spTree>
    <p:extLst>
      <p:ext uri="{BB962C8B-B14F-4D97-AF65-F5344CB8AC3E}">
        <p14:creationId xmlns:p14="http://schemas.microsoft.com/office/powerpoint/2010/main" val="2746678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11416</TotalTime>
  <Words>314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Elektrický proud</vt:lpstr>
      <vt:lpstr>Elektrický proud</vt:lpstr>
      <vt:lpstr>Převody jednotek elektrického proudu</vt:lpstr>
      <vt:lpstr>Elektrický proud</vt:lpstr>
      <vt:lpstr>Elektrický proud</vt:lpstr>
      <vt:lpstr>Elektrický obvod</vt:lpstr>
      <vt:lpstr>Elektrický obvod</vt:lpstr>
      <vt:lpstr>Elektrotechnické značky</vt:lpstr>
      <vt:lpstr>Schéma elektrického obvodu</vt:lpstr>
      <vt:lpstr>Měřící přístroje a jejich zapojení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228</cp:revision>
  <cp:lastPrinted>2023-04-30T14:36:48Z</cp:lastPrinted>
  <dcterms:created xsi:type="dcterms:W3CDTF">2022-07-31T09:19:12Z</dcterms:created>
  <dcterms:modified xsi:type="dcterms:W3CDTF">2023-04-30T18:16:36Z</dcterms:modified>
</cp:coreProperties>
</file>