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75" r:id="rId4"/>
    <p:sldId id="274" r:id="rId5"/>
    <p:sldId id="265" r:id="rId6"/>
    <p:sldId id="271" r:id="rId7"/>
    <p:sldId id="258" r:id="rId8"/>
    <p:sldId id="259" r:id="rId9"/>
    <p:sldId id="262" r:id="rId10"/>
    <p:sldId id="263" r:id="rId11"/>
    <p:sldId id="264" r:id="rId12"/>
    <p:sldId id="260" r:id="rId13"/>
    <p:sldId id="261" r:id="rId14"/>
    <p:sldId id="266" r:id="rId15"/>
    <p:sldId id="267" r:id="rId16"/>
    <p:sldId id="268" r:id="rId17"/>
    <p:sldId id="273" r:id="rId18"/>
    <p:sldId id="272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NOV&#282;\FYZIKA\ROZPRACOVAN&#193;%20VERZE%20PREZENTAC&#205;\El.%20odpor%20-%20gra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NOV&#282;\FYZIKA\ROZPRACOVAN&#193;%20VERZE%20PREZENTAC&#205;\El.%20odpor%20-%20gra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List1!$B$2:$F$2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List1!$B$3:$F$3</c:f>
              <c:numCache>
                <c:formatCode>General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476352"/>
        <c:axId val="135766016"/>
      </c:scatterChart>
      <c:valAx>
        <c:axId val="135476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napětí</a:t>
                </a:r>
                <a:r>
                  <a:rPr lang="cs-CZ"/>
                  <a:t> (V)</a:t>
                </a:r>
                <a:r>
                  <a:rPr lang="en-US"/>
                  <a:t> </a:t>
                </a:r>
              </a:p>
            </c:rich>
          </c:tx>
          <c:layout>
            <c:manualLayout>
              <c:xMode val="edge"/>
              <c:yMode val="edge"/>
              <c:x val="0.82216797900262473"/>
              <c:y val="0.874050743657042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5766016"/>
        <c:crosses val="autoZero"/>
        <c:crossBetween val="midCat"/>
      </c:valAx>
      <c:valAx>
        <c:axId val="1357660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proud (A)</a:t>
                </a:r>
              </a:p>
            </c:rich>
          </c:tx>
          <c:layout>
            <c:manualLayout>
              <c:xMode val="edge"/>
              <c:yMode val="edge"/>
              <c:x val="2.7777777777777776E-2"/>
              <c:y val="2.23166375036453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5476352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List2!$B$2:$E$2</c:f>
              <c:numCache>
                <c:formatCode>General</c:formatCode>
                <c:ptCount val="4"/>
                <c:pt idx="0">
                  <c:v>60</c:v>
                </c:pt>
                <c:pt idx="1">
                  <c:v>90</c:v>
                </c:pt>
                <c:pt idx="2">
                  <c:v>40</c:v>
                </c:pt>
                <c:pt idx="3">
                  <c:v>20</c:v>
                </c:pt>
              </c:numCache>
            </c:numRef>
          </c:xVal>
          <c:yVal>
            <c:numRef>
              <c:f>List2!$B$3:$E$3</c:f>
              <c:numCache>
                <c:formatCode>General</c:formatCode>
                <c:ptCount val="4"/>
                <c:pt idx="0">
                  <c:v>0.2</c:v>
                </c:pt>
                <c:pt idx="1">
                  <c:v>0.3</c:v>
                </c:pt>
                <c:pt idx="2">
                  <c:v>0.5</c:v>
                </c:pt>
                <c:pt idx="3">
                  <c:v>0.25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802752"/>
        <c:axId val="123805056"/>
      </c:scatterChart>
      <c:valAx>
        <c:axId val="123802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napětí</a:t>
                </a:r>
                <a:r>
                  <a:rPr lang="cs-CZ"/>
                  <a:t> (V)</a:t>
                </a:r>
                <a:r>
                  <a:rPr lang="en-US"/>
                  <a:t> </a:t>
                </a:r>
              </a:p>
            </c:rich>
          </c:tx>
          <c:layout>
            <c:manualLayout>
              <c:xMode val="edge"/>
              <c:yMode val="edge"/>
              <c:x val="0.82827209098862642"/>
              <c:y val="0.887939632545931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3805056"/>
        <c:crosses val="autoZero"/>
        <c:crossBetween val="midCat"/>
      </c:valAx>
      <c:valAx>
        <c:axId val="1238050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proud (A)</a:t>
                </a:r>
              </a:p>
            </c:rich>
          </c:tx>
          <c:layout>
            <c:manualLayout>
              <c:xMode val="edge"/>
              <c:yMode val="edge"/>
              <c:x val="2.7777777777777776E-2"/>
              <c:y val="2.2316637503645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3802752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0.40226</cdr:x>
      <cdr:y>0.62808</cdr:y>
    </cdr:from>
    <cdr:to>
      <cdr:x>0.55263</cdr:x>
      <cdr:y>0.73517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630680" y="1653540"/>
          <a:ext cx="609600" cy="281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/>
            <a:t>bod č. 1</a:t>
          </a:r>
        </a:p>
      </cdr:txBody>
    </cdr:sp>
  </cdr:relSizeAnchor>
  <cdr:relSizeAnchor xmlns:cdr="http://schemas.openxmlformats.org/drawingml/2006/chartDrawing">
    <cdr:from>
      <cdr:x>0.81579</cdr:x>
      <cdr:y>0.1013</cdr:y>
    </cdr:from>
    <cdr:to>
      <cdr:x>0.96053</cdr:x>
      <cdr:y>0.19103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3307080" y="266700"/>
          <a:ext cx="586740" cy="236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/>
            <a:t>bod</a:t>
          </a:r>
          <a:r>
            <a:rPr lang="cs-CZ" sz="1100" baseline="0"/>
            <a:t> č. 2</a:t>
          </a:r>
          <a:endParaRPr lang="cs-CZ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Elektrický </a:t>
            </a:r>
            <a:r>
              <a:rPr lang="cs-CZ" dirty="0" smtClean="0"/>
              <a:t>odpor</a:t>
            </a:r>
            <a:br>
              <a:rPr lang="cs-CZ" dirty="0" smtClean="0"/>
            </a:br>
            <a:r>
              <a:rPr lang="cs-CZ" dirty="0" smtClean="0"/>
              <a:t>Ohmův </a:t>
            </a:r>
            <a:r>
              <a:rPr lang="cs-CZ" dirty="0" smtClean="0"/>
              <a:t>zákon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elektrického proudu, napětí, odpor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</a:t>
            </a:r>
            <a:r>
              <a:rPr lang="cs-CZ" sz="2400" b="1" dirty="0"/>
              <a:t>. 3: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Rezistor o odporu 1,2 k</a:t>
            </a:r>
            <a:r>
              <a:rPr lang="cs-CZ" sz="2400" dirty="0">
                <a:latin typeface="Symbol" panose="05050102010706020507" pitchFamily="18" charset="2"/>
              </a:rPr>
              <a:t>W</a:t>
            </a:r>
            <a:r>
              <a:rPr lang="cs-CZ" sz="2400" dirty="0"/>
              <a:t> je připojen ke zdroji napětí 12 V. Jaký proud prochází rezistorem</a:t>
            </a:r>
            <a:r>
              <a:rPr lang="cs-CZ" sz="2400" dirty="0" smtClean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2929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elektrického proudu, napětí, odpor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</a:t>
            </a:r>
            <a:r>
              <a:rPr lang="cs-CZ" sz="2400" b="1" dirty="0"/>
              <a:t>č. 4: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a) </a:t>
            </a:r>
            <a:r>
              <a:rPr lang="cs-CZ" sz="2400" dirty="0" smtClean="0"/>
              <a:t>z </a:t>
            </a:r>
            <a:r>
              <a:rPr lang="cs-CZ" sz="2400" dirty="0"/>
              <a:t>grafu </a:t>
            </a:r>
            <a:r>
              <a:rPr lang="cs-CZ" sz="2400" dirty="0" smtClean="0"/>
              <a:t>určete hodnoty </a:t>
            </a:r>
            <a:r>
              <a:rPr lang="cs-CZ" sz="2400" dirty="0"/>
              <a:t>napětí a proudu v </a:t>
            </a:r>
            <a:r>
              <a:rPr lang="cs-CZ" sz="2400" dirty="0" smtClean="0"/>
              <a:t>daných bodech</a:t>
            </a:r>
          </a:p>
          <a:p>
            <a:pPr marL="0" indent="0">
              <a:buNone/>
            </a:pPr>
            <a:r>
              <a:rPr lang="pl-PL" sz="2400" dirty="0"/>
              <a:t>b) z grafu </a:t>
            </a:r>
            <a:r>
              <a:rPr lang="pl-PL" sz="2400" dirty="0" smtClean="0"/>
              <a:t>určete </a:t>
            </a:r>
            <a:r>
              <a:rPr lang="pl-PL" sz="2400" dirty="0"/>
              <a:t>hodnotu odporu použitého </a:t>
            </a:r>
            <a:r>
              <a:rPr lang="pl-PL" sz="2400" dirty="0" smtClean="0"/>
              <a:t>rezistoru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834237"/>
              </p:ext>
            </p:extLst>
          </p:nvPr>
        </p:nvGraphicFramePr>
        <p:xfrm>
          <a:off x="611560" y="3068960"/>
          <a:ext cx="4053840" cy="263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18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elektrického proudu, napětí, odpor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5:</a:t>
            </a:r>
          </a:p>
          <a:p>
            <a:pPr marL="0" indent="0" algn="just">
              <a:buNone/>
            </a:pPr>
            <a:r>
              <a:rPr lang="cs-CZ" sz="2400" dirty="0" smtClean="0"/>
              <a:t>Měřením </a:t>
            </a:r>
            <a:r>
              <a:rPr lang="cs-CZ" sz="2400" dirty="0"/>
              <a:t>dvou rezistorů byla získána následující data. </a:t>
            </a:r>
            <a:r>
              <a:rPr lang="cs-CZ" sz="2400" dirty="0" smtClean="0"/>
              <a:t>Doplňte grafy </a:t>
            </a:r>
            <a:r>
              <a:rPr lang="cs-CZ" sz="2400" dirty="0"/>
              <a:t>a </a:t>
            </a:r>
            <a:r>
              <a:rPr lang="cs-CZ" sz="2400" dirty="0" smtClean="0"/>
              <a:t>určete </a:t>
            </a:r>
            <a:r>
              <a:rPr lang="cs-CZ" sz="2400" dirty="0"/>
              <a:t>hodnoty odporů použitých rezistorů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endParaRPr lang="cs-CZ" sz="24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135059"/>
              </p:ext>
            </p:extLst>
          </p:nvPr>
        </p:nvGraphicFramePr>
        <p:xfrm>
          <a:off x="395536" y="2924944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1257"/>
              </p:ext>
            </p:extLst>
          </p:nvPr>
        </p:nvGraphicFramePr>
        <p:xfrm>
          <a:off x="5220072" y="2924944"/>
          <a:ext cx="2489200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/>
                <a:gridCol w="609600"/>
                <a:gridCol w="609600"/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R</a:t>
                      </a:r>
                      <a:r>
                        <a:rPr lang="cs-CZ" sz="2000" u="none" strike="noStrike" baseline="-25000">
                          <a:effectLst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766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napětí (V)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60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90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766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proud (A)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0,2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0,3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109293"/>
              </p:ext>
            </p:extLst>
          </p:nvPr>
        </p:nvGraphicFramePr>
        <p:xfrm>
          <a:off x="5220072" y="4365104"/>
          <a:ext cx="2489200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/>
                <a:gridCol w="609600"/>
                <a:gridCol w="609600"/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R</a:t>
                      </a:r>
                      <a:r>
                        <a:rPr lang="cs-CZ" sz="2000" u="none" strike="noStrike" baseline="-25000" dirty="0">
                          <a:effectLst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766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napětí (V)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20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40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766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proud (A)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0,25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0,5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867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Sériové zapojení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ástupný symbol pro obsah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b="0" dirty="0" smtClean="0"/>
                  <a:t>Proud je ve všech místech obvodu stejný: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….</m:t>
                      </m:r>
                      <m:r>
                        <a:rPr lang="cs-CZ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= </m:t>
                      </m:r>
                      <m:sSub>
                        <m:sSub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800" dirty="0" smtClean="0">
                  <a:solidFill>
                    <a:srgbClr val="FF0000"/>
                  </a:solidFill>
                </a:endParaRPr>
              </a:p>
              <a:p>
                <a:r>
                  <a:rPr lang="cs-CZ" sz="2400" dirty="0" smtClean="0"/>
                  <a:t>Součet napětí na jednotlivých spotřebičích se rovná napětí zdroje: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cs-CZ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  <a:p>
                <a:r>
                  <a:rPr lang="cs-CZ" sz="2400" dirty="0" smtClean="0"/>
                  <a:t>Celkový odpor je roven součtu velikostí odporů jednotlivých odporů: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8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8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sz="2800" i="1">
                          <a:solidFill>
                            <a:srgbClr val="FF0000"/>
                          </a:solidFill>
                          <a:latin typeface="Cambria Math"/>
                        </a:rPr>
                        <m:t>+ …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 </m:t>
                          </m:r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800" dirty="0" smtClean="0"/>
              </a:p>
              <a:p>
                <a:r>
                  <a:rPr lang="cs-CZ" sz="2400" dirty="0" smtClean="0"/>
                  <a:t>Přerušením obvodu v kterémkoli místě jsou odpojeny všechny spotřebiče</a:t>
                </a:r>
                <a:endParaRPr lang="cs-CZ" sz="2400" dirty="0"/>
              </a:p>
            </p:txBody>
          </p:sp>
        </mc:Choice>
        <mc:Fallback>
          <p:sp>
            <p:nvSpPr>
              <p:cNvPr id="8" name="Zástupný symbol pro obsah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10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Zástupný symbol pro obsah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9" t="8006" r="27270" b="58850"/>
          <a:stretch/>
        </p:blipFill>
        <p:spPr>
          <a:xfrm>
            <a:off x="6732240" y="332656"/>
            <a:ext cx="2216495" cy="172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7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zapojení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cs-CZ" sz="2600" dirty="0" smtClean="0"/>
                  <a:t>Součet proudů ve větvích je roven proudu v nerozvětvené části obvodu: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</m:t>
                      </m:r>
                    </m:oMath>
                  </m:oMathPara>
                </a14:m>
                <a:endParaRPr lang="cs-CZ" sz="3600" dirty="0">
                  <a:solidFill>
                    <a:srgbClr val="FF0000"/>
                  </a:solidFill>
                </a:endParaRPr>
              </a:p>
              <a:p>
                <a:r>
                  <a:rPr lang="cs-CZ" sz="2600" dirty="0" smtClean="0"/>
                  <a:t>Napětí </a:t>
                </a:r>
                <a:r>
                  <a:rPr lang="cs-CZ" sz="2600" dirty="0"/>
                  <a:t>na </a:t>
                </a:r>
                <a:r>
                  <a:rPr lang="cs-CZ" sz="2600" dirty="0" smtClean="0"/>
                  <a:t>všech spotřebičích je stejné:</a:t>
                </a:r>
                <a:endParaRPr lang="cs-CZ" sz="2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 …</m:t>
                      </m:r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</m:oMath>
                  </m:oMathPara>
                </a14:m>
                <a:endParaRPr lang="cs-CZ" sz="3600" dirty="0">
                  <a:solidFill>
                    <a:srgbClr val="FF0000"/>
                  </a:solidFill>
                </a:endParaRPr>
              </a:p>
              <a:p>
                <a:r>
                  <a:rPr lang="cs-CZ" sz="2600" dirty="0" smtClean="0"/>
                  <a:t>Převrácená hodnota celkového odporu je rovna </a:t>
                </a:r>
                <a:r>
                  <a:rPr lang="cs-CZ" sz="2600" dirty="0"/>
                  <a:t>součtu </a:t>
                </a:r>
                <a:r>
                  <a:rPr lang="cs-CZ" sz="2600" dirty="0" smtClean="0"/>
                  <a:t>převrácených hodnot jednotlivých </a:t>
                </a:r>
                <a:r>
                  <a:rPr lang="cs-CZ" sz="2600" dirty="0"/>
                  <a:t>odporů: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den>
                      </m:f>
                      <m:r>
                        <a:rPr lang="cs-CZ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36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36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36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cs-CZ" sz="3600" i="1">
                          <a:solidFill>
                            <a:srgbClr val="FF0000"/>
                          </a:solidFill>
                          <a:latin typeface="Cambria Math"/>
                        </a:rPr>
                        <m:t>+ …</m:t>
                      </m:r>
                      <m:r>
                        <a:rPr lang="cs-CZ" sz="36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cs-CZ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3600" dirty="0"/>
              </a:p>
              <a:p>
                <a:r>
                  <a:rPr lang="cs-CZ" sz="2600" dirty="0" smtClean="0"/>
                  <a:t>Činnost jednotlivých spotřebičů je nezávislá na jiných  spotřebičích</a:t>
                </a:r>
                <a:endParaRPr lang="cs-CZ" sz="2600" dirty="0"/>
              </a:p>
            </p:txBody>
          </p:sp>
        </mc:Choice>
        <mc:Fallback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2561" b="-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Zástupný symbol pro obsah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9" t="6747" r="1246" b="51135"/>
          <a:stretch/>
        </p:blipFill>
        <p:spPr>
          <a:xfrm>
            <a:off x="6732240" y="116632"/>
            <a:ext cx="2003803" cy="148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0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obvody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6: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Rezistory o odporu 150 </a:t>
            </a:r>
            <a:r>
              <a:rPr lang="cs-CZ" sz="2400" dirty="0">
                <a:latin typeface="Symbol" panose="05050102010706020507" pitchFamily="18" charset="2"/>
              </a:rPr>
              <a:t>W</a:t>
            </a:r>
            <a:r>
              <a:rPr lang="cs-CZ" sz="2400" dirty="0"/>
              <a:t> a 250 </a:t>
            </a:r>
            <a:r>
              <a:rPr lang="cs-CZ" sz="2400" dirty="0">
                <a:latin typeface="Symbol" panose="05050102010706020507" pitchFamily="18" charset="2"/>
              </a:rPr>
              <a:t>W</a:t>
            </a:r>
            <a:r>
              <a:rPr lang="cs-CZ" sz="2400" dirty="0"/>
              <a:t> jsou zapojeny v elektrickém obvodu </a:t>
            </a:r>
            <a:r>
              <a:rPr lang="cs-CZ" sz="2400" dirty="0" smtClean="0"/>
              <a:t>sériově. </a:t>
            </a:r>
            <a:r>
              <a:rPr lang="cs-CZ" sz="2400" dirty="0"/>
              <a:t>Mezi jejich vnějšími svorkami je napětí 30 V: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a) </a:t>
            </a:r>
            <a:r>
              <a:rPr lang="cs-CZ" sz="2400" dirty="0" smtClean="0"/>
              <a:t>nakreslete </a:t>
            </a:r>
            <a:r>
              <a:rPr lang="cs-CZ" sz="2400" dirty="0"/>
              <a:t>schéma obvodu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b) </a:t>
            </a:r>
            <a:r>
              <a:rPr lang="cs-CZ" sz="2400" dirty="0" smtClean="0"/>
              <a:t>určete </a:t>
            </a:r>
            <a:r>
              <a:rPr lang="cs-CZ" sz="2400" dirty="0"/>
              <a:t>výsledný odpor obou </a:t>
            </a:r>
            <a:r>
              <a:rPr lang="cs-CZ" sz="2400" dirty="0" smtClean="0"/>
              <a:t>rezistorů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c) </a:t>
            </a:r>
            <a:r>
              <a:rPr lang="cs-CZ" sz="2400" dirty="0" smtClean="0"/>
              <a:t>určete </a:t>
            </a:r>
            <a:r>
              <a:rPr lang="cs-CZ" sz="2400" dirty="0"/>
              <a:t>proud procházející </a:t>
            </a:r>
            <a:r>
              <a:rPr lang="cs-CZ" sz="2400" dirty="0" smtClean="0"/>
              <a:t>obvodem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d) </a:t>
            </a:r>
            <a:r>
              <a:rPr lang="cs-CZ" sz="2400" dirty="0" smtClean="0"/>
              <a:t>určete </a:t>
            </a:r>
            <a:r>
              <a:rPr lang="cs-CZ" sz="2400" dirty="0"/>
              <a:t>napětí </a:t>
            </a:r>
            <a:r>
              <a:rPr lang="cs-CZ" sz="2400" dirty="0" smtClean="0"/>
              <a:t>na jednotlivých rezistorech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18419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obvody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7: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V elektrickém obvodu jsou zapojeny dva rezistory paralelně. První rezistor má odpor 1,5 k</a:t>
            </a:r>
            <a:r>
              <a:rPr lang="cs-CZ" sz="2400" dirty="0">
                <a:latin typeface="Symbol" panose="05050102010706020507" pitchFamily="18" charset="2"/>
              </a:rPr>
              <a:t>W</a:t>
            </a:r>
            <a:r>
              <a:rPr lang="cs-CZ" sz="2400" dirty="0"/>
              <a:t> a prochází jím proud 4 mA. Druhý rezistor má odpor 0,8 k</a:t>
            </a:r>
            <a:r>
              <a:rPr lang="cs-CZ" sz="2400" dirty="0">
                <a:latin typeface="Symbol" panose="05050102010706020507" pitchFamily="18" charset="2"/>
              </a:rPr>
              <a:t>W</a:t>
            </a:r>
            <a:r>
              <a:rPr lang="cs-CZ" sz="2400" dirty="0"/>
              <a:t>: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a) </a:t>
            </a:r>
            <a:r>
              <a:rPr lang="cs-CZ" sz="2400" dirty="0" smtClean="0"/>
              <a:t>nakreslete </a:t>
            </a:r>
            <a:r>
              <a:rPr lang="cs-CZ" sz="2400" dirty="0"/>
              <a:t>schéma obvodu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b) </a:t>
            </a:r>
            <a:r>
              <a:rPr lang="cs-CZ" sz="2400" dirty="0" smtClean="0"/>
              <a:t>určete </a:t>
            </a:r>
            <a:r>
              <a:rPr lang="cs-CZ" sz="2400" dirty="0"/>
              <a:t>výsledný odpor obou </a:t>
            </a:r>
            <a:r>
              <a:rPr lang="cs-CZ" sz="2400" dirty="0" smtClean="0"/>
              <a:t>rezistorů</a:t>
            </a:r>
          </a:p>
          <a:p>
            <a:pPr marL="0" indent="0">
              <a:buNone/>
            </a:pPr>
            <a:r>
              <a:rPr lang="cs-CZ" sz="2400" dirty="0" smtClean="0"/>
              <a:t>c) určete proud procházející druhým rezistorem</a:t>
            </a:r>
          </a:p>
          <a:p>
            <a:pPr marL="0" indent="0">
              <a:buNone/>
            </a:pPr>
            <a:r>
              <a:rPr lang="cs-CZ" sz="2400" dirty="0" smtClean="0"/>
              <a:t>d</a:t>
            </a:r>
            <a:r>
              <a:rPr lang="cs-CZ" sz="2400" dirty="0"/>
              <a:t>) </a:t>
            </a:r>
            <a:r>
              <a:rPr lang="cs-CZ" sz="2400" dirty="0" smtClean="0"/>
              <a:t>určete </a:t>
            </a:r>
            <a:r>
              <a:rPr lang="cs-CZ" sz="2400" dirty="0"/>
              <a:t>proud procházející nerozvětvenou částí </a:t>
            </a:r>
            <a:r>
              <a:rPr lang="cs-CZ" sz="2400" dirty="0" smtClean="0"/>
              <a:t>obvodu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9078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obvody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8:</a:t>
            </a:r>
          </a:p>
          <a:p>
            <a:pPr marL="0" indent="0" algn="just">
              <a:buNone/>
            </a:pPr>
            <a:r>
              <a:rPr lang="cs-CZ" sz="2400" dirty="0" smtClean="0"/>
              <a:t>V elektrickém obvodu jsou sériově zapojeny tři rezistory. První má odpor 50 </a:t>
            </a:r>
            <a:r>
              <a:rPr lang="cs-CZ" sz="2400" dirty="0" smtClean="0">
                <a:latin typeface="Symbol" panose="05050102010706020507" pitchFamily="18" charset="2"/>
              </a:rPr>
              <a:t>W</a:t>
            </a:r>
            <a:r>
              <a:rPr lang="cs-CZ" sz="2400" dirty="0" smtClean="0"/>
              <a:t>, druhý 40 </a:t>
            </a:r>
            <a:r>
              <a:rPr lang="cs-CZ" sz="2400" dirty="0" smtClean="0">
                <a:latin typeface="Symbol" panose="05050102010706020507" pitchFamily="18" charset="2"/>
              </a:rPr>
              <a:t>W</a:t>
            </a:r>
            <a:r>
              <a:rPr lang="cs-CZ" sz="2400" dirty="0" smtClean="0"/>
              <a:t>. Na zdroji je napětí 15 V, obvodem prochází proud 100 mA. Určete odpor třetího rezistoru.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31240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obvody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9:</a:t>
            </a:r>
          </a:p>
          <a:p>
            <a:pPr marL="0" indent="0" algn="just">
              <a:buNone/>
            </a:pPr>
            <a:r>
              <a:rPr lang="cs-CZ" sz="2400" dirty="0" smtClean="0"/>
              <a:t>Dva rezistory jsou zapojeny paralelně. První má odpor 60 </a:t>
            </a:r>
            <a:r>
              <a:rPr lang="cs-CZ" sz="2400" dirty="0" smtClean="0">
                <a:latin typeface="Symbol" panose="05050102010706020507" pitchFamily="18" charset="2"/>
              </a:rPr>
              <a:t>W</a:t>
            </a:r>
            <a:r>
              <a:rPr lang="cs-CZ" sz="2400" dirty="0" smtClean="0"/>
              <a:t> a druhý 30 </a:t>
            </a:r>
            <a:r>
              <a:rPr lang="cs-CZ" sz="2400" dirty="0" smtClean="0">
                <a:latin typeface="Symbol" panose="05050102010706020507" pitchFamily="18" charset="2"/>
              </a:rPr>
              <a:t>W</a:t>
            </a:r>
            <a:r>
              <a:rPr lang="cs-CZ" sz="2400" dirty="0" smtClean="0"/>
              <a:t>. Napětí na zdroji je 6 V. Vypočítejte celkový odpor v obvodu a proudy procházející jednotlivými větvemi obvodu.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30091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proudu a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reostat </a:t>
            </a:r>
            <a:r>
              <a:rPr lang="cs-CZ" sz="2800" dirty="0"/>
              <a:t>je rezistor, jehož napětí lze měnit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použití</a:t>
            </a:r>
            <a:r>
              <a:rPr lang="cs-CZ" sz="2800" dirty="0"/>
              <a:t>:</a:t>
            </a:r>
            <a:endParaRPr lang="cs-CZ" sz="2800" dirty="0"/>
          </a:p>
          <a:p>
            <a:r>
              <a:rPr lang="cs-CZ" sz="2800" dirty="0"/>
              <a:t>ke </a:t>
            </a:r>
            <a:r>
              <a:rPr lang="cs-CZ" sz="2800" dirty="0">
                <a:solidFill>
                  <a:srgbClr val="FF0000"/>
                </a:solidFill>
              </a:rPr>
              <a:t>změně proudu </a:t>
            </a:r>
            <a:r>
              <a:rPr lang="cs-CZ" sz="2800" dirty="0"/>
              <a:t>v </a:t>
            </a:r>
            <a:r>
              <a:rPr lang="cs-CZ" sz="2800" dirty="0" smtClean="0"/>
              <a:t>obvodu (můžeme regulovat např. svit žárovky)</a:t>
            </a:r>
            <a:endParaRPr lang="cs-CZ" sz="2800" dirty="0"/>
          </a:p>
          <a:p>
            <a:r>
              <a:rPr lang="cs-CZ" sz="2800" dirty="0"/>
              <a:t>jako </a:t>
            </a:r>
            <a:r>
              <a:rPr lang="cs-CZ" sz="2800" dirty="0">
                <a:solidFill>
                  <a:srgbClr val="FF0000"/>
                </a:solidFill>
              </a:rPr>
              <a:t>dělič </a:t>
            </a:r>
            <a:r>
              <a:rPr lang="cs-CZ" sz="2800" dirty="0" smtClean="0">
                <a:solidFill>
                  <a:srgbClr val="FF0000"/>
                </a:solidFill>
              </a:rPr>
              <a:t>napětí </a:t>
            </a:r>
            <a:r>
              <a:rPr lang="cs-CZ" sz="2800" dirty="0" smtClean="0"/>
              <a:t>– potenciometr (můžeme regulovat např. počet otáček  - vysavač, vrtačka, hlasitost zvuku,…)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6694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</a:t>
            </a:r>
            <a:r>
              <a:rPr lang="cs-CZ" sz="3000" dirty="0" smtClean="0"/>
              <a:t>e fyzikální </a:t>
            </a:r>
            <a:r>
              <a:rPr lang="cs-CZ" sz="3000" dirty="0"/>
              <a:t>veličina, značíme </a:t>
            </a:r>
            <a:r>
              <a:rPr lang="cs-CZ" sz="3000" dirty="0" smtClean="0"/>
              <a:t>ji </a:t>
            </a:r>
            <a:r>
              <a:rPr lang="cs-CZ" sz="3000" i="1" dirty="0" smtClean="0">
                <a:solidFill>
                  <a:srgbClr val="FF0000"/>
                </a:solidFill>
              </a:rPr>
              <a:t>R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smtClean="0"/>
              <a:t>základní jednotkou odporu je </a:t>
            </a:r>
            <a:r>
              <a:rPr lang="cs-CZ" sz="3000" dirty="0"/>
              <a:t>ohm, značíme </a:t>
            </a:r>
            <a:r>
              <a:rPr lang="cs-CZ" sz="3000" dirty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/>
              <a:t>(omega)</a:t>
            </a:r>
          </a:p>
          <a:p>
            <a:r>
              <a:rPr lang="cs-CZ" sz="3000" dirty="0" smtClean="0"/>
              <a:t>další jednotky:</a:t>
            </a:r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cs-CZ" sz="3000" dirty="0" smtClean="0"/>
              <a:t>1 </a:t>
            </a:r>
            <a:r>
              <a:rPr lang="cs-CZ" sz="3000" dirty="0" err="1" smtClean="0"/>
              <a:t>m</a:t>
            </a:r>
            <a:r>
              <a:rPr lang="cs-CZ" sz="3000" dirty="0" err="1" smtClean="0">
                <a:latin typeface="Symbol" panose="05050102010706020507" pitchFamily="18" charset="2"/>
              </a:rPr>
              <a:t>W</a:t>
            </a:r>
            <a:r>
              <a:rPr lang="cs-CZ" sz="3000" dirty="0" smtClean="0">
                <a:latin typeface="Symbol" panose="05050102010706020507" pitchFamily="18" charset="2"/>
              </a:rPr>
              <a:t> </a:t>
            </a:r>
            <a:r>
              <a:rPr lang="cs-CZ" sz="3000" dirty="0" smtClean="0"/>
              <a:t>= 0,001 </a:t>
            </a:r>
            <a:r>
              <a:rPr lang="cs-CZ" sz="3000" dirty="0">
                <a:latin typeface="Symbol" panose="05050102010706020507" pitchFamily="18" charset="2"/>
              </a:rPr>
              <a:t>W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	1 k</a:t>
            </a:r>
            <a:r>
              <a:rPr lang="cs-CZ" sz="3000" dirty="0" smtClean="0">
                <a:latin typeface="Symbol" panose="05050102010706020507" pitchFamily="18" charset="2"/>
              </a:rPr>
              <a:t>W </a:t>
            </a:r>
            <a:r>
              <a:rPr lang="cs-CZ" sz="3000" dirty="0" smtClean="0"/>
              <a:t> </a:t>
            </a:r>
            <a:r>
              <a:rPr lang="cs-CZ" sz="3000" dirty="0"/>
              <a:t>= 1 000 </a:t>
            </a:r>
            <a:r>
              <a:rPr lang="cs-CZ" sz="3000" dirty="0">
                <a:latin typeface="Symbol" panose="05050102010706020507" pitchFamily="18" charset="2"/>
              </a:rPr>
              <a:t>W </a:t>
            </a:r>
            <a:endParaRPr lang="cs-CZ" sz="3000" dirty="0"/>
          </a:p>
          <a:p>
            <a:pPr marL="0" indent="0">
              <a:buNone/>
            </a:pPr>
            <a:r>
              <a:rPr lang="cs-CZ" sz="3000" dirty="0" smtClean="0"/>
              <a:t>	1 M</a:t>
            </a:r>
            <a:r>
              <a:rPr lang="cs-CZ" sz="3000" dirty="0" smtClean="0">
                <a:latin typeface="Symbol" panose="05050102010706020507" pitchFamily="18" charset="2"/>
              </a:rPr>
              <a:t>W </a:t>
            </a:r>
            <a:r>
              <a:rPr lang="cs-CZ" sz="3000" dirty="0" smtClean="0"/>
              <a:t> </a:t>
            </a:r>
            <a:r>
              <a:rPr lang="cs-CZ" sz="3000" dirty="0"/>
              <a:t>= 1 000 000 </a:t>
            </a:r>
            <a:r>
              <a:rPr lang="cs-CZ" sz="3000" dirty="0">
                <a:latin typeface="Symbol" panose="05050102010706020507" pitchFamily="18" charset="2"/>
              </a:rPr>
              <a:t>W </a:t>
            </a:r>
            <a:endParaRPr lang="cs-CZ" sz="3000" dirty="0"/>
          </a:p>
          <a:p>
            <a:pPr marL="0" indent="0" algn="just">
              <a:buNone/>
            </a:pPr>
            <a:endParaRPr lang="cs-CZ" sz="3000" dirty="0" smtClean="0"/>
          </a:p>
          <a:p>
            <a:pPr marL="0" indent="0" algn="just">
              <a:buNone/>
            </a:pPr>
            <a:r>
              <a:rPr lang="cs-CZ" sz="2600" dirty="0" smtClean="0"/>
              <a:t>Vodič má elektrický odpor 1 </a:t>
            </a:r>
            <a:r>
              <a:rPr lang="cs-CZ" sz="2600" dirty="0">
                <a:latin typeface="Symbol" panose="05050102010706020507" pitchFamily="18" charset="2"/>
              </a:rPr>
              <a:t>W </a:t>
            </a:r>
            <a:r>
              <a:rPr lang="cs-CZ" sz="2600" dirty="0" smtClean="0"/>
              <a:t>, jestliže při elektrickém napětí 1 V mezi konci vodiče prochází vodičem proud 1 ampér.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83616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jednotek odporu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4644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1,2 k</a:t>
            </a:r>
            <a:r>
              <a:rPr lang="cs-CZ" dirty="0" smtClean="0">
                <a:latin typeface="Symbol" panose="05050102010706020507" pitchFamily="18" charset="2"/>
              </a:rPr>
              <a:t>W </a:t>
            </a:r>
            <a:r>
              <a:rPr lang="cs-CZ" dirty="0" smtClean="0"/>
              <a:t> =			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4,7 M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  <a:r>
              <a:rPr lang="cs-CZ" dirty="0" smtClean="0"/>
              <a:t> =			k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3200 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  <a:r>
              <a:rPr lang="cs-CZ" dirty="0"/>
              <a:t> </a:t>
            </a:r>
            <a:r>
              <a:rPr lang="cs-CZ" dirty="0" smtClean="0"/>
              <a:t>=			k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1600 k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  <a:r>
              <a:rPr lang="cs-CZ" dirty="0" smtClean="0"/>
              <a:t>  =			M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0,55 </a:t>
            </a:r>
            <a:r>
              <a:rPr lang="cs-CZ" dirty="0">
                <a:latin typeface="Symbol" panose="05050102010706020507" pitchFamily="18" charset="2"/>
              </a:rPr>
              <a:t>W</a:t>
            </a:r>
            <a:r>
              <a:rPr lang="cs-CZ" dirty="0" smtClean="0"/>
              <a:t> =			</a:t>
            </a:r>
            <a:r>
              <a:rPr lang="cs-CZ" dirty="0" err="1" smtClean="0"/>
              <a:t>m</a:t>
            </a:r>
            <a:r>
              <a:rPr lang="cs-CZ" dirty="0" err="1" smtClean="0">
                <a:latin typeface="Symbol" panose="05050102010706020507" pitchFamily="18" charset="2"/>
              </a:rPr>
              <a:t>W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0,350 k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  <a:r>
              <a:rPr lang="cs-CZ" dirty="0" smtClean="0"/>
              <a:t> =		</a:t>
            </a:r>
            <a:r>
              <a:rPr lang="cs-CZ" dirty="0">
                <a:latin typeface="Symbol" panose="05050102010706020507" pitchFamily="18" charset="2"/>
              </a:rPr>
              <a:t> </a:t>
            </a:r>
            <a:r>
              <a:rPr lang="cs-CZ" dirty="0" smtClean="0">
                <a:latin typeface="Symbol" panose="05050102010706020507" pitchFamily="18" charset="2"/>
              </a:rPr>
              <a:t>	W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5400 </a:t>
            </a:r>
            <a:r>
              <a:rPr lang="cs-CZ" dirty="0" err="1" smtClean="0"/>
              <a:t>m</a:t>
            </a:r>
            <a:r>
              <a:rPr lang="cs-CZ" dirty="0" err="1" smtClean="0">
                <a:latin typeface="Symbol" panose="05050102010706020507" pitchFamily="18" charset="2"/>
              </a:rPr>
              <a:t>W</a:t>
            </a:r>
            <a:r>
              <a:rPr lang="cs-CZ" dirty="0" smtClean="0"/>
              <a:t> = 			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0,00035 M</a:t>
            </a:r>
            <a:r>
              <a:rPr lang="cs-CZ" dirty="0" smtClean="0">
                <a:latin typeface="Symbol" panose="05050102010706020507" pitchFamily="18" charset="2"/>
              </a:rPr>
              <a:t>W</a:t>
            </a:r>
            <a:r>
              <a:rPr lang="cs-CZ" dirty="0" smtClean="0"/>
              <a:t> =	</a:t>
            </a:r>
            <a:r>
              <a:rPr lang="cs-CZ" dirty="0">
                <a:latin typeface="Symbol" panose="05050102010706020507" pitchFamily="18" charset="2"/>
              </a:rPr>
              <a:t> </a:t>
            </a:r>
            <a:r>
              <a:rPr lang="cs-CZ" dirty="0" smtClean="0">
                <a:latin typeface="Symbol" panose="05050102010706020507" pitchFamily="18" charset="2"/>
              </a:rPr>
              <a:t>	</a:t>
            </a:r>
            <a:r>
              <a:rPr lang="cs-CZ" dirty="0" smtClean="0"/>
              <a:t>k</a:t>
            </a:r>
            <a:r>
              <a:rPr lang="cs-CZ" dirty="0" smtClean="0">
                <a:latin typeface="Symbol" panose="05050102010706020507" pitchFamily="18" charset="2"/>
              </a:rPr>
              <a:t>W </a:t>
            </a: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81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</a:t>
            </a:r>
            <a:r>
              <a:rPr lang="cs-CZ" sz="2800" dirty="0" smtClean="0"/>
              <a:t>ejen vodič, ale i </a:t>
            </a:r>
            <a:r>
              <a:rPr lang="cs-CZ" sz="2800" dirty="0" smtClean="0">
                <a:solidFill>
                  <a:srgbClr val="FF0000"/>
                </a:solidFill>
              </a:rPr>
              <a:t>každá součástka má elektrický odpor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otřebujeme-li upravit hodnotu elektrického proudu v obvodu, zapojujeme do něj </a:t>
            </a:r>
            <a:r>
              <a:rPr lang="cs-CZ" sz="2800" dirty="0" smtClean="0">
                <a:solidFill>
                  <a:srgbClr val="FF0000"/>
                </a:solidFill>
              </a:rPr>
              <a:t>rezistory</a:t>
            </a:r>
          </a:p>
          <a:p>
            <a:r>
              <a:rPr lang="cs-CZ" sz="2800" dirty="0" smtClean="0"/>
              <a:t>každý zdroj, který je součástí elektrického obvodu a kterým prochází elektrický proud, klade tomuto proudu odpor – tzv. </a:t>
            </a:r>
            <a:r>
              <a:rPr lang="cs-CZ" sz="2800" dirty="0" smtClean="0">
                <a:solidFill>
                  <a:srgbClr val="FF0000"/>
                </a:solidFill>
              </a:rPr>
              <a:t>vnitřní odpor zdroje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3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čem závisí odpor vodiče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elektrický </a:t>
            </a:r>
            <a:r>
              <a:rPr lang="cs-CZ" sz="2800" dirty="0"/>
              <a:t>odpor </a:t>
            </a:r>
            <a:r>
              <a:rPr lang="cs-CZ" sz="2800" dirty="0" smtClean="0"/>
              <a:t>vodiče </a:t>
            </a:r>
            <a:r>
              <a:rPr lang="cs-CZ" sz="2800" dirty="0"/>
              <a:t>je přímo úměrný jeho </a:t>
            </a:r>
            <a:r>
              <a:rPr lang="cs-CZ" sz="2800" dirty="0" smtClean="0">
                <a:solidFill>
                  <a:srgbClr val="FF0000"/>
                </a:solidFill>
              </a:rPr>
              <a:t>délce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/>
              <a:t>elektrický odpor </a:t>
            </a:r>
            <a:r>
              <a:rPr lang="cs-CZ" sz="2800" dirty="0" smtClean="0"/>
              <a:t>vodiče je </a:t>
            </a:r>
            <a:r>
              <a:rPr lang="cs-CZ" sz="2800" dirty="0"/>
              <a:t>nepřímo úměrný </a:t>
            </a:r>
            <a:r>
              <a:rPr lang="cs-CZ" sz="2800" dirty="0">
                <a:solidFill>
                  <a:srgbClr val="FF0000"/>
                </a:solidFill>
              </a:rPr>
              <a:t>obsahu </a:t>
            </a:r>
            <a:r>
              <a:rPr lang="cs-CZ" sz="2800" dirty="0" smtClean="0">
                <a:solidFill>
                  <a:srgbClr val="FF0000"/>
                </a:solidFill>
              </a:rPr>
              <a:t>průřezu </a:t>
            </a:r>
            <a:r>
              <a:rPr lang="cs-CZ" sz="2800" dirty="0"/>
              <a:t>drátu</a:t>
            </a:r>
          </a:p>
          <a:p>
            <a:r>
              <a:rPr lang="cs-CZ" sz="2800" dirty="0" smtClean="0"/>
              <a:t>elektrický </a:t>
            </a:r>
            <a:r>
              <a:rPr lang="cs-CZ" sz="2800" dirty="0"/>
              <a:t>odpor vodiče závisí </a:t>
            </a:r>
            <a:r>
              <a:rPr lang="cs-CZ" sz="2800" dirty="0">
                <a:solidFill>
                  <a:srgbClr val="FF0000"/>
                </a:solidFill>
              </a:rPr>
              <a:t>na materiálu vodiče</a:t>
            </a:r>
          </a:p>
          <a:p>
            <a:r>
              <a:rPr lang="cs-CZ" sz="2800" dirty="0"/>
              <a:t>elektrický odpor kovů se zvětšuje se stoupající </a:t>
            </a:r>
            <a:r>
              <a:rPr lang="cs-CZ" sz="2800" dirty="0" smtClean="0">
                <a:solidFill>
                  <a:srgbClr val="FF0000"/>
                </a:solidFill>
              </a:rPr>
              <a:t>teplotou </a:t>
            </a:r>
            <a:r>
              <a:rPr lang="cs-CZ" sz="2800" dirty="0" smtClean="0"/>
              <a:t>(při velmi nízkých teplotách – např. -265°C kovy odpor ztrácejí – stávají se </a:t>
            </a:r>
            <a:r>
              <a:rPr lang="cs-CZ" sz="2800" dirty="0" smtClean="0">
                <a:solidFill>
                  <a:srgbClr val="FF0000"/>
                </a:solidFill>
              </a:rPr>
              <a:t>supravodivými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5838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čem závisí odpor vodiče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. 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</m:t>
                          </m:r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cs-CZ" i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sz="2400" i="1" dirty="0" smtClean="0">
                    <a:solidFill>
                      <a:schemeClr val="tx1"/>
                    </a:solidFill>
                  </a:rPr>
                  <a:t>R 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…. elektrický odpor v </a:t>
                </a:r>
                <a:r>
                  <a:rPr lang="cs-CZ" sz="2400" dirty="0">
                    <a:solidFill>
                      <a:schemeClr val="tx1"/>
                    </a:solidFill>
                    <a:latin typeface="Symbol" panose="05050102010706020507" pitchFamily="18" charset="2"/>
                  </a:rPr>
                  <a:t>W</a:t>
                </a:r>
                <a:endParaRPr lang="cs-CZ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cs-CZ" sz="24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…. 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r</a:t>
                </a:r>
                <a:r>
                  <a:rPr lang="cs-CZ" sz="2400" dirty="0" err="1" smtClean="0">
                    <a:solidFill>
                      <a:schemeClr val="tx1"/>
                    </a:solidFill>
                  </a:rPr>
                  <a:t>ezistivita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 (měrný elektrický odpor) v </a:t>
                </a:r>
                <a:r>
                  <a:rPr lang="cs-CZ" sz="2400" dirty="0" err="1" smtClean="0">
                    <a:latin typeface="Symbol" panose="05050102010706020507" pitchFamily="18" charset="2"/>
                  </a:rPr>
                  <a:t>W</a:t>
                </a:r>
                <a:r>
                  <a:rPr lang="cs-CZ" sz="2400" dirty="0" err="1" smtClean="0">
                    <a:solidFill>
                      <a:schemeClr val="tx1"/>
                    </a:solidFill>
                  </a:rPr>
                  <a:t>m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, najdeme pro jednotlivé látky v M-F tabulkách</a:t>
                </a:r>
              </a:p>
              <a:p>
                <a:pPr marL="0" indent="0">
                  <a:buNone/>
                </a:pPr>
                <a:r>
                  <a:rPr lang="cs-CZ" sz="2400" i="1" dirty="0">
                    <a:solidFill>
                      <a:schemeClr val="tx1"/>
                    </a:solidFill>
                  </a:rPr>
                  <a:t>l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 ….  délka vodiče v m</a:t>
                </a:r>
              </a:p>
              <a:p>
                <a:pPr marL="0" indent="0">
                  <a:buNone/>
                </a:pPr>
                <a:r>
                  <a:rPr lang="cs-CZ" sz="2400" i="1" dirty="0" smtClean="0">
                    <a:solidFill>
                      <a:schemeClr val="tx1"/>
                    </a:solidFill>
                  </a:rPr>
                  <a:t>S 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…. </a:t>
                </a:r>
                <a:r>
                  <a:rPr lang="cs-CZ" sz="2400" dirty="0"/>
                  <a:t>o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bsah průřezu vodiče v m</a:t>
                </a:r>
                <a:r>
                  <a:rPr lang="cs-CZ" sz="2400" baseline="30000" dirty="0" smtClean="0">
                    <a:solidFill>
                      <a:schemeClr val="tx1"/>
                    </a:solidFill>
                  </a:rPr>
                  <a:t>2</a:t>
                </a:r>
                <a:endParaRPr lang="cs-CZ" sz="2400" baseline="30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44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Ohmův zákon pro kovy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cs-CZ" sz="2400" dirty="0" smtClean="0">
                    <a:solidFill>
                      <a:srgbClr val="FF0000"/>
                    </a:solidFill>
                  </a:rPr>
                  <a:t>Elektrický </a:t>
                </a:r>
                <a:r>
                  <a:rPr lang="cs-CZ" sz="2400" dirty="0">
                    <a:solidFill>
                      <a:srgbClr val="FF0000"/>
                    </a:solidFill>
                  </a:rPr>
                  <a:t>proud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procházející kovovým vodičem stálé teploty </a:t>
                </a:r>
                <a:r>
                  <a:rPr lang="cs-CZ" sz="2400" dirty="0">
                    <a:solidFill>
                      <a:srgbClr val="FF0000"/>
                    </a:solidFill>
                  </a:rPr>
                  <a:t>je přímo úměrný elektrickému napětí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na koncích vodiče.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Elektrický proud procházející kovovým vodičem, na jehož konci je stejné napětí, je nepřímo úměrný odporu vodiče.</a:t>
                </a:r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𝐼</m:t>
                    </m:r>
                    <m:r>
                      <a:rPr lang="cs-CZ" b="0" i="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		 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𝑈</m:t>
                    </m:r>
                    <m:r>
                      <a:rPr lang="cs-CZ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𝑅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 .  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𝐼</m:t>
                    </m:r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		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𝑅</m:t>
                    </m:r>
                    <m:r>
                      <a:rPr lang="cs-CZ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sz="2400" i="1" dirty="0" smtClean="0"/>
              </a:p>
              <a:p>
                <a:pPr marL="0" indent="0">
                  <a:buNone/>
                </a:pPr>
                <a:r>
                  <a:rPr lang="cs-CZ" sz="2600" i="1" dirty="0" smtClean="0"/>
                  <a:t>U ....... </a:t>
                </a:r>
                <a:r>
                  <a:rPr lang="cs-CZ" sz="2600" dirty="0" smtClean="0"/>
                  <a:t>napětí </a:t>
                </a:r>
                <a:r>
                  <a:rPr lang="cs-CZ" sz="2600" dirty="0"/>
                  <a:t>ve </a:t>
                </a:r>
                <a:r>
                  <a:rPr lang="cs-CZ" sz="2600" dirty="0" smtClean="0"/>
                  <a:t>V</a:t>
                </a:r>
                <a:endParaRPr lang="cs-CZ" sz="2600" dirty="0"/>
              </a:p>
              <a:p>
                <a:pPr marL="0" indent="0">
                  <a:buNone/>
                </a:pPr>
                <a:r>
                  <a:rPr lang="cs-CZ" sz="2600" i="1" dirty="0"/>
                  <a:t>I </a:t>
                </a:r>
                <a:r>
                  <a:rPr lang="cs-CZ" sz="2600" i="1" dirty="0" smtClean="0"/>
                  <a:t>......... </a:t>
                </a:r>
                <a:r>
                  <a:rPr lang="cs-CZ" sz="2600" dirty="0" smtClean="0"/>
                  <a:t>elektrický </a:t>
                </a:r>
                <a:r>
                  <a:rPr lang="cs-CZ" sz="2600" dirty="0"/>
                  <a:t>proud v </a:t>
                </a:r>
                <a:r>
                  <a:rPr lang="cs-CZ" sz="2600" dirty="0" smtClean="0"/>
                  <a:t>A</a:t>
                </a:r>
              </a:p>
              <a:p>
                <a:pPr marL="0" indent="0">
                  <a:buNone/>
                </a:pPr>
                <a:r>
                  <a:rPr lang="cs-CZ" sz="2600" i="1" dirty="0" smtClean="0"/>
                  <a:t>R ……..	 </a:t>
                </a:r>
                <a:r>
                  <a:rPr lang="cs-CZ" sz="2600" dirty="0" smtClean="0"/>
                  <a:t>elektrický odpor v </a:t>
                </a:r>
                <a:r>
                  <a:rPr lang="cs-CZ" sz="2800" dirty="0">
                    <a:latin typeface="Symbol" panose="05050102010706020507" pitchFamily="18" charset="2"/>
                  </a:rPr>
                  <a:t>W</a:t>
                </a:r>
                <a:endParaRPr lang="cs-CZ" sz="2600" dirty="0" smtClean="0"/>
              </a:p>
              <a:p>
                <a:pPr marL="0" indent="0">
                  <a:buNone/>
                </a:pPr>
                <a:endParaRPr lang="cs-CZ" sz="2600" dirty="0"/>
              </a:p>
              <a:p>
                <a:pPr marL="0" indent="0">
                  <a:buNone/>
                </a:pPr>
                <a:endParaRPr lang="cs-CZ" sz="26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887" r="-1556" b="-4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33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elektrického proudu, napětí,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Úloha č. 1</a:t>
            </a:r>
            <a:r>
              <a:rPr lang="pl-PL" sz="2400" b="1" dirty="0"/>
              <a:t>: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Rezistorem o odporu 600 </a:t>
            </a:r>
            <a:r>
              <a:rPr lang="pl-PL" sz="2400" dirty="0">
                <a:latin typeface="Symbol" panose="05050102010706020507" pitchFamily="18" charset="2"/>
              </a:rPr>
              <a:t>W</a:t>
            </a:r>
            <a:r>
              <a:rPr lang="pl-PL" sz="2400" dirty="0"/>
              <a:t> prochází proud 5 mA. Jaké je napětí </a:t>
            </a:r>
            <a:r>
              <a:rPr lang="pl-PL" sz="2400" dirty="0" smtClean="0"/>
              <a:t>mezi svorkami </a:t>
            </a:r>
            <a:r>
              <a:rPr lang="pl-PL" sz="2400" dirty="0"/>
              <a:t>rezistoru</a:t>
            </a:r>
            <a:r>
              <a:rPr lang="pl-PL" sz="2400" dirty="0" smtClean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343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elektrického proudu, napětí, odpor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</a:t>
            </a:r>
            <a:r>
              <a:rPr lang="cs-CZ" sz="2400" b="1" dirty="0"/>
              <a:t>2:</a:t>
            </a:r>
            <a:endParaRPr lang="cs-CZ" sz="2400" b="1" dirty="0"/>
          </a:p>
          <a:p>
            <a:pPr marL="0" indent="0" algn="just">
              <a:buNone/>
            </a:pPr>
            <a:r>
              <a:rPr lang="cs-CZ" sz="2400" dirty="0" smtClean="0"/>
              <a:t>Žárovka </a:t>
            </a:r>
            <a:r>
              <a:rPr lang="cs-CZ" sz="2400" dirty="0"/>
              <a:t>je připojena ke zdroji elektrického napětí 230 V. Vláknem žárovky prochází proud 0,2 A. </a:t>
            </a:r>
            <a:r>
              <a:rPr lang="cs-CZ" sz="2400" dirty="0" smtClean="0"/>
              <a:t>Určete </a:t>
            </a:r>
            <a:r>
              <a:rPr lang="cs-CZ" sz="2400" dirty="0"/>
              <a:t>elektrický odpor vlákna svítící žárovky při ustálené teplotě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66340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11559</TotalTime>
  <Words>879</Words>
  <Application>Microsoft Office PowerPoint</Application>
  <PresentationFormat>Předvádění na obrazovce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Elektrický odpor Ohmův zákon</vt:lpstr>
      <vt:lpstr>Elektrický odpor</vt:lpstr>
      <vt:lpstr>Převody jednotek odporu</vt:lpstr>
      <vt:lpstr>Elektrický odpor</vt:lpstr>
      <vt:lpstr>Na čem závisí odpor vodiče</vt:lpstr>
      <vt:lpstr>Na čem závisí odpor vodiče</vt:lpstr>
      <vt:lpstr>Ohmův zákon pro kovy</vt:lpstr>
      <vt:lpstr>Výpočet elektrického proudu, napětí, odpor</vt:lpstr>
      <vt:lpstr>Výpočet elektrického proudu, napětí, odpor</vt:lpstr>
      <vt:lpstr>Výpočet elektrického proudu, napětí, odpor</vt:lpstr>
      <vt:lpstr>Výpočet elektrického proudu, napětí, odpor</vt:lpstr>
      <vt:lpstr>Výpočet elektrického proudu, napětí, odpor</vt:lpstr>
      <vt:lpstr>Sériové zapojení</vt:lpstr>
      <vt:lpstr>Paralelní zapojení</vt:lpstr>
      <vt:lpstr>Elektrické obvody</vt:lpstr>
      <vt:lpstr>Elektrické obvody</vt:lpstr>
      <vt:lpstr>Elektrické obvody</vt:lpstr>
      <vt:lpstr>Elektrické obvody</vt:lpstr>
      <vt:lpstr>Regulace proudu a napětí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243</cp:revision>
  <dcterms:created xsi:type="dcterms:W3CDTF">2022-07-31T09:19:12Z</dcterms:created>
  <dcterms:modified xsi:type="dcterms:W3CDTF">2023-05-08T12:45:00Z</dcterms:modified>
</cp:coreProperties>
</file>