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9" r:id="rId4"/>
    <p:sldId id="268" r:id="rId5"/>
    <p:sldId id="264" r:id="rId6"/>
    <p:sldId id="265" r:id="rId7"/>
    <p:sldId id="258" r:id="rId8"/>
    <p:sldId id="259" r:id="rId9"/>
    <p:sldId id="267" r:id="rId10"/>
    <p:sldId id="266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83" d="100"/>
          <a:sy n="83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08.10.2023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08.10.2023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08.10.2023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08.10.2023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08.10.2023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08.10.2023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08.10.2023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Délka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Opakované měření délky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Úkol č. 1</a:t>
            </a:r>
          </a:p>
          <a:p>
            <a:pPr marL="0" indent="0">
              <a:buNone/>
            </a:pPr>
            <a:r>
              <a:rPr lang="cs-CZ" dirty="0" smtClean="0"/>
              <a:t>Změřte </a:t>
            </a:r>
            <a:r>
              <a:rPr lang="cs-CZ" dirty="0"/>
              <a:t>šířku </a:t>
            </a:r>
            <a:r>
              <a:rPr lang="cs-CZ" dirty="0" smtClean="0"/>
              <a:t>učebnice fyziky. </a:t>
            </a:r>
            <a:r>
              <a:rPr lang="cs-CZ" dirty="0"/>
              <a:t>Měření opakujte </a:t>
            </a:r>
            <a:r>
              <a:rPr lang="cs-CZ" dirty="0" smtClean="0"/>
              <a:t>3x</a:t>
            </a:r>
            <a:r>
              <a:rPr lang="cs-CZ" dirty="0"/>
              <a:t>, </a:t>
            </a:r>
            <a:r>
              <a:rPr lang="cs-CZ" dirty="0" smtClean="0"/>
              <a:t>vypočítejte </a:t>
            </a:r>
            <a:r>
              <a:rPr lang="cs-CZ" dirty="0"/>
              <a:t>aritmetický průměr a </a:t>
            </a:r>
            <a:r>
              <a:rPr lang="cs-CZ" dirty="0" smtClean="0"/>
              <a:t>výsledek </a:t>
            </a:r>
            <a:r>
              <a:rPr lang="cs-CZ" dirty="0"/>
              <a:t>zaokrouhlete.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Úkol č. 2</a:t>
            </a:r>
          </a:p>
          <a:p>
            <a:pPr marL="0" indent="0">
              <a:buNone/>
            </a:pPr>
            <a:r>
              <a:rPr lang="cs-CZ" dirty="0" smtClean="0"/>
              <a:t>Změřte výšku učebnice fyziky. Měření opakujte </a:t>
            </a:r>
            <a:r>
              <a:rPr lang="cs-CZ" dirty="0" smtClean="0"/>
              <a:t>3x</a:t>
            </a:r>
            <a:r>
              <a:rPr lang="cs-CZ" dirty="0" smtClean="0"/>
              <a:t>, vypočítejte aritmetický průměr a výsledek zaokrouhlete.</a:t>
            </a:r>
          </a:p>
          <a:p>
            <a:pPr marL="0" indent="0">
              <a:buNone/>
            </a:pP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367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Vzdálenosti na mapách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m</a:t>
            </a:r>
            <a:r>
              <a:rPr lang="cs-CZ" dirty="0" smtClean="0">
                <a:solidFill>
                  <a:srgbClr val="FF0000"/>
                </a:solidFill>
              </a:rPr>
              <a:t>apa</a:t>
            </a:r>
            <a:r>
              <a:rPr lang="cs-CZ" dirty="0" smtClean="0"/>
              <a:t> – zmenšené znázornění zemského povrchu v rovině</a:t>
            </a:r>
          </a:p>
          <a:p>
            <a:r>
              <a:rPr lang="cs-CZ" dirty="0"/>
              <a:t>z</a:t>
            </a:r>
            <a:r>
              <a:rPr lang="cs-CZ" dirty="0" smtClean="0"/>
              <a:t>menšení je v určitém poměru – </a:t>
            </a:r>
            <a:r>
              <a:rPr lang="cs-CZ" dirty="0" smtClean="0">
                <a:solidFill>
                  <a:srgbClr val="FF0000"/>
                </a:solidFill>
              </a:rPr>
              <a:t>měřítku</a:t>
            </a:r>
            <a:r>
              <a:rPr lang="cs-CZ" dirty="0" smtClean="0"/>
              <a:t> mapy – např. měřítko 1 : 50 000 znamená, že 1 cm na mapě odpovídá 50 000 cm ve skutečnosti (tedy 500 m)</a:t>
            </a:r>
          </a:p>
          <a:p>
            <a:r>
              <a:rPr lang="cs-CZ" dirty="0" smtClean="0"/>
              <a:t>naměřím-li na této mapě pravítkem např. 2,5 cm, vzdušná vzdálenost míst ve skutečnosti bude: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2,5 . 50 000 cm = 125 000 cm = 1 250 m = 1,25 km</a:t>
            </a:r>
          </a:p>
          <a:p>
            <a:r>
              <a:rPr lang="cs-CZ" dirty="0" smtClean="0"/>
              <a:t>pomocí pravítka měříme na mapě vzdušnou vzdálenost – cesta, silnice, trať,… je ve skutečnosti vždy delší (při plánování cest je vždy nutné brát v úvahu i jejich výškový profil)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0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Vzdálenosti na mapách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Úloha č. 1</a:t>
            </a:r>
          </a:p>
          <a:p>
            <a:pPr marL="0" indent="0">
              <a:buNone/>
            </a:pPr>
            <a:r>
              <a:rPr lang="cs-CZ" dirty="0" smtClean="0"/>
              <a:t>Na turistické mapě s měřítkem je 1 : 50 000 jsme pravítkem naměřili z Kolína do Kutné Hory </a:t>
            </a:r>
            <a:r>
              <a:rPr lang="cs-CZ" dirty="0" smtClean="0"/>
              <a:t>20</a:t>
            </a:r>
            <a:r>
              <a:rPr lang="cs-CZ" dirty="0" smtClean="0"/>
              <a:t> cm. Jaká je vzdušná vzdálenost těchto měst?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C:\Users\eliska.novotna\Desktop\DOKONČIT PREZENTACE\ma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789040"/>
            <a:ext cx="336232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70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Vzdálenosti na mapách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Úloha č. 2</a:t>
            </a:r>
          </a:p>
          <a:p>
            <a:pPr marL="0" indent="0">
              <a:buNone/>
            </a:pPr>
            <a:r>
              <a:rPr lang="cs-CZ" dirty="0" smtClean="0"/>
              <a:t>Vzdušná vzdálenost Liberce a Prahy je 89 km. Kolik cm naměříme pravítkem v  autoatlasu s měřítkem 1 : </a:t>
            </a:r>
            <a:r>
              <a:rPr lang="cs-CZ" dirty="0"/>
              <a:t>5</a:t>
            </a:r>
            <a:r>
              <a:rPr lang="cs-CZ" dirty="0" smtClean="0"/>
              <a:t>00 000?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3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Vzdálenosti ve skutečnosti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Úloha č. 3</a:t>
            </a:r>
          </a:p>
          <a:p>
            <a:pPr marL="0" indent="0">
              <a:buNone/>
            </a:pPr>
            <a:r>
              <a:rPr lang="cs-CZ" dirty="0" smtClean="0"/>
              <a:t>Odkrokujte vzdálenost od křižovatky ulic Hostýnská a Nad Vodovodem k přednímu vchodu školy, výslednou vzdálenost určete v základní jednotce.</a:t>
            </a:r>
          </a:p>
          <a:p>
            <a:pPr marL="0" indent="0">
              <a:buNone/>
            </a:pPr>
            <a:r>
              <a:rPr lang="cs-CZ" dirty="0"/>
              <a:t>d</a:t>
            </a:r>
            <a:r>
              <a:rPr lang="cs-CZ" dirty="0" smtClean="0"/>
              <a:t>élka kroku:</a:t>
            </a:r>
          </a:p>
          <a:p>
            <a:pPr marL="0" indent="0">
              <a:buNone/>
            </a:pPr>
            <a:r>
              <a:rPr lang="cs-CZ" dirty="0" smtClean="0"/>
              <a:t>počet kroků:</a:t>
            </a:r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zdálenost v m: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16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Délka a její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2949"/>
            <a:ext cx="8229600" cy="3740465"/>
          </a:xfrm>
        </p:spPr>
        <p:txBody>
          <a:bodyPr>
            <a:noAutofit/>
          </a:bodyPr>
          <a:lstStyle/>
          <a:p>
            <a:r>
              <a:rPr lang="cs-CZ" sz="2800" dirty="0"/>
              <a:t>p</a:t>
            </a:r>
            <a:r>
              <a:rPr lang="cs-CZ" sz="2800" dirty="0" smtClean="0"/>
              <a:t>oužívali se a některé stále používají různé jednotky využívající především rozměrů těla – např</a:t>
            </a:r>
            <a:r>
              <a:rPr lang="cs-CZ" sz="2800" dirty="0"/>
              <a:t>. stopa, palec, loket</a:t>
            </a:r>
            <a:r>
              <a:rPr lang="cs-CZ" sz="2800" dirty="0" smtClean="0"/>
              <a:t>, míle...</a:t>
            </a:r>
            <a:endParaRPr lang="cs-CZ" sz="2800" dirty="0"/>
          </a:p>
          <a:p>
            <a:r>
              <a:rPr lang="cs-CZ" sz="2800" dirty="0" smtClean="0">
                <a:solidFill>
                  <a:srgbClr val="FF0000"/>
                </a:solidFill>
              </a:rPr>
              <a:t>základní </a:t>
            </a:r>
            <a:r>
              <a:rPr lang="cs-CZ" sz="2800" dirty="0">
                <a:solidFill>
                  <a:srgbClr val="FF0000"/>
                </a:solidFill>
              </a:rPr>
              <a:t>jednotka délky - metr </a:t>
            </a:r>
            <a:r>
              <a:rPr lang="cs-CZ" sz="2800" dirty="0" smtClean="0">
                <a:solidFill>
                  <a:srgbClr val="FF0000"/>
                </a:solidFill>
              </a:rPr>
              <a:t>(m)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délku značíme </a:t>
            </a:r>
            <a:r>
              <a:rPr lang="cs-CZ" sz="2800" i="1" dirty="0" smtClean="0">
                <a:solidFill>
                  <a:srgbClr val="FF0000"/>
                </a:solidFill>
              </a:rPr>
              <a:t>d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(případně </a:t>
            </a:r>
            <a:r>
              <a:rPr lang="cs-CZ" sz="2800" i="1" dirty="0" smtClean="0"/>
              <a:t>l</a:t>
            </a:r>
            <a:r>
              <a:rPr lang="cs-CZ" sz="2800" dirty="0" smtClean="0"/>
              <a:t> nebo </a:t>
            </a:r>
            <a:r>
              <a:rPr lang="cs-CZ" sz="2800" i="1" dirty="0" smtClean="0"/>
              <a:t>s</a:t>
            </a:r>
            <a:r>
              <a:rPr lang="cs-CZ" sz="2800" dirty="0" smtClean="0"/>
              <a:t>)</a:t>
            </a:r>
          </a:p>
          <a:p>
            <a:r>
              <a:rPr lang="cs-CZ" sz="2800" dirty="0"/>
              <a:t>d</a:t>
            </a:r>
            <a:r>
              <a:rPr lang="cs-CZ" sz="2800" dirty="0" smtClean="0"/>
              <a:t>élku měříme pomocí pravítka, pásma, svinovacího metru,…</a:t>
            </a:r>
          </a:p>
          <a:p>
            <a:pPr marL="0" indent="0">
              <a:buNone/>
            </a:pPr>
            <a:endParaRPr lang="cs-CZ" sz="2800" dirty="0"/>
          </a:p>
        </p:txBody>
      </p:sp>
      <p:pic>
        <p:nvPicPr>
          <p:cNvPr id="1026" name="Picture 2" descr="C:\Users\eliska.novotna\Desktop\DOKONČIT PREZENTACE\20230802_1244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2001416" cy="150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liska.novotna\Desktop\DOKONČIT PREZENTACE\20230802_12445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16" y="3068960"/>
            <a:ext cx="1713384" cy="12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liska.novotna\Desktop\DOKONČIT PREZENTACE\20230802_1248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03667"/>
            <a:ext cx="1536171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liska.novotna\Desktop\DOKONČIT PREZENTACE\20230802_12451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63888" y="4933144"/>
            <a:ext cx="1910659" cy="14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5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Změřte si velikost palce a velikost chodidla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Palec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Chodidlo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80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Převody jednotek délky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Násobky </a:t>
            </a:r>
            <a:r>
              <a:rPr lang="cs-CZ" sz="2800" dirty="0"/>
              <a:t>a díly metru: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d</a:t>
            </a:r>
            <a:r>
              <a:rPr lang="cs-CZ" sz="2800" dirty="0" smtClean="0">
                <a:solidFill>
                  <a:srgbClr val="FF0000"/>
                </a:solidFill>
              </a:rPr>
              <a:t>eci</a:t>
            </a:r>
            <a:r>
              <a:rPr lang="cs-CZ" sz="2800" dirty="0" smtClean="0"/>
              <a:t>metr	1 dm = 0,1 m		1 m </a:t>
            </a:r>
            <a:r>
              <a:rPr lang="cs-CZ" sz="2800" dirty="0"/>
              <a:t>= </a:t>
            </a:r>
            <a:r>
              <a:rPr lang="cs-CZ" sz="2800" dirty="0" smtClean="0"/>
              <a:t>10 dm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>
                <a:solidFill>
                  <a:srgbClr val="FF0000"/>
                </a:solidFill>
              </a:rPr>
              <a:t>centi</a:t>
            </a:r>
            <a:r>
              <a:rPr lang="cs-CZ" sz="2800" dirty="0" smtClean="0"/>
              <a:t>metr	1 cm </a:t>
            </a:r>
            <a:r>
              <a:rPr lang="cs-CZ" sz="2800" dirty="0"/>
              <a:t>= </a:t>
            </a:r>
            <a:r>
              <a:rPr lang="cs-CZ" sz="2800" dirty="0" smtClean="0"/>
              <a:t>0,01 m		1 m </a:t>
            </a:r>
            <a:r>
              <a:rPr lang="cs-CZ" sz="2800" dirty="0"/>
              <a:t>= </a:t>
            </a:r>
            <a:r>
              <a:rPr lang="cs-CZ" sz="2800" dirty="0" smtClean="0"/>
              <a:t>100 cm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m</a:t>
            </a:r>
            <a:r>
              <a:rPr lang="cs-CZ" sz="2800" dirty="0" smtClean="0">
                <a:solidFill>
                  <a:srgbClr val="FF0000"/>
                </a:solidFill>
              </a:rPr>
              <a:t>ili</a:t>
            </a:r>
            <a:r>
              <a:rPr lang="cs-CZ" sz="2800" dirty="0" smtClean="0"/>
              <a:t>metr	1 mm = 0,001 m		1 m </a:t>
            </a:r>
            <a:r>
              <a:rPr lang="cs-CZ" sz="2800" dirty="0"/>
              <a:t>= </a:t>
            </a:r>
            <a:r>
              <a:rPr lang="cs-CZ" sz="2800" dirty="0" smtClean="0"/>
              <a:t>1 000 mm</a:t>
            </a:r>
          </a:p>
          <a:p>
            <a:pPr marL="0" indent="0">
              <a:buNone/>
            </a:pPr>
            <a:endParaRPr lang="cs-CZ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k</a:t>
            </a:r>
            <a:r>
              <a:rPr lang="cs-CZ" sz="2800" dirty="0" smtClean="0">
                <a:solidFill>
                  <a:srgbClr val="FF0000"/>
                </a:solidFill>
              </a:rPr>
              <a:t>ilo</a:t>
            </a:r>
            <a:r>
              <a:rPr lang="cs-CZ" sz="2800" dirty="0" smtClean="0"/>
              <a:t>metr	1 km = 1 000 m		1 m </a:t>
            </a:r>
            <a:r>
              <a:rPr lang="cs-CZ" sz="2800" dirty="0"/>
              <a:t>= </a:t>
            </a:r>
            <a:r>
              <a:rPr lang="cs-CZ" sz="2800" dirty="0" smtClean="0"/>
              <a:t>0,001 km</a:t>
            </a:r>
          </a:p>
        </p:txBody>
      </p:sp>
    </p:spTree>
    <p:extLst>
      <p:ext uri="{BB962C8B-B14F-4D97-AF65-F5344CB8AC3E}">
        <p14:creationId xmlns:p14="http://schemas.microsoft.com/office/powerpoint/2010/main" val="109006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Procvičování převodů jednotek délky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a) 15 </a:t>
            </a:r>
            <a:r>
              <a:rPr lang="cs-CZ" dirty="0"/>
              <a:t>m = </a:t>
            </a:r>
            <a:r>
              <a:rPr lang="cs-CZ" dirty="0" smtClean="0"/>
              <a:t>		cm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b) 10 </a:t>
            </a:r>
            <a:r>
              <a:rPr lang="cs-CZ" dirty="0"/>
              <a:t>cm = </a:t>
            </a:r>
            <a:r>
              <a:rPr lang="cs-CZ" dirty="0" smtClean="0"/>
              <a:t>		mm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c) 0,02 </a:t>
            </a:r>
            <a:r>
              <a:rPr lang="cs-CZ" dirty="0"/>
              <a:t>m = </a:t>
            </a:r>
            <a:r>
              <a:rPr lang="cs-CZ" dirty="0" smtClean="0"/>
              <a:t>		cm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 smtClean="0"/>
              <a:t>d) </a:t>
            </a:r>
            <a:r>
              <a:rPr lang="nn-NO" dirty="0" smtClean="0"/>
              <a:t>2</a:t>
            </a:r>
            <a:r>
              <a:rPr lang="cs-CZ" dirty="0" smtClean="0"/>
              <a:t> </a:t>
            </a:r>
            <a:r>
              <a:rPr lang="nn-NO" dirty="0" smtClean="0"/>
              <a:t>505 </a:t>
            </a:r>
            <a:r>
              <a:rPr lang="nn-NO" dirty="0"/>
              <a:t>m = </a:t>
            </a:r>
            <a:r>
              <a:rPr lang="cs-CZ" dirty="0" smtClean="0"/>
              <a:t>		</a:t>
            </a:r>
            <a:r>
              <a:rPr lang="nn-NO" dirty="0" smtClean="0"/>
              <a:t>km </a:t>
            </a:r>
            <a:endParaRPr lang="nn-NO" dirty="0"/>
          </a:p>
          <a:p>
            <a:pPr marL="0" indent="0">
              <a:buNone/>
            </a:pPr>
            <a:r>
              <a:rPr lang="cs-CZ" dirty="0" smtClean="0"/>
              <a:t>e) </a:t>
            </a:r>
            <a:r>
              <a:rPr lang="nn-NO" dirty="0" smtClean="0"/>
              <a:t>1</a:t>
            </a:r>
            <a:r>
              <a:rPr lang="cs-CZ" dirty="0" smtClean="0"/>
              <a:t> </a:t>
            </a:r>
            <a:r>
              <a:rPr lang="nn-NO" dirty="0" smtClean="0"/>
              <a:t>000 </a:t>
            </a:r>
            <a:r>
              <a:rPr lang="nn-NO" dirty="0"/>
              <a:t>mm = </a:t>
            </a:r>
            <a:r>
              <a:rPr lang="cs-CZ" dirty="0" smtClean="0"/>
              <a:t>	</a:t>
            </a:r>
            <a:r>
              <a:rPr lang="nn-NO" dirty="0" smtClean="0"/>
              <a:t>m</a:t>
            </a:r>
            <a:endParaRPr lang="nn-NO" dirty="0"/>
          </a:p>
          <a:p>
            <a:pPr marL="0" indent="0">
              <a:buNone/>
            </a:pPr>
            <a:r>
              <a:rPr lang="cs-CZ" dirty="0" smtClean="0"/>
              <a:t>f) </a:t>
            </a:r>
            <a:r>
              <a:rPr lang="nn-NO" dirty="0" smtClean="0"/>
              <a:t>40 </a:t>
            </a:r>
            <a:r>
              <a:rPr lang="nn-NO" dirty="0"/>
              <a:t>000 cm </a:t>
            </a:r>
            <a:r>
              <a:rPr lang="nn-NO" dirty="0" smtClean="0"/>
              <a:t>=</a:t>
            </a:r>
            <a:r>
              <a:rPr lang="cs-CZ" dirty="0" smtClean="0"/>
              <a:t>		</a:t>
            </a:r>
            <a:r>
              <a:rPr lang="nn-NO" dirty="0" smtClean="0"/>
              <a:t>m</a:t>
            </a:r>
            <a:endParaRPr lang="nn-NO" dirty="0"/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Úloha č. 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a) 301 </a:t>
            </a:r>
            <a:r>
              <a:rPr lang="cs-CZ" dirty="0"/>
              <a:t>cm </a:t>
            </a:r>
            <a:r>
              <a:rPr lang="cs-CZ" dirty="0" smtClean="0"/>
              <a:t>=		m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b) 12 </a:t>
            </a:r>
            <a:r>
              <a:rPr lang="cs-CZ" dirty="0"/>
              <a:t>mm </a:t>
            </a:r>
            <a:r>
              <a:rPr lang="cs-CZ" dirty="0" smtClean="0"/>
              <a:t>=		m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c) 203 </a:t>
            </a:r>
            <a:r>
              <a:rPr lang="cs-CZ" dirty="0"/>
              <a:t>cm </a:t>
            </a:r>
            <a:r>
              <a:rPr lang="cs-CZ" dirty="0" smtClean="0"/>
              <a:t>=		mm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d) </a:t>
            </a:r>
            <a:r>
              <a:rPr lang="nn-NO" dirty="0" smtClean="0"/>
              <a:t>4,605 </a:t>
            </a:r>
            <a:r>
              <a:rPr lang="nn-NO" dirty="0"/>
              <a:t>km </a:t>
            </a:r>
            <a:r>
              <a:rPr lang="nn-NO" dirty="0" smtClean="0"/>
              <a:t>=</a:t>
            </a:r>
            <a:r>
              <a:rPr lang="cs-CZ" dirty="0" smtClean="0"/>
              <a:t>		</a:t>
            </a:r>
            <a:r>
              <a:rPr lang="nn-NO" dirty="0" smtClean="0"/>
              <a:t>m </a:t>
            </a:r>
            <a:endParaRPr lang="nn-NO" dirty="0"/>
          </a:p>
          <a:p>
            <a:pPr marL="0" indent="0">
              <a:buNone/>
            </a:pPr>
            <a:r>
              <a:rPr lang="cs-CZ" dirty="0" smtClean="0"/>
              <a:t>e) </a:t>
            </a:r>
            <a:r>
              <a:rPr lang="nn-NO" dirty="0" smtClean="0"/>
              <a:t>247 </a:t>
            </a:r>
            <a:r>
              <a:rPr lang="nn-NO" dirty="0"/>
              <a:t>mm </a:t>
            </a:r>
            <a:r>
              <a:rPr lang="nn-NO" dirty="0" smtClean="0"/>
              <a:t>=</a:t>
            </a:r>
            <a:r>
              <a:rPr lang="cs-CZ" dirty="0" smtClean="0"/>
              <a:t>		</a:t>
            </a:r>
            <a:r>
              <a:rPr lang="nn-NO" dirty="0" smtClean="0"/>
              <a:t>m</a:t>
            </a:r>
            <a:endParaRPr lang="nn-NO" dirty="0"/>
          </a:p>
          <a:p>
            <a:pPr marL="0" indent="0">
              <a:buNone/>
            </a:pPr>
            <a:r>
              <a:rPr lang="cs-CZ" dirty="0" smtClean="0"/>
              <a:t>f) </a:t>
            </a:r>
            <a:r>
              <a:rPr lang="nn-NO" dirty="0" smtClean="0"/>
              <a:t>75 </a:t>
            </a:r>
            <a:r>
              <a:rPr lang="nn-NO" dirty="0"/>
              <a:t>m </a:t>
            </a:r>
            <a:r>
              <a:rPr lang="nn-NO" dirty="0" smtClean="0"/>
              <a:t>=</a:t>
            </a:r>
            <a:r>
              <a:rPr lang="cs-CZ" dirty="0" smtClean="0"/>
              <a:t>		</a:t>
            </a:r>
            <a:r>
              <a:rPr lang="nn-NO" dirty="0" smtClean="0"/>
              <a:t>km</a:t>
            </a:r>
            <a:endParaRPr lang="nn-NO" dirty="0"/>
          </a:p>
          <a:p>
            <a:pPr marL="0" indent="0">
              <a:buNone/>
            </a:pPr>
            <a:r>
              <a:rPr lang="nn-NO" dirty="0"/>
              <a:t/>
            </a:r>
            <a:br>
              <a:rPr lang="nn-NO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0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Procvičování převodů jednotek délky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a) 2 m 7 dm </a:t>
            </a:r>
            <a:r>
              <a:rPr lang="cs-CZ" dirty="0" smtClean="0"/>
              <a:t>=		m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3,6 km </a:t>
            </a:r>
            <a:r>
              <a:rPr lang="cs-CZ" dirty="0" smtClean="0"/>
              <a:t>=</a:t>
            </a:r>
            <a:r>
              <a:rPr lang="cs-CZ" dirty="0"/>
              <a:t>		m	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</a:t>
            </a:r>
            <a:r>
              <a:rPr lang="cs-CZ" dirty="0" smtClean="0"/>
              <a:t>4 230 </a:t>
            </a:r>
            <a:r>
              <a:rPr lang="cs-CZ" dirty="0"/>
              <a:t>mm =		</a:t>
            </a:r>
            <a:r>
              <a:rPr lang="cs-CZ" dirty="0" smtClean="0"/>
              <a:t>cm</a:t>
            </a: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		</a:t>
            </a:r>
          </a:p>
          <a:p>
            <a:pPr marL="0" indent="0">
              <a:buNone/>
            </a:pPr>
            <a:r>
              <a:rPr lang="cs-CZ" dirty="0"/>
              <a:t>d) 504 mm = 		</a:t>
            </a:r>
            <a:r>
              <a:rPr lang="cs-CZ" dirty="0" smtClean="0"/>
              <a:t>m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e) 0,042 km = 		cm	 </a:t>
            </a:r>
          </a:p>
          <a:p>
            <a:pPr marL="0" indent="0">
              <a:buNone/>
            </a:pPr>
            <a:r>
              <a:rPr lang="cs-CZ" dirty="0"/>
              <a:t>f) 82 m =		mm			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Úloha č. 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a) </a:t>
            </a:r>
            <a:r>
              <a:rPr lang="cs-CZ" dirty="0"/>
              <a:t>26 cm =		</a:t>
            </a:r>
            <a:r>
              <a:rPr lang="cs-CZ" dirty="0" smtClean="0"/>
              <a:t>mm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0,028 m =		</a:t>
            </a:r>
            <a:r>
              <a:rPr lang="cs-CZ" dirty="0" smtClean="0"/>
              <a:t>mm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20,8 km = 		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82 dm =		cm</a:t>
            </a:r>
          </a:p>
          <a:p>
            <a:pPr marL="0" indent="0">
              <a:buNone/>
            </a:pPr>
            <a:r>
              <a:rPr lang="cs-CZ" dirty="0"/>
              <a:t>e) 286 cm =		m</a:t>
            </a:r>
          </a:p>
          <a:p>
            <a:pPr marL="0" indent="0">
              <a:buNone/>
            </a:pPr>
            <a:r>
              <a:rPr lang="cs-CZ" dirty="0"/>
              <a:t>f) 5 mm = 		cm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01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při měření délky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000" dirty="0" smtClean="0"/>
              <a:t>vybereme vhodné </a:t>
            </a:r>
            <a:r>
              <a:rPr lang="cs-CZ" sz="3000" dirty="0" smtClean="0">
                <a:solidFill>
                  <a:srgbClr val="FF0000"/>
                </a:solidFill>
              </a:rPr>
              <a:t>měřidlo</a:t>
            </a:r>
            <a:r>
              <a:rPr lang="cs-CZ" sz="3000" dirty="0" smtClean="0"/>
              <a:t> - skládací </a:t>
            </a:r>
            <a:r>
              <a:rPr lang="cs-CZ" sz="3000" dirty="0"/>
              <a:t>metr, </a:t>
            </a:r>
            <a:r>
              <a:rPr lang="cs-CZ" sz="3000" dirty="0" smtClean="0"/>
              <a:t>svinovací metr, pásmo</a:t>
            </a:r>
            <a:r>
              <a:rPr lang="cs-CZ" sz="3000" dirty="0"/>
              <a:t>, posuvné měřidlo, </a:t>
            </a:r>
            <a:r>
              <a:rPr lang="cs-CZ" sz="3000" dirty="0" smtClean="0"/>
              <a:t>pravítko</a:t>
            </a:r>
            <a:r>
              <a:rPr lang="cs-CZ" sz="3000" dirty="0"/>
              <a:t>, krejčovský </a:t>
            </a:r>
            <a:r>
              <a:rPr lang="cs-CZ" sz="3000" dirty="0" smtClean="0"/>
              <a:t>metr…)</a:t>
            </a:r>
          </a:p>
          <a:p>
            <a:r>
              <a:rPr lang="cs-CZ" sz="3000" dirty="0"/>
              <a:t>z</a:t>
            </a:r>
            <a:r>
              <a:rPr lang="cs-CZ" sz="3000" dirty="0" smtClean="0"/>
              <a:t>jistíme jeho rozsah, nejmenší dílek a jednotky stupnice měřidla</a:t>
            </a:r>
          </a:p>
          <a:p>
            <a:r>
              <a:rPr lang="cs-CZ" sz="3000" dirty="0"/>
              <a:t>m</a:t>
            </a:r>
            <a:r>
              <a:rPr lang="cs-CZ" sz="3000" dirty="0" smtClean="0"/>
              <a:t>ěřidlo přiložíme těsně podle měřené části tělesa, počátek měřidla přiložíme na jeho kraj</a:t>
            </a:r>
          </a:p>
          <a:p>
            <a:r>
              <a:rPr lang="cs-CZ" sz="3000" dirty="0"/>
              <a:t>n</a:t>
            </a:r>
            <a:r>
              <a:rPr lang="cs-CZ" sz="3000" dirty="0" smtClean="0"/>
              <a:t>a měřidlo se díváme kolmo</a:t>
            </a:r>
          </a:p>
          <a:p>
            <a:r>
              <a:rPr lang="cs-CZ" sz="3000" dirty="0"/>
              <a:t>m</a:t>
            </a:r>
            <a:r>
              <a:rPr lang="cs-CZ" sz="3000" dirty="0" smtClean="0"/>
              <a:t>ěření několikrát opakujeme – z hodnot vypočítáme </a:t>
            </a:r>
            <a:r>
              <a:rPr lang="cs-CZ" sz="3000" dirty="0" smtClean="0">
                <a:solidFill>
                  <a:srgbClr val="FF0000"/>
                </a:solidFill>
              </a:rPr>
              <a:t>aritmetický průměr</a:t>
            </a:r>
          </a:p>
          <a:p>
            <a:r>
              <a:rPr lang="cs-CZ" sz="3000" dirty="0"/>
              <a:t>m</a:t>
            </a:r>
            <a:r>
              <a:rPr lang="cs-CZ" sz="3000" dirty="0" smtClean="0"/>
              <a:t>ěříme s různou přesností, výsledek zaokrouhlíme</a:t>
            </a:r>
          </a:p>
          <a:p>
            <a:endParaRPr lang="cs-CZ" sz="3000" dirty="0" smtClean="0"/>
          </a:p>
        </p:txBody>
      </p:sp>
    </p:spTree>
    <p:extLst>
      <p:ext uri="{BB962C8B-B14F-4D97-AF65-F5344CB8AC3E}">
        <p14:creationId xmlns:p14="http://schemas.microsoft.com/office/powerpoint/2010/main" val="18011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Opakované měření délky – výpočet aritmetického průměru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5925"/>
            <a:ext cx="8229600" cy="4114512"/>
          </a:xfrm>
        </p:spPr>
        <p:txBody>
          <a:bodyPr>
            <a:normAutofit/>
          </a:bodyPr>
          <a:lstStyle/>
          <a:p>
            <a:r>
              <a:rPr lang="cs-CZ" dirty="0" smtClean="0"/>
              <a:t>sečteme </a:t>
            </a:r>
            <a:r>
              <a:rPr lang="cs-CZ" dirty="0"/>
              <a:t>všechny naměřené hodnoty</a:t>
            </a:r>
          </a:p>
          <a:p>
            <a:r>
              <a:rPr lang="cs-CZ" dirty="0"/>
              <a:t>vydělíme počtem měření</a:t>
            </a:r>
          </a:p>
          <a:p>
            <a:r>
              <a:rPr lang="cs-CZ" dirty="0"/>
              <a:t>výsledek </a:t>
            </a:r>
            <a:r>
              <a:rPr lang="cs-CZ" dirty="0" smtClean="0"/>
              <a:t>zaokrouhlíme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05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Opakované měření délky – výpočet aritmetického průměru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Příklad: měříme výšku lavice a naměřené hodnoty zapisujeme do tabulky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𝑑</m:t>
                      </m:r>
                      <m:r>
                        <a:rPr lang="cs-CZ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79,9+79,8+79,9+80,0+79,9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 5</m:t>
                          </m:r>
                        </m:den>
                      </m:f>
                      <m:r>
                        <a:rPr lang="cs-CZ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cm</m:t>
                      </m:r>
                    </m:oMath>
                  </m:oMathPara>
                </a14:m>
                <a:endParaRPr lang="cs-CZ" sz="2400" b="0" i="0" dirty="0" smtClean="0">
                  <a:latin typeface="Cambria Math"/>
                </a:endParaRPr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𝑑</m:t>
                    </m:r>
                    <m:r>
                      <a:rPr lang="cs-CZ" sz="24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399,5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cs-CZ" sz="2400" dirty="0" smtClean="0"/>
                  <a:t> cm</a:t>
                </a:r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𝑑</m:t>
                      </m:r>
                      <m:r>
                        <a:rPr lang="cs-CZ" sz="2400" b="0" i="1" smtClean="0">
                          <a:latin typeface="Cambria Math"/>
                        </a:rPr>
                        <m:t>=79,9 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cm</m:t>
                      </m:r>
                    </m:oMath>
                  </m:oMathPara>
                </a14:m>
                <a:endParaRPr lang="cs-CZ" sz="2400" b="0" dirty="0" smtClean="0"/>
              </a:p>
              <a:p>
                <a:pPr marL="0" indent="0">
                  <a:buNone/>
                </a:pP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4446"/>
              </p:ext>
            </p:extLst>
          </p:nvPr>
        </p:nvGraphicFramePr>
        <p:xfrm>
          <a:off x="1187624" y="2636912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 měření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i="1" baseline="0" dirty="0" smtClean="0"/>
                        <a:t>d</a:t>
                      </a:r>
                      <a:r>
                        <a:rPr lang="cs-CZ" baseline="0" dirty="0" smtClean="0"/>
                        <a:t> (cm)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79,9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79,8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79,9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79,9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9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7512</TotalTime>
  <Words>467</Words>
  <Application>Microsoft Office PowerPoint</Application>
  <PresentationFormat>Předvádění na obrazovce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Délka</vt:lpstr>
      <vt:lpstr>Délka a její jednotky</vt:lpstr>
      <vt:lpstr>Změřte si velikost palce a velikost chodidla</vt:lpstr>
      <vt:lpstr>Převody jednotek délky</vt:lpstr>
      <vt:lpstr>Procvičování převodů jednotek délky</vt:lpstr>
      <vt:lpstr>Procvičování převodů jednotek délky</vt:lpstr>
      <vt:lpstr>Postup při měření délky</vt:lpstr>
      <vt:lpstr>Opakované měření délky – výpočet aritmetického průměru</vt:lpstr>
      <vt:lpstr>Opakované měření délky – výpočet aritmetického průměru</vt:lpstr>
      <vt:lpstr>Opakované měření délky</vt:lpstr>
      <vt:lpstr>Vzdálenosti na mapách</vt:lpstr>
      <vt:lpstr>Vzdálenosti na mapách</vt:lpstr>
      <vt:lpstr>Vzdálenosti na mapách</vt:lpstr>
      <vt:lpstr>Vzdálenosti ve skutečnosti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73</cp:revision>
  <dcterms:created xsi:type="dcterms:W3CDTF">2022-07-31T09:19:12Z</dcterms:created>
  <dcterms:modified xsi:type="dcterms:W3CDTF">2023-10-08T11:33:43Z</dcterms:modified>
</cp:coreProperties>
</file>